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74" r:id="rId2"/>
    <p:sldId id="1151" r:id="rId3"/>
    <p:sldId id="1168" r:id="rId4"/>
    <p:sldId id="1153" r:id="rId5"/>
    <p:sldId id="1154" r:id="rId6"/>
    <p:sldId id="1136" r:id="rId7"/>
    <p:sldId id="1155" r:id="rId8"/>
    <p:sldId id="1156" r:id="rId9"/>
    <p:sldId id="1145" r:id="rId10"/>
    <p:sldId id="1167" r:id="rId11"/>
    <p:sldId id="1157" r:id="rId12"/>
    <p:sldId id="1201" r:id="rId13"/>
    <p:sldId id="1199" r:id="rId14"/>
    <p:sldId id="1200" r:id="rId15"/>
    <p:sldId id="1139" r:id="rId16"/>
    <p:sldId id="1170" r:id="rId17"/>
    <p:sldId id="1148" r:id="rId18"/>
    <p:sldId id="1149" r:id="rId19"/>
    <p:sldId id="1140" r:id="rId20"/>
    <p:sldId id="1150" r:id="rId21"/>
    <p:sldId id="1141" r:id="rId22"/>
    <p:sldId id="1165" r:id="rId23"/>
    <p:sldId id="1166" r:id="rId24"/>
    <p:sldId id="1142" r:id="rId25"/>
    <p:sldId id="1169" r:id="rId26"/>
    <p:sldId id="1133" r:id="rId27"/>
    <p:sldId id="1161" r:id="rId28"/>
    <p:sldId id="1128" r:id="rId29"/>
    <p:sldId id="1129" r:id="rId30"/>
    <p:sldId id="1124" r:id="rId31"/>
    <p:sldId id="1171" r:id="rId32"/>
    <p:sldId id="1125" r:id="rId33"/>
    <p:sldId id="1172" r:id="rId34"/>
    <p:sldId id="1126" r:id="rId35"/>
    <p:sldId id="1159" r:id="rId36"/>
    <p:sldId id="1190" r:id="rId37"/>
    <p:sldId id="1191" r:id="rId38"/>
    <p:sldId id="1192" r:id="rId39"/>
    <p:sldId id="1194" r:id="rId40"/>
    <p:sldId id="1195" r:id="rId41"/>
    <p:sldId id="1196" r:id="rId42"/>
    <p:sldId id="1197" r:id="rId43"/>
    <p:sldId id="1198" r:id="rId44"/>
  </p:sldIdLst>
  <p:sldSz cx="9144000" cy="6858000" type="overhead"/>
  <p:notesSz cx="6731000" cy="98552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996633"/>
    <a:srgbClr val="990000"/>
    <a:srgbClr val="CC00CC"/>
    <a:srgbClr val="006699"/>
    <a:srgbClr val="333300"/>
    <a:srgbClr val="CC0099"/>
    <a:srgbClr val="E600E6"/>
    <a:srgbClr val="CC006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46" autoAdjust="0"/>
    <p:restoredTop sz="92544" autoAdjust="0"/>
  </p:normalViewPr>
  <p:slideViewPr>
    <p:cSldViewPr>
      <p:cViewPr varScale="1">
        <p:scale>
          <a:sx n="99" d="100"/>
          <a:sy n="99" d="100"/>
        </p:scale>
        <p:origin x="-2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8" d="100"/>
          <a:sy n="48" d="100"/>
        </p:scale>
        <p:origin x="-2130" y="-59"/>
      </p:cViewPr>
      <p:guideLst>
        <p:guide orient="horz" pos="3104"/>
        <p:guide pos="212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17825" cy="4921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1200">
                <a:latin typeface="Tahoma" pitchFamily="34" charset="0"/>
              </a:defRPr>
            </a:lvl1pPr>
          </a:lstStyle>
          <a:p>
            <a:pPr>
              <a:defRPr/>
            </a:pPr>
            <a:endParaRPr lang="en-US"/>
          </a:p>
        </p:txBody>
      </p:sp>
      <p:sp>
        <p:nvSpPr>
          <p:cNvPr id="4099" name="Rectangle 3"/>
          <p:cNvSpPr>
            <a:spLocks noGrp="1" noChangeArrowheads="1"/>
          </p:cNvSpPr>
          <p:nvPr>
            <p:ph type="dt" sz="quarter" idx="1"/>
          </p:nvPr>
        </p:nvSpPr>
        <p:spPr bwMode="auto">
          <a:xfrm>
            <a:off x="3813175" y="0"/>
            <a:ext cx="2917825" cy="4921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4100" name="Rectangle 4"/>
          <p:cNvSpPr>
            <a:spLocks noGrp="1" noChangeArrowheads="1"/>
          </p:cNvSpPr>
          <p:nvPr>
            <p:ph type="ftr" sz="quarter" idx="2"/>
          </p:nvPr>
        </p:nvSpPr>
        <p:spPr bwMode="auto">
          <a:xfrm>
            <a:off x="0" y="9363075"/>
            <a:ext cx="2917825" cy="492125"/>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a:defRPr sz="1200">
                <a:latin typeface="Tahoma" pitchFamily="34" charset="0"/>
              </a:defRPr>
            </a:lvl1pPr>
          </a:lstStyle>
          <a:p>
            <a:pPr>
              <a:defRPr/>
            </a:pPr>
            <a:endParaRPr lang="en-US"/>
          </a:p>
        </p:txBody>
      </p:sp>
      <p:sp>
        <p:nvSpPr>
          <p:cNvPr id="4101" name="Rectangle 5"/>
          <p:cNvSpPr>
            <a:spLocks noGrp="1" noChangeArrowheads="1"/>
          </p:cNvSpPr>
          <p:nvPr>
            <p:ph type="sldNum" sz="quarter" idx="3"/>
          </p:nvPr>
        </p:nvSpPr>
        <p:spPr bwMode="auto">
          <a:xfrm>
            <a:off x="3813175" y="9363075"/>
            <a:ext cx="2917825" cy="492125"/>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atin typeface="Tahoma" pitchFamily="34" charset="0"/>
              </a:defRPr>
            </a:lvl1pPr>
          </a:lstStyle>
          <a:p>
            <a:pPr>
              <a:defRPr/>
            </a:pPr>
            <a:fld id="{6EA96926-A66E-459C-8708-75261AAE614D}" type="slidenum">
              <a:rPr lang="en-US"/>
              <a:pPr>
                <a:defRPr/>
              </a:pPr>
              <a:t>‹#›</a:t>
            </a:fld>
            <a:endParaRPr lang="en-US"/>
          </a:p>
        </p:txBody>
      </p:sp>
    </p:spTree>
    <p:extLst>
      <p:ext uri="{BB962C8B-B14F-4D97-AF65-F5344CB8AC3E}">
        <p14:creationId xmlns:p14="http://schemas.microsoft.com/office/powerpoint/2010/main" val="4130882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250" cy="530225"/>
          </a:xfrm>
          <a:prstGeom prst="rect">
            <a:avLst/>
          </a:prstGeom>
          <a:noFill/>
          <a:ln w="9525">
            <a:noFill/>
            <a:miter lim="800000"/>
            <a:headEnd/>
            <a:tailEnd/>
          </a:ln>
          <a:effectLst/>
        </p:spPr>
        <p:txBody>
          <a:bodyPr vert="horz" wrap="square" lIns="90488" tIns="46038" rIns="90488" bIns="46038" numCol="1" anchor="t" anchorCtr="0" compatLnSpc="1">
            <a:prstTxWarp prst="textNoShape">
              <a:avLst/>
            </a:prstTxWarp>
          </a:bodyPr>
          <a:lstStyle>
            <a:lvl1pPr algn="l" defTabSz="909638">
              <a:defRPr sz="1200">
                <a:latin typeface="Tahoma" pitchFamily="34" charset="0"/>
              </a:defRPr>
            </a:lvl1pPr>
          </a:lstStyle>
          <a:p>
            <a:pPr>
              <a:defRPr/>
            </a:pPr>
            <a:endParaRPr lang="en-US"/>
          </a:p>
        </p:txBody>
      </p:sp>
      <p:sp>
        <p:nvSpPr>
          <p:cNvPr id="3075" name="Rectangle 3"/>
          <p:cNvSpPr>
            <a:spLocks noGrp="1" noChangeArrowheads="1"/>
          </p:cNvSpPr>
          <p:nvPr>
            <p:ph type="dt" idx="1"/>
          </p:nvPr>
        </p:nvSpPr>
        <p:spPr bwMode="auto">
          <a:xfrm>
            <a:off x="3800475" y="0"/>
            <a:ext cx="2965450" cy="530225"/>
          </a:xfrm>
          <a:prstGeom prst="rect">
            <a:avLst/>
          </a:prstGeom>
          <a:noFill/>
          <a:ln w="9525">
            <a:noFill/>
            <a:miter lim="800000"/>
            <a:headEnd/>
            <a:tailEnd/>
          </a:ln>
          <a:effectLst/>
        </p:spPr>
        <p:txBody>
          <a:bodyPr vert="horz" wrap="square" lIns="90488" tIns="46038" rIns="90488" bIns="46038" numCol="1" anchor="t" anchorCtr="0" compatLnSpc="1">
            <a:prstTxWarp prst="textNoShape">
              <a:avLst/>
            </a:prstTxWarp>
          </a:bodyPr>
          <a:lstStyle>
            <a:lvl1pPr algn="r" defTabSz="909638">
              <a:defRPr sz="1200">
                <a:latin typeface="Tahoma" pitchFamily="34"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909638" y="757238"/>
            <a:ext cx="4949825" cy="3711575"/>
          </a:xfrm>
          <a:prstGeom prst="rect">
            <a:avLst/>
          </a:prstGeom>
          <a:noFill/>
          <a:ln w="12700">
            <a:solidFill>
              <a:srgbClr val="000000"/>
            </a:solidFill>
            <a:miter lim="800000"/>
            <a:headEnd/>
            <a:tailEnd/>
          </a:ln>
        </p:spPr>
      </p:sp>
      <p:sp>
        <p:nvSpPr>
          <p:cNvPr id="3077" name="Rectangle 5"/>
          <p:cNvSpPr>
            <a:spLocks noGrp="1" noChangeArrowheads="1"/>
          </p:cNvSpPr>
          <p:nvPr>
            <p:ph type="body" sz="quarter" idx="3"/>
          </p:nvPr>
        </p:nvSpPr>
        <p:spPr bwMode="auto">
          <a:xfrm>
            <a:off x="912813" y="4695825"/>
            <a:ext cx="4941887" cy="4395788"/>
          </a:xfrm>
          <a:prstGeom prst="rect">
            <a:avLst/>
          </a:prstGeom>
          <a:noFill/>
          <a:ln w="9525">
            <a:noFill/>
            <a:miter lim="800000"/>
            <a:headEnd/>
            <a:tailEnd/>
          </a:ln>
          <a:effectLst/>
        </p:spPr>
        <p:txBody>
          <a:bodyPr vert="horz" wrap="square" lIns="90488" tIns="46038" rIns="90488"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394825"/>
            <a:ext cx="2889250" cy="452438"/>
          </a:xfrm>
          <a:prstGeom prst="rect">
            <a:avLst/>
          </a:prstGeom>
          <a:noFill/>
          <a:ln w="9525">
            <a:noFill/>
            <a:miter lim="800000"/>
            <a:headEnd/>
            <a:tailEnd/>
          </a:ln>
          <a:effectLst/>
        </p:spPr>
        <p:txBody>
          <a:bodyPr vert="horz" wrap="square" lIns="90488" tIns="46038" rIns="90488" bIns="46038" numCol="1" anchor="b" anchorCtr="0" compatLnSpc="1">
            <a:prstTxWarp prst="textNoShape">
              <a:avLst/>
            </a:prstTxWarp>
          </a:bodyPr>
          <a:lstStyle>
            <a:lvl1pPr algn="l" defTabSz="909638">
              <a:defRPr sz="1200">
                <a:latin typeface="Tahoma"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00475" y="9394825"/>
            <a:ext cx="2965450" cy="452438"/>
          </a:xfrm>
          <a:prstGeom prst="rect">
            <a:avLst/>
          </a:prstGeom>
          <a:noFill/>
          <a:ln w="9525">
            <a:noFill/>
            <a:miter lim="800000"/>
            <a:headEnd/>
            <a:tailEnd/>
          </a:ln>
          <a:effectLst/>
        </p:spPr>
        <p:txBody>
          <a:bodyPr vert="horz" wrap="square" lIns="90488" tIns="46038" rIns="90488" bIns="46038" numCol="1" anchor="b" anchorCtr="0" compatLnSpc="1">
            <a:prstTxWarp prst="textNoShape">
              <a:avLst/>
            </a:prstTxWarp>
          </a:bodyPr>
          <a:lstStyle>
            <a:lvl1pPr algn="r" defTabSz="909638">
              <a:defRPr sz="1200">
                <a:latin typeface="Tahoma" pitchFamily="34" charset="0"/>
              </a:defRPr>
            </a:lvl1pPr>
          </a:lstStyle>
          <a:p>
            <a:pPr>
              <a:defRPr/>
            </a:pPr>
            <a:fld id="{3C1871E1-4CC1-4E40-ACBB-398DFA02158A}" type="slidenum">
              <a:rPr lang="en-US"/>
              <a:pPr>
                <a:defRPr/>
              </a:pPr>
              <a:t>‹#›</a:t>
            </a:fld>
            <a:endParaRPr lang="en-US"/>
          </a:p>
        </p:txBody>
      </p:sp>
    </p:spTree>
    <p:extLst>
      <p:ext uri="{BB962C8B-B14F-4D97-AF65-F5344CB8AC3E}">
        <p14:creationId xmlns:p14="http://schemas.microsoft.com/office/powerpoint/2010/main" val="243737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F085D719-C349-4136-9E5B-18CC775CC76A}" type="slidenum">
              <a:rPr lang="en-US" smtClean="0"/>
              <a:pPr/>
              <a:t>1</a:t>
            </a:fld>
            <a:endParaRPr lang="en-US" smtClean="0"/>
          </a:p>
        </p:txBody>
      </p:sp>
      <p:sp>
        <p:nvSpPr>
          <p:cNvPr id="41986" name="Rectangle 2"/>
          <p:cNvSpPr>
            <a:spLocks noGrp="1" noRot="1" noChangeAspect="1" noChangeArrowheads="1" noTextEdit="1"/>
          </p:cNvSpPr>
          <p:nvPr>
            <p:ph type="sldImg"/>
          </p:nvPr>
        </p:nvSpPr>
        <p:spPr>
          <a:ln cap="flat"/>
        </p:spPr>
      </p:sp>
      <p:sp>
        <p:nvSpPr>
          <p:cNvPr id="41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1871E1-4CC1-4E40-ACBB-398DFA02158A}" type="slidenum">
              <a:rPr lang="en-US" smtClean="0"/>
              <a:pPr>
                <a:defRPr/>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10CF4-661C-4D6C-A68F-FA8B33B5FF9C}" type="slidenum">
              <a:rPr lang="en-US"/>
              <a:pPr/>
              <a:t>36</a:t>
            </a:fld>
            <a:endParaRPr lang="en-US"/>
          </a:p>
        </p:txBody>
      </p:sp>
      <p:sp>
        <p:nvSpPr>
          <p:cNvPr id="1454082" name="Rectangle 2"/>
          <p:cNvSpPr>
            <a:spLocks noGrp="1" noRot="1" noChangeAspect="1" noChangeArrowheads="1" noTextEdit="1"/>
          </p:cNvSpPr>
          <p:nvPr>
            <p:ph type="sldImg"/>
          </p:nvPr>
        </p:nvSpPr>
        <p:spPr>
          <a:ln/>
        </p:spPr>
      </p:sp>
      <p:sp>
        <p:nvSpPr>
          <p:cNvPr id="145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8AD01-EAC1-40B8-8C7A-ECDE3E6135E0}" type="slidenum">
              <a:rPr lang="en-US"/>
              <a:pPr/>
              <a:t>39</a:t>
            </a:fld>
            <a:endParaRPr lang="en-US"/>
          </a:p>
        </p:txBody>
      </p:sp>
      <p:sp>
        <p:nvSpPr>
          <p:cNvPr id="1456130" name="Rectangle 2"/>
          <p:cNvSpPr>
            <a:spLocks noGrp="1" noRot="1" noChangeAspect="1" noChangeArrowheads="1" noTextEdit="1"/>
          </p:cNvSpPr>
          <p:nvPr>
            <p:ph type="sldImg"/>
          </p:nvPr>
        </p:nvSpPr>
        <p:spPr>
          <a:ln/>
        </p:spPr>
      </p:sp>
      <p:sp>
        <p:nvSpPr>
          <p:cNvPr id="14561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690569-8EDE-46DC-9487-A3DBD3DAFF43}" type="slidenum">
              <a:rPr lang="en-US"/>
              <a:pPr/>
              <a:t>40</a:t>
            </a:fld>
            <a:endParaRPr lang="en-US"/>
          </a:p>
        </p:txBody>
      </p:sp>
      <p:sp>
        <p:nvSpPr>
          <p:cNvPr id="1256450" name="Rectangle 2"/>
          <p:cNvSpPr>
            <a:spLocks noGrp="1" noRot="1" noChangeAspect="1" noChangeArrowheads="1" noTextEdit="1"/>
          </p:cNvSpPr>
          <p:nvPr>
            <p:ph type="sldImg"/>
          </p:nvPr>
        </p:nvSpPr>
        <p:spPr>
          <a:xfrm>
            <a:off x="0" y="327025"/>
            <a:ext cx="0" cy="0"/>
          </a:xfrm>
          <a:solidFill>
            <a:srgbClr val="FFFFFF"/>
          </a:solidFill>
          <a:ln/>
        </p:spPr>
      </p:sp>
      <p:sp>
        <p:nvSpPr>
          <p:cNvPr id="1256451" name="Rectangle 3"/>
          <p:cNvSpPr txBox="1">
            <a:spLocks noGrp="1" noChangeArrowheads="1"/>
          </p:cNvSpPr>
          <p:nvPr>
            <p:ph type="body" idx="1"/>
          </p:nvPr>
        </p:nvSpPr>
        <p:spPr>
          <a:xfrm>
            <a:off x="658813" y="3489326"/>
            <a:ext cx="7658100" cy="184666"/>
          </a:xfrm>
          <a:ln/>
        </p:spPr>
        <p:txBody>
          <a:bodyPr lIns="0" tIns="0" rIns="0" bIns="0">
            <a:spAutoFit/>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947CFB-4C37-4212-8F63-DD2AD61CA7D9}" type="slidenum">
              <a:rPr lang="en-US"/>
              <a:pPr/>
              <a:t>41</a:t>
            </a:fld>
            <a:endParaRPr lang="en-US"/>
          </a:p>
        </p:txBody>
      </p:sp>
      <p:sp>
        <p:nvSpPr>
          <p:cNvPr id="1258498" name="Rectangle 2"/>
          <p:cNvSpPr>
            <a:spLocks noGrp="1" noRot="1" noChangeAspect="1" noChangeArrowheads="1" noTextEdit="1"/>
          </p:cNvSpPr>
          <p:nvPr>
            <p:ph type="sldImg"/>
          </p:nvPr>
        </p:nvSpPr>
        <p:spPr>
          <a:xfrm>
            <a:off x="0" y="327025"/>
            <a:ext cx="0" cy="0"/>
          </a:xfrm>
          <a:solidFill>
            <a:srgbClr val="FFFFFF"/>
          </a:solidFill>
          <a:ln/>
        </p:spPr>
      </p:sp>
      <p:sp>
        <p:nvSpPr>
          <p:cNvPr id="1258499" name="Rectangle 3"/>
          <p:cNvSpPr txBox="1">
            <a:spLocks noGrp="1" noChangeArrowheads="1"/>
          </p:cNvSpPr>
          <p:nvPr>
            <p:ph type="body" idx="1"/>
          </p:nvPr>
        </p:nvSpPr>
        <p:spPr>
          <a:xfrm>
            <a:off x="658813" y="3489326"/>
            <a:ext cx="7658100" cy="184666"/>
          </a:xfrm>
          <a:ln/>
        </p:spPr>
        <p:txBody>
          <a:bodyPr lIns="0" tIns="0" rIns="0" bIns="0">
            <a:spAutoFit/>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932246-F7C0-4CF7-9706-518E6FA7B42D}" type="slidenum">
              <a:rPr lang="en-US"/>
              <a:pPr/>
              <a:t>42</a:t>
            </a:fld>
            <a:endParaRPr lang="en-US"/>
          </a:p>
        </p:txBody>
      </p:sp>
      <p:sp>
        <p:nvSpPr>
          <p:cNvPr id="1205250" name="Rectangle 2"/>
          <p:cNvSpPr>
            <a:spLocks noGrp="1" noRot="1" noChangeAspect="1" noChangeArrowheads="1" noTextEdit="1"/>
          </p:cNvSpPr>
          <p:nvPr>
            <p:ph type="sldImg"/>
          </p:nvPr>
        </p:nvSpPr>
        <p:spPr>
          <a:xfrm>
            <a:off x="0" y="327025"/>
            <a:ext cx="0" cy="0"/>
          </a:xfrm>
          <a:solidFill>
            <a:srgbClr val="FFFFFF"/>
          </a:solidFill>
          <a:ln/>
        </p:spPr>
      </p:sp>
      <p:sp>
        <p:nvSpPr>
          <p:cNvPr id="1205251" name="Rectangle 3"/>
          <p:cNvSpPr txBox="1">
            <a:spLocks noGrp="1" noChangeArrowheads="1"/>
          </p:cNvSpPr>
          <p:nvPr>
            <p:ph type="body" idx="1"/>
          </p:nvPr>
        </p:nvSpPr>
        <p:spPr>
          <a:xfrm>
            <a:off x="658813" y="3489326"/>
            <a:ext cx="7658100" cy="184666"/>
          </a:xfrm>
          <a:ln/>
        </p:spPr>
        <p:txBody>
          <a:bodyPr lIns="0" tIns="0" rIns="0" bIns="0">
            <a:spAutoFit/>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897EC2BE-4B36-4124-93F5-0D2A80DC9D90}" type="slidenum">
              <a:rPr lang="en-GB" smtClean="0"/>
              <a:pPr/>
              <a:t>43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1430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430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BAAF34B0-93F2-431C-8E2E-8AAD70B741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n-US" smtClean="0"/>
              <a:t>Click to edit Master title style</a:t>
            </a:r>
            <a:endParaRPr lang="fr-CH"/>
          </a:p>
        </p:txBody>
      </p:sp>
      <p:sp>
        <p:nvSpPr>
          <p:cNvPr id="3" name="Content Placeholder 2"/>
          <p:cNvSpPr>
            <a:spLocks noGrp="1"/>
          </p:cNvSpPr>
          <p:nvPr>
            <p:ph sz="half" idx="1"/>
          </p:nvPr>
        </p:nvSpPr>
        <p:spPr>
          <a:xfrm>
            <a:off x="609600" y="1143000"/>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648200" y="1143000"/>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Slide Number Placeholder 6"/>
          <p:cNvSpPr>
            <a:spLocks noGrp="1"/>
          </p:cNvSpPr>
          <p:nvPr>
            <p:ph type="sldNum" sz="quarter" idx="12"/>
          </p:nvPr>
        </p:nvSpPr>
        <p:spPr>
          <a:xfrm>
            <a:off x="6934200" y="6400800"/>
            <a:ext cx="1600200" cy="304800"/>
          </a:xfrm>
        </p:spPr>
        <p:txBody>
          <a:bodyPr/>
          <a:lstStyle>
            <a:lvl1pPr>
              <a:defRPr/>
            </a:lvl1pPr>
          </a:lstStyle>
          <a:p>
            <a:fld id="{74B97F21-7110-44A4-9AF0-0920F8E84A67}" type="slidenum">
              <a:rPr lang="en-US"/>
              <a:pPr/>
              <a:t>‹#›</a:t>
            </a:fld>
            <a:endParaRPr lang="en-US"/>
          </a:p>
        </p:txBody>
      </p:sp>
      <p:sp>
        <p:nvSpPr>
          <p:cNvPr id="8" name="Rectangle 3"/>
          <p:cNvSpPr txBox="1">
            <a:spLocks noChangeArrowheads="1"/>
          </p:cNvSpPr>
          <p:nvPr userDrawn="1"/>
        </p:nvSpPr>
        <p:spPr bwMode="auto">
          <a:xfrm>
            <a:off x="4244975" y="6642100"/>
            <a:ext cx="11430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202039-3293-4EC8-B5F1-A7127E526F50}" type="slidenum">
              <a:rPr kumimoji="0" lang="en-GB" sz="1100" b="0" i="0" u="none" strike="noStrike" kern="1200" cap="none" spc="0" normalizeH="0" baseline="0" noProof="0" smtClean="0">
                <a:ln>
                  <a:noFill/>
                </a:ln>
                <a:solidFill>
                  <a:schemeClr val="bg1"/>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a:ln>
                <a:noFill/>
              </a:ln>
              <a:solidFill>
                <a:schemeClr val="bg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 name="Picture 13" descr="logo3000x2000light"/>
          <p:cNvPicPr>
            <a:picLocks noChangeAspect="1" noChangeArrowheads="1"/>
          </p:cNvPicPr>
          <p:nvPr userDrawn="1"/>
        </p:nvPicPr>
        <p:blipFill>
          <a:blip r:embed="rId10" cstate="print"/>
          <a:srcRect/>
          <a:stretch>
            <a:fillRect/>
          </a:stretch>
        </p:blipFill>
        <p:spPr bwMode="auto">
          <a:xfrm>
            <a:off x="611188" y="2060575"/>
            <a:ext cx="8208962" cy="2981325"/>
          </a:xfrm>
          <a:prstGeom prst="rect">
            <a:avLst/>
          </a:prstGeom>
          <a:noFill/>
          <a:ln w="9525">
            <a:noFill/>
            <a:miter lim="800000"/>
            <a:headEnd/>
            <a:tailEnd/>
          </a:ln>
        </p:spPr>
      </p:pic>
      <p:sp>
        <p:nvSpPr>
          <p:cNvPr id="1027" name="Line 3"/>
          <p:cNvSpPr>
            <a:spLocks noChangeShapeType="1"/>
          </p:cNvSpPr>
          <p:nvPr/>
        </p:nvSpPr>
        <p:spPr bwMode="ltGray">
          <a:xfrm>
            <a:off x="8839200" y="0"/>
            <a:ext cx="0" cy="2362200"/>
          </a:xfrm>
          <a:prstGeom prst="line">
            <a:avLst/>
          </a:prstGeom>
          <a:noFill/>
          <a:ln w="12700">
            <a:solidFill>
              <a:schemeClr val="hlink"/>
            </a:solidFill>
            <a:round/>
            <a:headEnd type="none" w="sm" len="sm"/>
            <a:tailEnd type="none" w="sm" len="sm"/>
          </a:ln>
          <a:effectLst/>
        </p:spPr>
        <p:txBody>
          <a:bodyPr/>
          <a:lstStyle/>
          <a:p>
            <a:pPr algn="ctr">
              <a:defRPr/>
            </a:pPr>
            <a:endParaRPr lang="en-GB"/>
          </a:p>
        </p:txBody>
      </p:sp>
      <p:grpSp>
        <p:nvGrpSpPr>
          <p:cNvPr id="2" name="Group 7"/>
          <p:cNvGrpSpPr>
            <a:grpSpLocks/>
          </p:cNvGrpSpPr>
          <p:nvPr/>
        </p:nvGrpSpPr>
        <p:grpSpPr bwMode="auto">
          <a:xfrm>
            <a:off x="304800" y="533400"/>
            <a:ext cx="1893888" cy="2590800"/>
            <a:chOff x="192" y="336"/>
            <a:chExt cx="1193" cy="1632"/>
          </a:xfrm>
        </p:grpSpPr>
        <p:sp>
          <p:nvSpPr>
            <p:cNvPr id="3" name="Line 4"/>
            <p:cNvSpPr>
              <a:spLocks noChangeShapeType="1"/>
            </p:cNvSpPr>
            <p:nvPr/>
          </p:nvSpPr>
          <p:spPr bwMode="ltGray">
            <a:xfrm flipH="1">
              <a:off x="192" y="566"/>
              <a:ext cx="1193" cy="0"/>
            </a:xfrm>
            <a:prstGeom prst="line">
              <a:avLst/>
            </a:prstGeom>
            <a:noFill/>
            <a:ln w="12700">
              <a:solidFill>
                <a:schemeClr val="hlink"/>
              </a:solidFill>
              <a:round/>
              <a:headEnd type="none" w="sm" len="sm"/>
              <a:tailEnd type="none" w="sm" len="sm"/>
            </a:ln>
            <a:effectLst/>
          </p:spPr>
          <p:txBody>
            <a:bodyPr/>
            <a:lstStyle/>
            <a:p>
              <a:pPr algn="ctr">
                <a:defRPr/>
              </a:pPr>
              <a:endParaRPr lang="en-GB"/>
            </a:p>
          </p:txBody>
        </p:sp>
        <p:sp>
          <p:nvSpPr>
            <p:cNvPr id="4" name="Line 5"/>
            <p:cNvSpPr>
              <a:spLocks noChangeShapeType="1"/>
            </p:cNvSpPr>
            <p:nvPr/>
          </p:nvSpPr>
          <p:spPr bwMode="ltGray">
            <a:xfrm>
              <a:off x="383" y="336"/>
              <a:ext cx="0" cy="1632"/>
            </a:xfrm>
            <a:prstGeom prst="line">
              <a:avLst/>
            </a:prstGeom>
            <a:noFill/>
            <a:ln w="12700">
              <a:solidFill>
                <a:schemeClr val="hlink"/>
              </a:solidFill>
              <a:round/>
              <a:headEnd type="none" w="sm" len="sm"/>
              <a:tailEnd type="none" w="sm" len="sm"/>
            </a:ln>
            <a:effectLst/>
          </p:spPr>
          <p:txBody>
            <a:bodyPr/>
            <a:lstStyle/>
            <a:p>
              <a:pPr algn="ctr">
                <a:defRPr/>
              </a:pPr>
              <a:endParaRPr lang="en-GB"/>
            </a:p>
          </p:txBody>
        </p:sp>
        <p:sp>
          <p:nvSpPr>
            <p:cNvPr id="1030" name="Arc 6"/>
            <p:cNvSpPr>
              <a:spLocks/>
            </p:cNvSpPr>
            <p:nvPr/>
          </p:nvSpPr>
          <p:spPr bwMode="ltGray">
            <a:xfrm>
              <a:off x="325" y="506"/>
              <a:ext cx="121" cy="122"/>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rnd">
              <a:solidFill>
                <a:schemeClr val="hlink"/>
              </a:solidFill>
              <a:round/>
              <a:headEnd type="none" w="sm" len="sm"/>
              <a:tailEnd type="none" w="sm" len="sm"/>
            </a:ln>
            <a:effectLst/>
          </p:spPr>
          <p:txBody>
            <a:bodyPr/>
            <a:lstStyle/>
            <a:p>
              <a:pPr algn="ctr">
                <a:defRPr/>
              </a:pPr>
              <a:endParaRPr lang="en-GB"/>
            </a:p>
          </p:txBody>
        </p:sp>
      </p:grpSp>
      <p:sp>
        <p:nvSpPr>
          <p:cNvPr id="1028" name="Rectangle 8"/>
          <p:cNvSpPr>
            <a:spLocks noGrp="1" noChangeArrowheads="1"/>
          </p:cNvSpPr>
          <p:nvPr>
            <p:ph type="title"/>
          </p:nvPr>
        </p:nvSpPr>
        <p:spPr bwMode="auto">
          <a:xfrm>
            <a:off x="685800" y="304800"/>
            <a:ext cx="7772400" cy="6096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9" name="Rectangle 9"/>
          <p:cNvSpPr>
            <a:spLocks noGrp="1" noChangeArrowheads="1"/>
          </p:cNvSpPr>
          <p:nvPr>
            <p:ph type="body" idx="1"/>
          </p:nvPr>
        </p:nvSpPr>
        <p:spPr bwMode="auto">
          <a:xfrm>
            <a:off x="609600" y="1143000"/>
            <a:ext cx="79248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685800" y="6400800"/>
            <a:ext cx="19050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a:defRPr sz="1200">
                <a:latin typeface="Tahoma" pitchFamily="34" charset="0"/>
              </a:defRPr>
            </a:lvl1pPr>
          </a:lstStyle>
          <a:p>
            <a:pPr>
              <a:defRPr/>
            </a:pPr>
            <a:endParaRPr lang="en-US"/>
          </a:p>
        </p:txBody>
      </p:sp>
      <p:sp>
        <p:nvSpPr>
          <p:cNvPr id="1035" name="Rectangle 11"/>
          <p:cNvSpPr>
            <a:spLocks noGrp="1" noChangeArrowheads="1"/>
          </p:cNvSpPr>
          <p:nvPr>
            <p:ph type="ftr" sz="quarter" idx="3"/>
          </p:nvPr>
        </p:nvSpPr>
        <p:spPr bwMode="auto">
          <a:xfrm>
            <a:off x="2819400" y="6400800"/>
            <a:ext cx="39624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ctr">
              <a:defRPr sz="1200">
                <a:latin typeface="Tahoma" pitchFamily="34" charset="0"/>
              </a:defRPr>
            </a:lvl1pPr>
          </a:lstStyle>
          <a:p>
            <a:pPr>
              <a:defRPr/>
            </a:pPr>
            <a:endParaRPr lang="en-US"/>
          </a:p>
        </p:txBody>
      </p:sp>
      <p:sp>
        <p:nvSpPr>
          <p:cNvPr id="1036" name="Rectangle 12"/>
          <p:cNvSpPr>
            <a:spLocks noGrp="1" noChangeArrowheads="1"/>
          </p:cNvSpPr>
          <p:nvPr>
            <p:ph type="sldNum" sz="quarter" idx="4"/>
          </p:nvPr>
        </p:nvSpPr>
        <p:spPr bwMode="auto">
          <a:xfrm>
            <a:off x="6934200" y="6400800"/>
            <a:ext cx="16002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atin typeface="Tahoma" pitchFamily="34" charset="0"/>
              </a:defRPr>
            </a:lvl1pPr>
          </a:lstStyle>
          <a:p>
            <a:pPr>
              <a:defRPr/>
            </a:pPr>
            <a:fld id="{127720A9-B8CD-4C46-9D73-161F12D4F4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2" r:id="rId1"/>
    <p:sldLayoutId id="2147483680" r:id="rId2"/>
    <p:sldLayoutId id="2147483679" r:id="rId3"/>
    <p:sldLayoutId id="2147483678" r:id="rId4"/>
    <p:sldLayoutId id="2147483677" r:id="rId5"/>
    <p:sldLayoutId id="2147483676" r:id="rId6"/>
    <p:sldLayoutId id="2147483675" r:id="rId7"/>
    <p:sldLayoutId id="2147483694"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omic Sans MS" pitchFamily="66" charset="0"/>
        </a:defRPr>
      </a:lvl2pPr>
      <a:lvl3pPr algn="l" rtl="0" eaLnBrk="0" fontAlgn="base" hangingPunct="0">
        <a:spcBef>
          <a:spcPct val="0"/>
        </a:spcBef>
        <a:spcAft>
          <a:spcPct val="0"/>
        </a:spcAft>
        <a:defRPr sz="3600">
          <a:solidFill>
            <a:schemeClr val="tx2"/>
          </a:solidFill>
          <a:latin typeface="Comic Sans MS" pitchFamily="66" charset="0"/>
        </a:defRPr>
      </a:lvl3pPr>
      <a:lvl4pPr algn="l" rtl="0" eaLnBrk="0" fontAlgn="base" hangingPunct="0">
        <a:spcBef>
          <a:spcPct val="0"/>
        </a:spcBef>
        <a:spcAft>
          <a:spcPct val="0"/>
        </a:spcAft>
        <a:defRPr sz="3600">
          <a:solidFill>
            <a:schemeClr val="tx2"/>
          </a:solidFill>
          <a:latin typeface="Comic Sans MS" pitchFamily="66" charset="0"/>
        </a:defRPr>
      </a:lvl4pPr>
      <a:lvl5pPr algn="l" rtl="0" eaLnBrk="0" fontAlgn="base" hangingPunct="0">
        <a:spcBef>
          <a:spcPct val="0"/>
        </a:spcBef>
        <a:spcAft>
          <a:spcPct val="0"/>
        </a:spcAft>
        <a:defRPr sz="3600">
          <a:solidFill>
            <a:schemeClr val="tx2"/>
          </a:solidFill>
          <a:latin typeface="Comic Sans MS" pitchFamily="66" charset="0"/>
        </a:defRPr>
      </a:lvl5pPr>
      <a:lvl6pPr marL="457200" algn="l" rtl="0" fontAlgn="base">
        <a:spcBef>
          <a:spcPct val="0"/>
        </a:spcBef>
        <a:spcAft>
          <a:spcPct val="0"/>
        </a:spcAft>
        <a:defRPr sz="3600">
          <a:solidFill>
            <a:schemeClr val="tx2"/>
          </a:solidFill>
          <a:latin typeface="Comic Sans MS" pitchFamily="66" charset="0"/>
        </a:defRPr>
      </a:lvl6pPr>
      <a:lvl7pPr marL="914400" algn="l" rtl="0" fontAlgn="base">
        <a:spcBef>
          <a:spcPct val="0"/>
        </a:spcBef>
        <a:spcAft>
          <a:spcPct val="0"/>
        </a:spcAft>
        <a:defRPr sz="3600">
          <a:solidFill>
            <a:schemeClr val="tx2"/>
          </a:solidFill>
          <a:latin typeface="Comic Sans MS" pitchFamily="66" charset="0"/>
        </a:defRPr>
      </a:lvl7pPr>
      <a:lvl8pPr marL="1371600" algn="l" rtl="0" fontAlgn="base">
        <a:spcBef>
          <a:spcPct val="0"/>
        </a:spcBef>
        <a:spcAft>
          <a:spcPct val="0"/>
        </a:spcAft>
        <a:defRPr sz="3600">
          <a:solidFill>
            <a:schemeClr val="tx2"/>
          </a:solidFill>
          <a:latin typeface="Comic Sans MS" pitchFamily="66" charset="0"/>
        </a:defRPr>
      </a:lvl8pPr>
      <a:lvl9pPr marL="1828800" algn="l" rtl="0" fontAlgn="base">
        <a:spcBef>
          <a:spcPct val="0"/>
        </a:spcBef>
        <a:spcAft>
          <a:spcPct val="0"/>
        </a:spcAft>
        <a:defRPr sz="36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14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14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14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14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ctrTitle" idx="4294967295"/>
          </p:nvPr>
        </p:nvSpPr>
        <p:spPr>
          <a:xfrm>
            <a:off x="868390" y="1428736"/>
            <a:ext cx="7632700" cy="1225550"/>
          </a:xfrm>
        </p:spPr>
        <p:txBody>
          <a:bodyPr/>
          <a:lstStyle/>
          <a:p>
            <a:pPr eaLnBrk="1" hangingPunct="1">
              <a:defRPr/>
            </a:pPr>
            <a:r>
              <a:rPr lang="en-US" sz="4000" dirty="0" smtClean="0">
                <a:effectLst>
                  <a:outerShdw blurRad="38100" dist="38100" dir="2700000" algn="tl">
                    <a:srgbClr val="C0C0C0"/>
                  </a:outerShdw>
                </a:effectLst>
                <a:latin typeface="Tahoma" pitchFamily="34" charset="0"/>
                <a:ea typeface="Tahoma" pitchFamily="34" charset="0"/>
                <a:cs typeface="Tahoma" pitchFamily="34" charset="0"/>
              </a:rPr>
              <a:t>Cosmic Rays</a:t>
            </a:r>
            <a:endParaRPr lang="en-US" sz="4000" dirty="0">
              <a:effectLst>
                <a:outerShdw blurRad="38100" dist="38100" dir="2700000" algn="tl">
                  <a:srgbClr val="C0C0C0"/>
                </a:outerShdw>
              </a:effectLst>
              <a:latin typeface="Tahoma" pitchFamily="34" charset="0"/>
              <a:ea typeface="Tahoma" pitchFamily="34" charset="0"/>
              <a:cs typeface="Tahoma" pitchFamily="34" charset="0"/>
            </a:endParaRPr>
          </a:p>
        </p:txBody>
      </p:sp>
      <p:sp>
        <p:nvSpPr>
          <p:cNvPr id="40962" name="Rectangle 5"/>
          <p:cNvSpPr>
            <a:spLocks noGrp="1" noChangeArrowheads="1"/>
          </p:cNvSpPr>
          <p:nvPr>
            <p:ph type="subTitle" idx="4294967295"/>
          </p:nvPr>
        </p:nvSpPr>
        <p:spPr>
          <a:xfrm>
            <a:off x="468313" y="3141663"/>
            <a:ext cx="7704137" cy="1800225"/>
          </a:xfrm>
        </p:spPr>
        <p:txBody>
          <a:bodyPr/>
          <a:lstStyle/>
          <a:p>
            <a:pPr algn="r" eaLnBrk="1" hangingPunct="1"/>
            <a:endParaRPr lang="en-US" sz="2000" smtClean="0">
              <a:solidFill>
                <a:srgbClr val="CC9900"/>
              </a:solidFill>
            </a:endParaRPr>
          </a:p>
          <a:p>
            <a:pPr algn="r" eaLnBrk="1" hangingPunct="1"/>
            <a:endParaRPr lang="en-US" smtClean="0"/>
          </a:p>
        </p:txBody>
      </p:sp>
      <p:sp>
        <p:nvSpPr>
          <p:cNvPr id="40963" name="Text Box 22"/>
          <p:cNvSpPr txBox="1">
            <a:spLocks noChangeArrowheads="1"/>
          </p:cNvSpPr>
          <p:nvPr/>
        </p:nvSpPr>
        <p:spPr bwMode="auto">
          <a:xfrm>
            <a:off x="4173507" y="4824723"/>
            <a:ext cx="3913252" cy="461665"/>
          </a:xfrm>
          <a:prstGeom prst="rect">
            <a:avLst/>
          </a:prstGeom>
          <a:noFill/>
          <a:ln w="31750" algn="ctr">
            <a:noFill/>
            <a:miter lim="800000"/>
            <a:headEnd/>
            <a:tailEnd/>
          </a:ln>
        </p:spPr>
        <p:txBody>
          <a:bodyPr wrap="none">
            <a:spAutoFit/>
          </a:bodyPr>
          <a:lstStyle/>
          <a:p>
            <a:pPr algn="ctr"/>
            <a:r>
              <a:rPr lang="en-US" sz="2400" dirty="0" smtClean="0"/>
              <a:t>Beginner’s FLUKA Course</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528" y="2567880"/>
            <a:ext cx="8640960" cy="5181600"/>
          </a:xfrm>
        </p:spPr>
        <p:txBody>
          <a:bodyPr/>
          <a:lstStyle/>
          <a:p>
            <a:pPr>
              <a:buNone/>
            </a:pPr>
            <a:r>
              <a:rPr lang="en-US" sz="1400" b="1" dirty="0" smtClean="0"/>
              <a:t/>
            </a:r>
            <a:br>
              <a:rPr lang="en-US" sz="1400" b="1" dirty="0" smtClean="0"/>
            </a:br>
            <a:endParaRPr lang="en-US" sz="1400" b="1" dirty="0" smtClean="0"/>
          </a:p>
          <a:p>
            <a:pPr>
              <a:spcBef>
                <a:spcPts val="0"/>
              </a:spcBef>
              <a:buClr>
                <a:srgbClr val="008000"/>
              </a:buClr>
            </a:pPr>
            <a:endParaRPr lang="en-US" sz="1800" dirty="0" smtClean="0"/>
          </a:p>
          <a:p>
            <a:pPr>
              <a:spcBef>
                <a:spcPts val="0"/>
              </a:spcBef>
              <a:buClr>
                <a:srgbClr val="008000"/>
              </a:buClr>
            </a:pPr>
            <a:r>
              <a:rPr lang="en-US" sz="1800" dirty="0" smtClean="0"/>
              <a:t>In FLUKA, an offline code uses an algorithm which takes into account </a:t>
            </a:r>
          </a:p>
          <a:p>
            <a:pPr lvl="1">
              <a:spcBef>
                <a:spcPts val="0"/>
              </a:spcBef>
              <a:buClr>
                <a:srgbClr val="FF0000"/>
              </a:buClr>
              <a:buFont typeface="Wingdings" pitchFamily="2" charset="2"/>
              <a:buChar char="q"/>
            </a:pPr>
            <a:r>
              <a:rPr lang="en-US" sz="1800" dirty="0" smtClean="0"/>
              <a:t>either a given </a:t>
            </a:r>
            <a:r>
              <a:rPr lang="en-US" sz="1800" b="1" dirty="0" smtClean="0">
                <a:latin typeface="Symbol" pitchFamily="18" charset="2"/>
              </a:rPr>
              <a:t>F</a:t>
            </a:r>
            <a:r>
              <a:rPr lang="en-US" sz="1800" dirty="0" smtClean="0"/>
              <a:t> value expressing the effect of the interplanetary modulation of the local interstellar spectrum</a:t>
            </a:r>
          </a:p>
          <a:p>
            <a:pPr lvl="1">
              <a:spcBef>
                <a:spcPts val="0"/>
              </a:spcBef>
              <a:buClr>
                <a:srgbClr val="FF0000"/>
              </a:buClr>
              <a:buFont typeface="Wingdings" pitchFamily="2" charset="2"/>
              <a:buChar char="q"/>
            </a:pPr>
            <a:r>
              <a:rPr lang="en-US" sz="1800" dirty="0" smtClean="0"/>
              <a:t>or the counting rate of the </a:t>
            </a:r>
            <a:r>
              <a:rPr lang="en-US" sz="1800" dirty="0" smtClean="0">
                <a:solidFill>
                  <a:srgbClr val="C00000"/>
                </a:solidFill>
              </a:rPr>
              <a:t>CLIMAX</a:t>
            </a:r>
            <a:r>
              <a:rPr lang="en-US" sz="1800" dirty="0" smtClean="0"/>
              <a:t> </a:t>
            </a:r>
          </a:p>
          <a:p>
            <a:pPr lvl="1">
              <a:spcBef>
                <a:spcPts val="0"/>
              </a:spcBef>
              <a:buClr>
                <a:srgbClr val="FF0000"/>
              </a:buClr>
              <a:buNone/>
            </a:pPr>
            <a:r>
              <a:rPr lang="en-US" sz="1800" dirty="0" smtClean="0"/>
              <a:t>    neutron monitor to provide the flux </a:t>
            </a:r>
          </a:p>
          <a:p>
            <a:pPr lvl="1">
              <a:spcBef>
                <a:spcPts val="0"/>
              </a:spcBef>
              <a:buClr>
                <a:srgbClr val="FF0000"/>
              </a:buClr>
              <a:buNone/>
            </a:pPr>
            <a:r>
              <a:rPr lang="en-US" sz="1800" dirty="0" smtClean="0"/>
              <a:t>    prediction at a specific date </a:t>
            </a:r>
          </a:p>
        </p:txBody>
      </p:sp>
      <p:sp>
        <p:nvSpPr>
          <p:cNvPr id="4" name="Rectangle 3"/>
          <p:cNvSpPr/>
          <p:nvPr/>
        </p:nvSpPr>
        <p:spPr>
          <a:xfrm>
            <a:off x="2195736" y="44624"/>
            <a:ext cx="4698722" cy="646331"/>
          </a:xfrm>
          <a:prstGeom prst="rect">
            <a:avLst/>
          </a:prstGeom>
        </p:spPr>
        <p:txBody>
          <a:bodyPr wrap="none">
            <a:spAutoFit/>
          </a:bodyPr>
          <a:lstStyle/>
          <a:p>
            <a:r>
              <a:rPr lang="en-US" sz="3600" b="1" dirty="0" smtClean="0">
                <a:solidFill>
                  <a:schemeClr val="tx2"/>
                </a:solidFill>
              </a:rPr>
              <a:t>Solar </a:t>
            </a:r>
            <a:r>
              <a:rPr lang="en-US" sz="3600" b="1" smtClean="0">
                <a:solidFill>
                  <a:schemeClr val="tx2"/>
                </a:solidFill>
              </a:rPr>
              <a:t>modulation (2)</a:t>
            </a:r>
            <a:endParaRPr lang="en-US" sz="3600" dirty="0">
              <a:solidFill>
                <a:schemeClr val="tx2"/>
              </a:solidFill>
            </a:endParaRPr>
          </a:p>
        </p:txBody>
      </p:sp>
      <p:pic>
        <p:nvPicPr>
          <p:cNvPr id="25603" name="Picture 3"/>
          <p:cNvPicPr>
            <a:picLocks noChangeAspect="1" noChangeArrowheads="1"/>
          </p:cNvPicPr>
          <p:nvPr/>
        </p:nvPicPr>
        <p:blipFill>
          <a:blip r:embed="rId3" cstate="print"/>
          <a:srcRect/>
          <a:stretch>
            <a:fillRect/>
          </a:stretch>
        </p:blipFill>
        <p:spPr bwMode="auto">
          <a:xfrm>
            <a:off x="5148064" y="4161616"/>
            <a:ext cx="3885669" cy="2651760"/>
          </a:xfrm>
          <a:prstGeom prst="rect">
            <a:avLst/>
          </a:prstGeom>
          <a:noFill/>
          <a:ln w="9525">
            <a:noFill/>
            <a:miter lim="800000"/>
            <a:headEnd/>
            <a:tailEnd/>
          </a:ln>
        </p:spPr>
      </p:pic>
      <p:sp>
        <p:nvSpPr>
          <p:cNvPr id="6" name="TextBox 5"/>
          <p:cNvSpPr txBox="1"/>
          <p:nvPr/>
        </p:nvSpPr>
        <p:spPr>
          <a:xfrm>
            <a:off x="395536" y="5120024"/>
            <a:ext cx="5040560" cy="1477328"/>
          </a:xfrm>
          <a:prstGeom prst="rect">
            <a:avLst/>
          </a:prstGeom>
          <a:noFill/>
        </p:spPr>
        <p:txBody>
          <a:bodyPr wrap="square" rtlCol="0">
            <a:spAutoFit/>
          </a:bodyPr>
          <a:lstStyle/>
          <a:p>
            <a:r>
              <a:rPr lang="en-US" dirty="0" smtClean="0"/>
              <a:t>The model is not a description of the processes and of the way in which they occur, but reasonably predicts the GCR modulation at Earth.</a:t>
            </a:r>
          </a:p>
          <a:p>
            <a:endParaRPr lang="en-US" dirty="0"/>
          </a:p>
        </p:txBody>
      </p:sp>
      <p:sp>
        <p:nvSpPr>
          <p:cNvPr id="7" name="Rectangle 6"/>
          <p:cNvSpPr/>
          <p:nvPr/>
        </p:nvSpPr>
        <p:spPr>
          <a:xfrm>
            <a:off x="312770" y="627653"/>
            <a:ext cx="8831230" cy="2616101"/>
          </a:xfrm>
          <a:prstGeom prst="rect">
            <a:avLst/>
          </a:prstGeom>
        </p:spPr>
        <p:txBody>
          <a:bodyPr wrap="square">
            <a:spAutoFit/>
          </a:bodyPr>
          <a:lstStyle/>
          <a:p>
            <a:pPr lvl="0">
              <a:buClr>
                <a:srgbClr val="008000"/>
              </a:buClr>
              <a:buSzPct val="190000"/>
              <a:buFont typeface="Arial" pitchFamily="34" charset="0"/>
              <a:buChar char="•"/>
            </a:pPr>
            <a:r>
              <a:rPr lang="en-US" dirty="0" smtClean="0">
                <a:cs typeface="Arial" pitchFamily="34" charset="0"/>
              </a:rPr>
              <a:t> According to the</a:t>
            </a:r>
            <a:r>
              <a:rPr lang="en-US" dirty="0" smtClean="0">
                <a:solidFill>
                  <a:srgbClr val="FF0000"/>
                </a:solidFill>
                <a:cs typeface="Arial" pitchFamily="34" charset="0"/>
              </a:rPr>
              <a:t> Force Field Approximation,</a:t>
            </a:r>
            <a:r>
              <a:rPr lang="en-US" dirty="0" smtClean="0">
                <a:cs typeface="Arial" pitchFamily="34" charset="0"/>
              </a:rPr>
              <a:t> at a given distance from the Sun,  </a:t>
            </a:r>
          </a:p>
          <a:p>
            <a:pPr lvl="0">
              <a:buClr>
                <a:srgbClr val="008000"/>
              </a:buClr>
              <a:buSzPct val="190000"/>
            </a:pPr>
            <a:r>
              <a:rPr lang="en-US" dirty="0" smtClean="0">
                <a:cs typeface="Arial" pitchFamily="34" charset="0"/>
              </a:rPr>
              <a:t>   for example at 1 </a:t>
            </a:r>
            <a:r>
              <a:rPr lang="en-US" dirty="0" err="1" smtClean="0">
                <a:cs typeface="Arial" pitchFamily="34" charset="0"/>
              </a:rPr>
              <a:t>a.u</a:t>
            </a:r>
            <a:r>
              <a:rPr lang="en-US" dirty="0" smtClean="0">
                <a:cs typeface="Arial" pitchFamily="34" charset="0"/>
              </a:rPr>
              <a:t>., the population of CRs at energy </a:t>
            </a:r>
            <a:r>
              <a:rPr lang="en-US" dirty="0" err="1" smtClean="0">
                <a:cs typeface="Arial" pitchFamily="34" charset="0"/>
              </a:rPr>
              <a:t>E</a:t>
            </a:r>
            <a:r>
              <a:rPr lang="en-US" b="1" baseline="-25000" dirty="0" err="1" smtClean="0">
                <a:cs typeface="Arial" pitchFamily="34" charset="0"/>
              </a:rPr>
              <a:t>interstellar</a:t>
            </a:r>
            <a:r>
              <a:rPr lang="en-US" dirty="0" smtClean="0">
                <a:cs typeface="Arial" pitchFamily="34" charset="0"/>
              </a:rPr>
              <a:t> is shifted at   </a:t>
            </a:r>
          </a:p>
          <a:p>
            <a:pPr lvl="0">
              <a:buClr>
                <a:srgbClr val="008000"/>
              </a:buClr>
              <a:buSzPct val="190000"/>
            </a:pPr>
            <a:r>
              <a:rPr lang="en-US" dirty="0" smtClean="0">
                <a:cs typeface="Arial" pitchFamily="34" charset="0"/>
              </a:rPr>
              <a:t>   the energy E</a:t>
            </a:r>
            <a:r>
              <a:rPr lang="en-US" b="1" baseline="-25000" dirty="0" smtClean="0">
                <a:cs typeface="Arial" pitchFamily="34" charset="0"/>
              </a:rPr>
              <a:t>0</a:t>
            </a:r>
            <a:r>
              <a:rPr lang="en-US" dirty="0" smtClean="0">
                <a:cs typeface="Arial" pitchFamily="34" charset="0"/>
              </a:rPr>
              <a:t> as in an energy loss mechanism due to a potential </a:t>
            </a:r>
            <a:r>
              <a:rPr lang="en-US" dirty="0" smtClean="0">
                <a:latin typeface="Arial" pitchFamily="34" charset="0"/>
                <a:cs typeface="Arial" pitchFamily="34" charset="0"/>
              </a:rPr>
              <a:t>V</a:t>
            </a:r>
            <a:r>
              <a:rPr lang="en-US" dirty="0" smtClean="0">
                <a:cs typeface="Arial" pitchFamily="34" charset="0"/>
              </a:rPr>
              <a:t>:</a:t>
            </a:r>
          </a:p>
          <a:p>
            <a:pPr lvl="0" eaLnBrk="0" hangingPunct="0">
              <a:buClr>
                <a:srgbClr val="008000"/>
              </a:buClr>
              <a:buSzPct val="190000"/>
              <a:buFont typeface="Arial" pitchFamily="34" charset="0"/>
              <a:buChar char="•"/>
            </a:pPr>
            <a:endParaRPr lang="en-US" dirty="0" smtClean="0">
              <a:cs typeface="Arial" pitchFamily="34" charset="0"/>
            </a:endParaRPr>
          </a:p>
          <a:p>
            <a:pPr lvl="0" eaLnBrk="0" hangingPunct="0">
              <a:buClr>
                <a:srgbClr val="008000"/>
              </a:buClr>
              <a:buSzPct val="190000"/>
              <a:buFont typeface="Arial" pitchFamily="34" charset="0"/>
              <a:buChar char="•"/>
            </a:pPr>
            <a:endParaRPr lang="en-US" dirty="0" smtClean="0">
              <a:cs typeface="Arial" pitchFamily="34" charset="0"/>
            </a:endParaRPr>
          </a:p>
          <a:p>
            <a:pPr lvl="0" eaLnBrk="0" hangingPunct="0">
              <a:buClr>
                <a:srgbClr val="008000"/>
              </a:buClr>
              <a:buSzPct val="190000"/>
              <a:buFont typeface="Arial" pitchFamily="34" charset="0"/>
              <a:buChar char="•"/>
            </a:pPr>
            <a:r>
              <a:rPr lang="en-US" dirty="0" smtClean="0">
                <a:cs typeface="Arial" pitchFamily="34" charset="0"/>
              </a:rPr>
              <a:t> The solar wind potential at a given distance from the Sun depends on only one </a:t>
            </a:r>
          </a:p>
          <a:p>
            <a:pPr lvl="0" eaLnBrk="0" hangingPunct="0">
              <a:buClr>
                <a:srgbClr val="008000"/>
              </a:buClr>
              <a:buSzPct val="190000"/>
            </a:pPr>
            <a:r>
              <a:rPr lang="en-US" dirty="0" smtClean="0">
                <a:cs typeface="Arial" pitchFamily="34" charset="0"/>
              </a:rPr>
              <a:t>    parameter, the time: </a:t>
            </a:r>
            <a:r>
              <a:rPr lang="en-US" dirty="0" smtClean="0">
                <a:solidFill>
                  <a:srgbClr val="008000"/>
                </a:solidFill>
                <a:latin typeface="Arial" pitchFamily="34" charset="0"/>
                <a:cs typeface="Arial" pitchFamily="34" charset="0"/>
              </a:rPr>
              <a:t>V = V(t). </a:t>
            </a:r>
            <a:r>
              <a:rPr lang="en-US" dirty="0" smtClean="0">
                <a:cs typeface="Arial" pitchFamily="34" charset="0"/>
              </a:rPr>
              <a:t>So it doesn't matter what the interstellar flux   </a:t>
            </a:r>
          </a:p>
          <a:p>
            <a:pPr lvl="0" eaLnBrk="0" hangingPunct="0">
              <a:buClr>
                <a:srgbClr val="008000"/>
              </a:buClr>
              <a:buSzPct val="190000"/>
            </a:pPr>
            <a:r>
              <a:rPr lang="en-US" dirty="0" smtClean="0">
                <a:cs typeface="Arial" pitchFamily="34" charset="0"/>
              </a:rPr>
              <a:t>    is: given a flux on the Earth at a time </a:t>
            </a:r>
            <a:r>
              <a:rPr lang="en-US" sz="2000" dirty="0" smtClean="0">
                <a:latin typeface="Arial" pitchFamily="34" charset="0"/>
                <a:cs typeface="Arial" pitchFamily="34" charset="0"/>
              </a:rPr>
              <a:t>t</a:t>
            </a:r>
            <a:r>
              <a:rPr lang="en-US" dirty="0" smtClean="0">
                <a:cs typeface="Arial" pitchFamily="34" charset="0"/>
              </a:rPr>
              <a:t>, one can find the flux at another time </a:t>
            </a:r>
          </a:p>
          <a:p>
            <a:pPr lvl="0" eaLnBrk="0" hangingPunct="0">
              <a:buClr>
                <a:srgbClr val="008000"/>
              </a:buClr>
              <a:buSzPct val="190000"/>
            </a:pPr>
            <a:r>
              <a:rPr lang="en-US" dirty="0" smtClean="0">
                <a:cs typeface="Arial" pitchFamily="34" charset="0"/>
              </a:rPr>
              <a:t>    just from the relative variation of the solar wind potential </a:t>
            </a:r>
            <a:r>
              <a:rPr lang="en-US" b="1" dirty="0" smtClean="0">
                <a:latin typeface="Symbol" pitchFamily="18" charset="2"/>
                <a:cs typeface="Arial" pitchFamily="34" charset="0"/>
              </a:rPr>
              <a:t>F</a:t>
            </a:r>
            <a:r>
              <a:rPr lang="en-US" dirty="0" smtClean="0">
                <a:cs typeface="Arial" pitchFamily="34" charset="0"/>
              </a:rPr>
              <a:t>. </a:t>
            </a:r>
            <a:endParaRPr lang="en-US" dirty="0"/>
          </a:p>
        </p:txBody>
      </p:sp>
      <p:graphicFrame>
        <p:nvGraphicFramePr>
          <p:cNvPr id="25604" name="Object 4"/>
          <p:cNvGraphicFramePr>
            <a:graphicFrameLocks noChangeAspect="1"/>
          </p:cNvGraphicFramePr>
          <p:nvPr/>
        </p:nvGraphicFramePr>
        <p:xfrm>
          <a:off x="2843808" y="1578248"/>
          <a:ext cx="3379787" cy="482600"/>
        </p:xfrm>
        <a:graphic>
          <a:graphicData uri="http://schemas.openxmlformats.org/presentationml/2006/ole">
            <mc:AlternateContent xmlns:mc="http://schemas.openxmlformats.org/markup-compatibility/2006">
              <mc:Choice xmlns:v="urn:schemas-microsoft-com:vml" Requires="v">
                <p:oleObj spid="_x0000_s25606" name="Equation" r:id="rId4" imgW="1688760" imgH="241200" progId="Equation.3">
                  <p:embed/>
                </p:oleObj>
              </mc:Choice>
              <mc:Fallback>
                <p:oleObj name="Equation" r:id="rId4" imgW="1688760" imgH="2412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1578248"/>
                        <a:ext cx="337978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t="13872"/>
          <a:stretch>
            <a:fillRect/>
          </a:stretch>
        </p:blipFill>
        <p:spPr bwMode="auto">
          <a:xfrm>
            <a:off x="396180" y="1052736"/>
            <a:ext cx="8496300" cy="5365254"/>
          </a:xfrm>
          <a:prstGeom prst="rect">
            <a:avLst/>
          </a:prstGeom>
          <a:noFill/>
          <a:ln w="9525">
            <a:noFill/>
            <a:miter lim="800000"/>
            <a:headEnd/>
            <a:tailEnd/>
          </a:ln>
        </p:spPr>
      </p:pic>
      <p:sp>
        <p:nvSpPr>
          <p:cNvPr id="3" name="TextBox 2"/>
          <p:cNvSpPr txBox="1"/>
          <p:nvPr/>
        </p:nvSpPr>
        <p:spPr>
          <a:xfrm>
            <a:off x="1547664" y="116632"/>
            <a:ext cx="7200800" cy="769441"/>
          </a:xfrm>
          <a:prstGeom prst="rect">
            <a:avLst/>
          </a:prstGeom>
          <a:noFill/>
        </p:spPr>
        <p:txBody>
          <a:bodyPr wrap="square" rtlCol="0">
            <a:spAutoFit/>
          </a:bodyPr>
          <a:lstStyle/>
          <a:p>
            <a:r>
              <a:rPr lang="en-US" sz="4400" b="1" dirty="0" smtClean="0">
                <a:solidFill>
                  <a:schemeClr val="tx2"/>
                </a:solidFill>
              </a:rPr>
              <a:t>Solar modulation (4)</a:t>
            </a:r>
            <a:endParaRPr lang="en-US" sz="4400" b="1" dirty="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27" y="0"/>
            <a:ext cx="7840958" cy="6766560"/>
          </a:xfrm>
          <a:prstGeom prst="rect">
            <a:avLst/>
          </a:prstGeom>
          <a:noFill/>
          <a:ln w="9525">
            <a:noFill/>
            <a:miter lim="800000"/>
            <a:headEnd/>
            <a:tailEnd/>
          </a:ln>
        </p:spPr>
      </p:pic>
      <p:sp>
        <p:nvSpPr>
          <p:cNvPr id="5" name="TextBox 4"/>
          <p:cNvSpPr txBox="1"/>
          <p:nvPr/>
        </p:nvSpPr>
        <p:spPr>
          <a:xfrm>
            <a:off x="7845018" y="2204864"/>
            <a:ext cx="1259632" cy="830997"/>
          </a:xfrm>
          <a:prstGeom prst="rect">
            <a:avLst/>
          </a:prstGeom>
          <a:noFill/>
        </p:spPr>
        <p:txBody>
          <a:bodyPr wrap="square" rtlCol="0">
            <a:spAutoFit/>
          </a:bodyPr>
          <a:lstStyle/>
          <a:p>
            <a:r>
              <a:rPr lang="en-US" sz="2400" dirty="0" smtClean="0"/>
              <a:t>A Solar Flare</a:t>
            </a:r>
            <a:endParaRPr lang="en-US" sz="2400" dirty="0"/>
          </a:p>
        </p:txBody>
      </p:sp>
      <p:sp>
        <p:nvSpPr>
          <p:cNvPr id="6" name="TextBox 5"/>
          <p:cNvSpPr txBox="1"/>
          <p:nvPr/>
        </p:nvSpPr>
        <p:spPr>
          <a:xfrm>
            <a:off x="539552" y="467380"/>
            <a:ext cx="4719562" cy="646331"/>
          </a:xfrm>
          <a:prstGeom prst="rect">
            <a:avLst/>
          </a:prstGeom>
          <a:noFill/>
        </p:spPr>
        <p:txBody>
          <a:bodyPr wrap="none" rtlCol="0">
            <a:spAutoFit/>
          </a:bodyPr>
          <a:lstStyle/>
          <a:p>
            <a:r>
              <a:rPr lang="en-US" sz="3600" dirty="0" smtClean="0">
                <a:solidFill>
                  <a:schemeClr val="bg1"/>
                </a:solidFill>
              </a:rPr>
              <a:t>Solar Particle Events</a:t>
            </a:r>
            <a:endParaRPr lang="en-US" sz="36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60040" y="83096"/>
            <a:ext cx="7772400" cy="609600"/>
          </a:xfrm>
        </p:spPr>
        <p:txBody>
          <a:bodyPr/>
          <a:lstStyle/>
          <a:p>
            <a:r>
              <a:rPr lang="en-US" sz="3200" b="1" dirty="0"/>
              <a:t>Solar Energetic Particle (SEP) events</a:t>
            </a:r>
          </a:p>
        </p:txBody>
      </p:sp>
      <p:pic>
        <p:nvPicPr>
          <p:cNvPr id="7" name="Picture 3"/>
          <p:cNvPicPr>
            <a:picLocks noChangeAspect="1" noChangeArrowheads="1"/>
          </p:cNvPicPr>
          <p:nvPr/>
        </p:nvPicPr>
        <p:blipFill>
          <a:blip r:embed="rId2" cstate="print"/>
          <a:srcRect/>
          <a:stretch>
            <a:fillRect/>
          </a:stretch>
        </p:blipFill>
        <p:spPr bwMode="auto">
          <a:xfrm>
            <a:off x="4427538" y="981075"/>
            <a:ext cx="4371975" cy="4826000"/>
          </a:xfrm>
          <a:prstGeom prst="rect">
            <a:avLst/>
          </a:prstGeom>
          <a:noFill/>
          <a:ln w="28575" algn="ctr">
            <a:noFill/>
            <a:miter lim="800000"/>
            <a:headEnd/>
            <a:tailEnd/>
          </a:ln>
          <a:effectLst/>
        </p:spPr>
      </p:pic>
      <p:sp>
        <p:nvSpPr>
          <p:cNvPr id="8" name="Text Box 4"/>
          <p:cNvSpPr txBox="1">
            <a:spLocks noChangeArrowheads="1"/>
          </p:cNvSpPr>
          <p:nvPr/>
        </p:nvSpPr>
        <p:spPr bwMode="auto">
          <a:xfrm>
            <a:off x="7019925" y="1844675"/>
            <a:ext cx="1511300" cy="517525"/>
          </a:xfrm>
          <a:prstGeom prst="rect">
            <a:avLst/>
          </a:prstGeom>
          <a:noFill/>
          <a:ln w="28575" algn="ctr">
            <a:noFill/>
            <a:miter lim="800000"/>
            <a:headEnd/>
            <a:tailEnd/>
          </a:ln>
          <a:effectLst/>
        </p:spPr>
        <p:txBody>
          <a:bodyPr>
            <a:spAutoFit/>
          </a:bodyPr>
          <a:lstStyle/>
          <a:p>
            <a:pPr algn="l"/>
            <a:r>
              <a:rPr lang="en-US" sz="1400" b="0">
                <a:solidFill>
                  <a:schemeClr val="tx1"/>
                </a:solidFill>
              </a:rPr>
              <a:t>(from Mewaldt, ICRC2005)</a:t>
            </a:r>
          </a:p>
        </p:txBody>
      </p:sp>
      <p:sp>
        <p:nvSpPr>
          <p:cNvPr id="9" name="Text Box 5"/>
          <p:cNvSpPr txBox="1">
            <a:spLocks noChangeArrowheads="1"/>
          </p:cNvSpPr>
          <p:nvPr/>
        </p:nvSpPr>
        <p:spPr bwMode="auto">
          <a:xfrm>
            <a:off x="539750" y="873125"/>
            <a:ext cx="4032250" cy="4154984"/>
          </a:xfrm>
          <a:prstGeom prst="rect">
            <a:avLst/>
          </a:prstGeom>
          <a:noFill/>
          <a:ln w="28575" algn="ctr">
            <a:noFill/>
            <a:miter lim="800000"/>
            <a:headEnd/>
            <a:tailEnd/>
          </a:ln>
          <a:effectLst/>
        </p:spPr>
        <p:txBody>
          <a:bodyPr>
            <a:spAutoFit/>
          </a:bodyPr>
          <a:lstStyle/>
          <a:p>
            <a:pPr marL="231775" indent="-231775" algn="l">
              <a:spcAft>
                <a:spcPts val="600"/>
              </a:spcAft>
              <a:buClr>
                <a:srgbClr val="008000"/>
              </a:buClr>
              <a:buSzPct val="160000"/>
              <a:buFont typeface="Arial" pitchFamily="34" charset="0"/>
              <a:buChar char="•"/>
            </a:pPr>
            <a:r>
              <a:rPr lang="en-US" sz="1800" b="0" dirty="0">
                <a:solidFill>
                  <a:schemeClr val="tx1"/>
                </a:solidFill>
              </a:rPr>
              <a:t>Integrated </a:t>
            </a:r>
            <a:r>
              <a:rPr lang="en-US" sz="1800" b="0" dirty="0" err="1">
                <a:solidFill>
                  <a:schemeClr val="tx1"/>
                </a:solidFill>
              </a:rPr>
              <a:t>fluence</a:t>
            </a:r>
            <a:r>
              <a:rPr lang="en-US" sz="1800" b="0" dirty="0">
                <a:solidFill>
                  <a:schemeClr val="tx1"/>
                </a:solidFill>
              </a:rPr>
              <a:t>: </a:t>
            </a:r>
            <a:r>
              <a:rPr lang="en-US" sz="1800" b="0" dirty="0">
                <a:solidFill>
                  <a:schemeClr val="tx1"/>
                </a:solidFill>
                <a:sym typeface="Symbol" pitchFamily="18" charset="2"/>
              </a:rPr>
              <a:t>up to</a:t>
            </a:r>
            <a:r>
              <a:rPr lang="en-US" sz="1800" dirty="0">
                <a:solidFill>
                  <a:srgbClr val="CC0000"/>
                </a:solidFill>
                <a:sym typeface="Symbol" pitchFamily="18" charset="2"/>
              </a:rPr>
              <a:t> 10</a:t>
            </a:r>
            <a:r>
              <a:rPr lang="en-US" sz="1800" baseline="30000" dirty="0">
                <a:solidFill>
                  <a:srgbClr val="CC0000"/>
                </a:solidFill>
                <a:sym typeface="Symbol" pitchFamily="18" charset="2"/>
              </a:rPr>
              <a:t>11 </a:t>
            </a:r>
            <a:r>
              <a:rPr lang="en-US" sz="1800" dirty="0">
                <a:solidFill>
                  <a:srgbClr val="CC0000"/>
                </a:solidFill>
                <a:sym typeface="Symbol" pitchFamily="18" charset="2"/>
              </a:rPr>
              <a:t>(nucleon/cm</a:t>
            </a:r>
            <a:r>
              <a:rPr lang="en-US" sz="1800" baseline="30000" dirty="0">
                <a:solidFill>
                  <a:srgbClr val="CC0000"/>
                </a:solidFill>
                <a:sym typeface="Symbol" pitchFamily="18" charset="2"/>
              </a:rPr>
              <a:t>2</a:t>
            </a:r>
            <a:r>
              <a:rPr lang="en-US" sz="1800" dirty="0">
                <a:solidFill>
                  <a:srgbClr val="CC0000"/>
                </a:solidFill>
                <a:sym typeface="Symbol" pitchFamily="18" charset="2"/>
              </a:rPr>
              <a:t>),</a:t>
            </a:r>
            <a:r>
              <a:rPr lang="en-US" sz="1800" b="0" dirty="0">
                <a:solidFill>
                  <a:schemeClr val="tx1"/>
                </a:solidFill>
                <a:sym typeface="Symbol" pitchFamily="18" charset="2"/>
              </a:rPr>
              <a:t> E &gt; 1 </a:t>
            </a:r>
            <a:r>
              <a:rPr lang="en-US" sz="1800" b="0" dirty="0" err="1">
                <a:solidFill>
                  <a:schemeClr val="tx1"/>
                </a:solidFill>
                <a:sym typeface="Symbol" pitchFamily="18" charset="2"/>
              </a:rPr>
              <a:t>MeV</a:t>
            </a:r>
            <a:r>
              <a:rPr lang="en-US" sz="1800" b="0" dirty="0">
                <a:solidFill>
                  <a:schemeClr val="tx1"/>
                </a:solidFill>
                <a:sym typeface="Symbol" pitchFamily="18" charset="2"/>
              </a:rPr>
              <a:t> / n</a:t>
            </a:r>
          </a:p>
          <a:p>
            <a:pPr marL="231775" indent="-231775" algn="l">
              <a:spcAft>
                <a:spcPts val="600"/>
              </a:spcAft>
              <a:buClr>
                <a:srgbClr val="008000"/>
              </a:buClr>
              <a:buSzPct val="160000"/>
              <a:buFont typeface="Arial" pitchFamily="34" charset="0"/>
              <a:buChar char="•"/>
            </a:pPr>
            <a:r>
              <a:rPr lang="en-US" sz="1800" b="0" dirty="0">
                <a:solidFill>
                  <a:schemeClr val="tx1"/>
                </a:solidFill>
                <a:sym typeface="Symbol" pitchFamily="18" charset="2"/>
              </a:rPr>
              <a:t>Large </a:t>
            </a:r>
            <a:r>
              <a:rPr lang="en-US" sz="1800" dirty="0">
                <a:solidFill>
                  <a:srgbClr val="CC0000"/>
                </a:solidFill>
                <a:sym typeface="Symbol" pitchFamily="18" charset="2"/>
              </a:rPr>
              <a:t>variations</a:t>
            </a:r>
            <a:r>
              <a:rPr lang="en-US" sz="1800" b="0" dirty="0">
                <a:solidFill>
                  <a:srgbClr val="CC0000"/>
                </a:solidFill>
                <a:sym typeface="Symbol" pitchFamily="18" charset="2"/>
              </a:rPr>
              <a:t> </a:t>
            </a:r>
            <a:r>
              <a:rPr lang="en-US" sz="1800" b="0" dirty="0">
                <a:solidFill>
                  <a:schemeClr val="tx1"/>
                </a:solidFill>
                <a:sym typeface="Symbol" pitchFamily="18" charset="2"/>
              </a:rPr>
              <a:t>in </a:t>
            </a:r>
            <a:r>
              <a:rPr lang="en-US" sz="1800" dirty="0">
                <a:solidFill>
                  <a:srgbClr val="CC0000"/>
                </a:solidFill>
                <a:sym typeface="Symbol" pitchFamily="18" charset="2"/>
              </a:rPr>
              <a:t>spectra</a:t>
            </a:r>
          </a:p>
          <a:p>
            <a:pPr marL="231775" indent="-231775" algn="l">
              <a:spcAft>
                <a:spcPts val="600"/>
              </a:spcAft>
              <a:buClr>
                <a:srgbClr val="008000"/>
              </a:buClr>
              <a:buSzPct val="160000"/>
              <a:buFont typeface="Arial" pitchFamily="34" charset="0"/>
              <a:buChar char="•"/>
            </a:pPr>
            <a:r>
              <a:rPr lang="en-US" sz="1800" b="0" dirty="0">
                <a:solidFill>
                  <a:schemeClr val="tx1"/>
                </a:solidFill>
                <a:sym typeface="Symbol" pitchFamily="18" charset="2"/>
              </a:rPr>
              <a:t>Variable composition: mostly </a:t>
            </a:r>
            <a:r>
              <a:rPr lang="en-US" sz="1800" dirty="0">
                <a:solidFill>
                  <a:srgbClr val="CC0000"/>
                </a:solidFill>
                <a:sym typeface="Symbol" pitchFamily="18" charset="2"/>
              </a:rPr>
              <a:t>protons (90%)</a:t>
            </a:r>
            <a:r>
              <a:rPr lang="en-US" sz="1800" b="0" dirty="0">
                <a:solidFill>
                  <a:schemeClr val="tx1"/>
                </a:solidFill>
                <a:sym typeface="Symbol" pitchFamily="18" charset="2"/>
              </a:rPr>
              <a:t> and </a:t>
            </a:r>
            <a:r>
              <a:rPr lang="el-GR" sz="1800" dirty="0">
                <a:solidFill>
                  <a:srgbClr val="CC0000"/>
                </a:solidFill>
                <a:sym typeface="Symbol" pitchFamily="18" charset="2"/>
              </a:rPr>
              <a:t>α</a:t>
            </a:r>
            <a:r>
              <a:rPr lang="en-US" sz="1800" dirty="0">
                <a:solidFill>
                  <a:srgbClr val="CC0000"/>
                </a:solidFill>
                <a:sym typeface="Symbol" pitchFamily="18" charset="2"/>
              </a:rPr>
              <a:t>’s (~9%),</a:t>
            </a:r>
            <a:r>
              <a:rPr lang="en-US" sz="1800" b="0" dirty="0">
                <a:solidFill>
                  <a:schemeClr val="tx1"/>
                </a:solidFill>
                <a:sym typeface="Symbol" pitchFamily="18" charset="2"/>
              </a:rPr>
              <a:t> but ions up to Iron are not negligible</a:t>
            </a:r>
          </a:p>
          <a:p>
            <a:pPr marL="231775" indent="-231775" algn="l">
              <a:spcAft>
                <a:spcPts val="600"/>
              </a:spcAft>
              <a:buClr>
                <a:srgbClr val="008000"/>
              </a:buClr>
              <a:buSzPct val="160000"/>
              <a:buFont typeface="Arial" pitchFamily="34" charset="0"/>
              <a:buChar char="•"/>
            </a:pPr>
            <a:r>
              <a:rPr lang="en-US" sz="1800" b="0" dirty="0">
                <a:solidFill>
                  <a:schemeClr val="tx1"/>
                </a:solidFill>
                <a:sym typeface="Symbol" pitchFamily="18" charset="2"/>
              </a:rPr>
              <a:t>Variable </a:t>
            </a:r>
            <a:r>
              <a:rPr lang="en-US" sz="1800" dirty="0">
                <a:solidFill>
                  <a:srgbClr val="CC0000"/>
                </a:solidFill>
                <a:sym typeface="Symbol" pitchFamily="18" charset="2"/>
              </a:rPr>
              <a:t>duration</a:t>
            </a:r>
            <a:r>
              <a:rPr lang="en-US" sz="1800" b="0" dirty="0">
                <a:solidFill>
                  <a:schemeClr val="tx1"/>
                </a:solidFill>
                <a:sym typeface="Symbol" pitchFamily="18" charset="2"/>
              </a:rPr>
              <a:t>, from</a:t>
            </a:r>
            <a:r>
              <a:rPr lang="en-US" sz="1800" dirty="0">
                <a:solidFill>
                  <a:srgbClr val="CC0000"/>
                </a:solidFill>
                <a:sym typeface="Symbol" pitchFamily="18" charset="2"/>
              </a:rPr>
              <a:t> hours to days</a:t>
            </a:r>
            <a:endParaRPr lang="el-GR" sz="1800" dirty="0">
              <a:solidFill>
                <a:srgbClr val="CC0000"/>
              </a:solidFill>
              <a:sym typeface="Symbol" pitchFamily="18" charset="2"/>
            </a:endParaRPr>
          </a:p>
          <a:p>
            <a:pPr marL="231775" indent="-231775" algn="l">
              <a:spcAft>
                <a:spcPts val="600"/>
              </a:spcAft>
              <a:buClr>
                <a:srgbClr val="008000"/>
              </a:buClr>
              <a:buSzPct val="160000"/>
              <a:buFont typeface="Arial" pitchFamily="34" charset="0"/>
              <a:buChar char="•"/>
            </a:pPr>
            <a:r>
              <a:rPr lang="en-US" sz="1800" dirty="0">
                <a:solidFill>
                  <a:srgbClr val="CC0000"/>
                </a:solidFill>
                <a:sym typeface="Symbol" pitchFamily="18" charset="2"/>
              </a:rPr>
              <a:t>Rise</a:t>
            </a:r>
            <a:r>
              <a:rPr lang="en-US" sz="1800" b="0" dirty="0">
                <a:solidFill>
                  <a:schemeClr val="tx1"/>
                </a:solidFill>
                <a:sym typeface="Symbol" pitchFamily="18" charset="2"/>
              </a:rPr>
              <a:t> time from </a:t>
            </a:r>
            <a:r>
              <a:rPr lang="en-US" sz="1800" dirty="0">
                <a:solidFill>
                  <a:srgbClr val="CC0000"/>
                </a:solidFill>
                <a:sym typeface="Symbol" pitchFamily="18" charset="2"/>
              </a:rPr>
              <a:t>minutes to hours</a:t>
            </a:r>
          </a:p>
          <a:p>
            <a:pPr marL="231775" indent="-231775" algn="l">
              <a:spcAft>
                <a:spcPts val="600"/>
              </a:spcAft>
              <a:buClr>
                <a:srgbClr val="008000"/>
              </a:buClr>
              <a:buSzPct val="160000"/>
              <a:buFont typeface="Arial" pitchFamily="34" charset="0"/>
              <a:buChar char="•"/>
            </a:pPr>
            <a:r>
              <a:rPr lang="en-US" sz="1800" dirty="0">
                <a:solidFill>
                  <a:srgbClr val="CC0000"/>
                </a:solidFill>
                <a:sym typeface="Symbol" pitchFamily="18" charset="2"/>
              </a:rPr>
              <a:t>Dose equivalent</a:t>
            </a:r>
            <a:r>
              <a:rPr lang="en-US" sz="1800" b="0" dirty="0">
                <a:solidFill>
                  <a:schemeClr val="tx1"/>
                </a:solidFill>
                <a:sym typeface="Symbol" pitchFamily="18" charset="2"/>
              </a:rPr>
              <a:t> up to ~</a:t>
            </a:r>
            <a:r>
              <a:rPr lang="en-US" sz="1800" dirty="0" err="1">
                <a:solidFill>
                  <a:srgbClr val="CC0000"/>
                </a:solidFill>
                <a:sym typeface="Symbol" pitchFamily="18" charset="2"/>
              </a:rPr>
              <a:t>Sv</a:t>
            </a:r>
            <a:r>
              <a:rPr lang="en-US" sz="1800" b="0" dirty="0">
                <a:solidFill>
                  <a:schemeClr val="tx1"/>
                </a:solidFill>
                <a:sym typeface="Symbol" pitchFamily="18" charset="2"/>
              </a:rPr>
              <a:t>, highly dependent on organ, shielding, and SEP intensity/spectrum</a:t>
            </a:r>
          </a:p>
          <a:p>
            <a:pPr marL="231775" indent="-231775" algn="l">
              <a:buClr>
                <a:srgbClr val="008000"/>
              </a:buClr>
              <a:buSzPct val="160000"/>
              <a:buFont typeface="Arial" pitchFamily="34" charset="0"/>
              <a:buChar char="•"/>
            </a:pPr>
            <a:r>
              <a:rPr lang="en-US" sz="1800" dirty="0">
                <a:solidFill>
                  <a:srgbClr val="CC0000"/>
                </a:solidFill>
                <a:sym typeface="Symbol" pitchFamily="18" charset="2"/>
              </a:rPr>
              <a:t>Unpredictable</a:t>
            </a:r>
          </a:p>
        </p:txBody>
      </p:sp>
      <p:grpSp>
        <p:nvGrpSpPr>
          <p:cNvPr id="10" name="Group 6"/>
          <p:cNvGrpSpPr>
            <a:grpSpLocks/>
          </p:cNvGrpSpPr>
          <p:nvPr/>
        </p:nvGrpSpPr>
        <p:grpSpPr bwMode="auto">
          <a:xfrm>
            <a:off x="539750" y="5013176"/>
            <a:ext cx="4464050" cy="1465263"/>
            <a:chOff x="295" y="2251"/>
            <a:chExt cx="2812" cy="923"/>
          </a:xfrm>
        </p:grpSpPr>
        <p:sp>
          <p:nvSpPr>
            <p:cNvPr id="11" name="AutoShape 7"/>
            <p:cNvSpPr>
              <a:spLocks noChangeArrowheads="1"/>
            </p:cNvSpPr>
            <p:nvPr/>
          </p:nvSpPr>
          <p:spPr bwMode="auto">
            <a:xfrm>
              <a:off x="1565" y="2251"/>
              <a:ext cx="227" cy="363"/>
            </a:xfrm>
            <a:prstGeom prst="downArrow">
              <a:avLst>
                <a:gd name="adj1" fmla="val 50000"/>
                <a:gd name="adj2" fmla="val 39978"/>
              </a:avLst>
            </a:prstGeom>
            <a:solidFill>
              <a:srgbClr val="FFCC00">
                <a:alpha val="50000"/>
              </a:srgbClr>
            </a:solidFill>
            <a:ln w="31750" algn="ctr">
              <a:solidFill>
                <a:srgbClr val="FF0000"/>
              </a:solidFill>
              <a:miter lim="800000"/>
              <a:headEnd/>
              <a:tailEnd/>
            </a:ln>
            <a:effectLst/>
          </p:spPr>
          <p:txBody>
            <a:bodyPr anchor="ctr">
              <a:spAutoFit/>
            </a:bodyPr>
            <a:lstStyle/>
            <a:p>
              <a:endParaRPr lang="en-US"/>
            </a:p>
          </p:txBody>
        </p:sp>
        <p:sp>
          <p:nvSpPr>
            <p:cNvPr id="12" name="Text Box 8"/>
            <p:cNvSpPr txBox="1">
              <a:spLocks noChangeArrowheads="1"/>
            </p:cNvSpPr>
            <p:nvPr/>
          </p:nvSpPr>
          <p:spPr bwMode="auto">
            <a:xfrm>
              <a:off x="295" y="2750"/>
              <a:ext cx="2812" cy="424"/>
            </a:xfrm>
            <a:prstGeom prst="rect">
              <a:avLst/>
            </a:prstGeom>
            <a:solidFill>
              <a:srgbClr val="FFCC00">
                <a:alpha val="50999"/>
              </a:srgbClr>
            </a:solidFill>
            <a:ln w="31750" algn="ctr">
              <a:solidFill>
                <a:srgbClr val="FF0000"/>
              </a:solidFill>
              <a:miter lim="800000"/>
              <a:headEnd/>
              <a:tailEnd/>
            </a:ln>
            <a:effectLst/>
          </p:spPr>
          <p:txBody>
            <a:bodyPr>
              <a:spAutoFit/>
            </a:bodyPr>
            <a:lstStyle/>
            <a:p>
              <a:r>
                <a:rPr lang="en-US" sz="1800" i="1" dirty="0">
                  <a:solidFill>
                    <a:srgbClr val="CC0000"/>
                  </a:solidFill>
                  <a:effectLst>
                    <a:outerShdw blurRad="38100" dist="38100" dir="2700000" algn="tl">
                      <a:srgbClr val="000000"/>
                    </a:outerShdw>
                  </a:effectLst>
                </a:rPr>
                <a:t>Nightmare scenarios for (manned) missions beyond Earth low orbits</a:t>
              </a:r>
              <a:endParaRPr lang="en-US" b="0" dirty="0"/>
            </a:p>
          </p:txBody>
        </p:sp>
      </p:grpSp>
      <p:sp>
        <p:nvSpPr>
          <p:cNvPr id="13" name="Oval 9"/>
          <p:cNvSpPr>
            <a:spLocks noChangeArrowheads="1"/>
          </p:cNvSpPr>
          <p:nvPr/>
        </p:nvSpPr>
        <p:spPr bwMode="auto">
          <a:xfrm>
            <a:off x="5580063" y="3500438"/>
            <a:ext cx="936625" cy="627062"/>
          </a:xfrm>
          <a:prstGeom prst="ellipse">
            <a:avLst/>
          </a:prstGeom>
          <a:noFill/>
          <a:ln w="19050" algn="ctr">
            <a:solidFill>
              <a:srgbClr val="CC0000"/>
            </a:solidFill>
            <a:round/>
            <a:headEnd/>
            <a:tailEnd/>
          </a:ln>
          <a:effectLst/>
        </p:spPr>
        <p:txBody>
          <a:bodyPr anchor="ctr">
            <a:spAutoFit/>
          </a:bodyPr>
          <a:lstStyle/>
          <a:p>
            <a:endParaRPr lang="en-US"/>
          </a:p>
        </p:txBody>
      </p:sp>
      <p:sp>
        <p:nvSpPr>
          <p:cNvPr id="14" name="Oval 10"/>
          <p:cNvSpPr>
            <a:spLocks noChangeArrowheads="1"/>
          </p:cNvSpPr>
          <p:nvPr/>
        </p:nvSpPr>
        <p:spPr bwMode="auto">
          <a:xfrm>
            <a:off x="7812088" y="4365625"/>
            <a:ext cx="720725" cy="627063"/>
          </a:xfrm>
          <a:prstGeom prst="ellipse">
            <a:avLst/>
          </a:prstGeom>
          <a:noFill/>
          <a:ln w="19050" algn="ctr">
            <a:solidFill>
              <a:srgbClr val="CC0000"/>
            </a:solidFill>
            <a:round/>
            <a:headEnd/>
            <a:tailEnd/>
          </a:ln>
          <a:effectLst/>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15950" y="304800"/>
            <a:ext cx="7772400" cy="609600"/>
          </a:xfrm>
        </p:spPr>
        <p:txBody>
          <a:bodyPr/>
          <a:lstStyle/>
          <a:p>
            <a:r>
              <a:rPr lang="en-US" sz="2800" b="1" dirty="0" smtClean="0"/>
              <a:t>   SEP</a:t>
            </a:r>
            <a:r>
              <a:rPr lang="en-US" sz="2800" b="1" dirty="0"/>
              <a:t>: the “hard” event of 20 Jan 2005</a:t>
            </a:r>
          </a:p>
        </p:txBody>
      </p:sp>
      <p:pic>
        <p:nvPicPr>
          <p:cNvPr id="7" name="Picture 3"/>
          <p:cNvPicPr>
            <a:picLocks noChangeAspect="1" noChangeArrowheads="1"/>
          </p:cNvPicPr>
          <p:nvPr/>
        </p:nvPicPr>
        <p:blipFill>
          <a:blip r:embed="rId2" cstate="print"/>
          <a:srcRect/>
          <a:stretch>
            <a:fillRect/>
          </a:stretch>
        </p:blipFill>
        <p:spPr bwMode="auto">
          <a:xfrm>
            <a:off x="4859338" y="908050"/>
            <a:ext cx="3867150" cy="5614988"/>
          </a:xfrm>
          <a:prstGeom prst="rect">
            <a:avLst/>
          </a:prstGeom>
          <a:noFill/>
          <a:ln w="28575" algn="ctr">
            <a:noFill/>
            <a:miter lim="800000"/>
            <a:headEnd/>
            <a:tailEnd/>
          </a:ln>
          <a:effectLst/>
        </p:spPr>
      </p:pic>
      <p:sp>
        <p:nvSpPr>
          <p:cNvPr id="8" name="Text Box 4"/>
          <p:cNvSpPr txBox="1">
            <a:spLocks noChangeArrowheads="1"/>
          </p:cNvSpPr>
          <p:nvPr/>
        </p:nvSpPr>
        <p:spPr bwMode="auto">
          <a:xfrm>
            <a:off x="611188" y="1054100"/>
            <a:ext cx="4752975" cy="2262158"/>
          </a:xfrm>
          <a:prstGeom prst="rect">
            <a:avLst/>
          </a:prstGeom>
          <a:noFill/>
          <a:ln w="28575" algn="ctr">
            <a:noFill/>
            <a:miter lim="800000"/>
            <a:headEnd/>
            <a:tailEnd/>
          </a:ln>
          <a:effectLst/>
        </p:spPr>
        <p:txBody>
          <a:bodyPr>
            <a:spAutoFit/>
          </a:bodyPr>
          <a:lstStyle/>
          <a:p>
            <a:pPr marL="231775" indent="-231775" algn="l">
              <a:spcAft>
                <a:spcPts val="600"/>
              </a:spcAft>
              <a:buClr>
                <a:srgbClr val="008000"/>
              </a:buClr>
              <a:buSzPct val="160000"/>
              <a:buFont typeface="Arial" pitchFamily="34" charset="0"/>
              <a:buChar char="•"/>
            </a:pPr>
            <a:r>
              <a:rPr lang="en-US" sz="1800" b="0" dirty="0">
                <a:solidFill>
                  <a:schemeClr val="tx1"/>
                </a:solidFill>
              </a:rPr>
              <a:t>Integrated flux: </a:t>
            </a:r>
            <a:r>
              <a:rPr lang="en-US" sz="1800" b="0" dirty="0">
                <a:solidFill>
                  <a:schemeClr val="tx1"/>
                </a:solidFill>
                <a:sym typeface="Symbol" pitchFamily="18" charset="2"/>
              </a:rPr>
              <a:t></a:t>
            </a:r>
            <a:r>
              <a:rPr lang="en-US" sz="1800" dirty="0">
                <a:solidFill>
                  <a:srgbClr val="CC0000"/>
                </a:solidFill>
                <a:sym typeface="Symbol" pitchFamily="18" charset="2"/>
              </a:rPr>
              <a:t>7 10</a:t>
            </a:r>
            <a:r>
              <a:rPr lang="en-US" sz="1800" baseline="30000" dirty="0">
                <a:solidFill>
                  <a:srgbClr val="CC0000"/>
                </a:solidFill>
                <a:sym typeface="Symbol" pitchFamily="18" charset="2"/>
              </a:rPr>
              <a:t>9 </a:t>
            </a:r>
            <a:r>
              <a:rPr lang="en-US" sz="1800" dirty="0">
                <a:solidFill>
                  <a:srgbClr val="CC0000"/>
                </a:solidFill>
                <a:sym typeface="Symbol" pitchFamily="18" charset="2"/>
              </a:rPr>
              <a:t>(nucleon/cm</a:t>
            </a:r>
            <a:r>
              <a:rPr lang="en-US" sz="1800" baseline="30000" dirty="0">
                <a:solidFill>
                  <a:srgbClr val="CC0000"/>
                </a:solidFill>
                <a:sym typeface="Symbol" pitchFamily="18" charset="2"/>
              </a:rPr>
              <a:t>2</a:t>
            </a:r>
            <a:r>
              <a:rPr lang="en-US" sz="1800" dirty="0">
                <a:solidFill>
                  <a:srgbClr val="CC0000"/>
                </a:solidFill>
                <a:sym typeface="Symbol" pitchFamily="18" charset="2"/>
              </a:rPr>
              <a:t>),</a:t>
            </a:r>
            <a:r>
              <a:rPr lang="en-US" sz="1800" b="0" dirty="0">
                <a:solidFill>
                  <a:schemeClr val="tx1"/>
                </a:solidFill>
                <a:sym typeface="Symbol" pitchFamily="18" charset="2"/>
              </a:rPr>
              <a:t>           E &gt; 1 </a:t>
            </a:r>
            <a:r>
              <a:rPr lang="en-US" sz="1800" b="0" dirty="0" err="1">
                <a:solidFill>
                  <a:schemeClr val="tx1"/>
                </a:solidFill>
                <a:sym typeface="Symbol" pitchFamily="18" charset="2"/>
              </a:rPr>
              <a:t>MeV</a:t>
            </a:r>
            <a:r>
              <a:rPr lang="en-US" sz="1800" b="0" dirty="0">
                <a:solidFill>
                  <a:schemeClr val="tx1"/>
                </a:solidFill>
                <a:sym typeface="Symbol" pitchFamily="18" charset="2"/>
              </a:rPr>
              <a:t> / n</a:t>
            </a:r>
          </a:p>
          <a:p>
            <a:pPr marL="231775" indent="-231775" algn="l">
              <a:spcAft>
                <a:spcPts val="600"/>
              </a:spcAft>
              <a:buClr>
                <a:srgbClr val="008000"/>
              </a:buClr>
              <a:buSzPct val="160000"/>
              <a:buFont typeface="Arial" pitchFamily="34" charset="0"/>
              <a:buChar char="•"/>
            </a:pPr>
            <a:r>
              <a:rPr lang="en-US" sz="1800" b="0" dirty="0">
                <a:solidFill>
                  <a:schemeClr val="tx1"/>
                </a:solidFill>
                <a:sym typeface="Symbol" pitchFamily="18" charset="2"/>
              </a:rPr>
              <a:t>The hardest spectrum after the “famous” February 1956 event</a:t>
            </a:r>
          </a:p>
          <a:p>
            <a:pPr marL="231775" indent="-231775" algn="l">
              <a:spcAft>
                <a:spcPts val="600"/>
              </a:spcAft>
              <a:buClr>
                <a:srgbClr val="008000"/>
              </a:buClr>
              <a:buSzPct val="160000"/>
              <a:buFont typeface="Arial" pitchFamily="34" charset="0"/>
              <a:buChar char="•"/>
            </a:pPr>
            <a:r>
              <a:rPr lang="en-US" sz="1800" b="0" dirty="0">
                <a:solidFill>
                  <a:schemeClr val="tx1"/>
                </a:solidFill>
                <a:sym typeface="Symbol" pitchFamily="18" charset="2"/>
              </a:rPr>
              <a:t>Detectable increase in ground level </a:t>
            </a:r>
            <a:r>
              <a:rPr lang="en-US" sz="1800" b="0" dirty="0" err="1">
                <a:solidFill>
                  <a:schemeClr val="tx1"/>
                </a:solidFill>
                <a:sym typeface="Symbol" pitchFamily="18" charset="2"/>
              </a:rPr>
              <a:t>muons</a:t>
            </a:r>
            <a:r>
              <a:rPr lang="en-US" sz="1800" b="0" dirty="0">
                <a:solidFill>
                  <a:schemeClr val="tx1"/>
                </a:solidFill>
                <a:sym typeface="Symbol" pitchFamily="18" charset="2"/>
              </a:rPr>
              <a:t> above </a:t>
            </a:r>
            <a:r>
              <a:rPr lang="en-US" sz="1800" dirty="0">
                <a:solidFill>
                  <a:srgbClr val="CC0000"/>
                </a:solidFill>
                <a:sym typeface="Symbol" pitchFamily="18" charset="2"/>
              </a:rPr>
              <a:t>5 </a:t>
            </a:r>
            <a:r>
              <a:rPr lang="en-US" sz="1800" dirty="0" err="1">
                <a:solidFill>
                  <a:srgbClr val="CC0000"/>
                </a:solidFill>
                <a:sym typeface="Symbol" pitchFamily="18" charset="2"/>
              </a:rPr>
              <a:t>GeV</a:t>
            </a:r>
            <a:r>
              <a:rPr lang="en-US" sz="1800" b="0" dirty="0">
                <a:solidFill>
                  <a:schemeClr val="tx1"/>
                </a:solidFill>
                <a:sym typeface="Symbol" pitchFamily="18" charset="2"/>
              </a:rPr>
              <a:t> !!!</a:t>
            </a:r>
          </a:p>
          <a:p>
            <a:pPr marL="231775" indent="-231775" algn="l">
              <a:buClr>
                <a:srgbClr val="008000"/>
              </a:buClr>
              <a:buSzPct val="160000"/>
              <a:buFont typeface="Arial" pitchFamily="34" charset="0"/>
              <a:buChar char="•"/>
            </a:pPr>
            <a:r>
              <a:rPr lang="en-US" sz="1800" b="0" dirty="0">
                <a:solidFill>
                  <a:schemeClr val="tx1"/>
                </a:solidFill>
                <a:sym typeface="Symbol" pitchFamily="18" charset="2"/>
              </a:rPr>
              <a:t>Very fast rise time ( minutes)</a:t>
            </a:r>
          </a:p>
        </p:txBody>
      </p:sp>
      <p:sp>
        <p:nvSpPr>
          <p:cNvPr id="12" name="Text Box 8"/>
          <p:cNvSpPr txBox="1">
            <a:spLocks noChangeArrowheads="1"/>
          </p:cNvSpPr>
          <p:nvPr/>
        </p:nvSpPr>
        <p:spPr bwMode="auto">
          <a:xfrm>
            <a:off x="5651500" y="5157788"/>
            <a:ext cx="1511300" cy="517525"/>
          </a:xfrm>
          <a:prstGeom prst="rect">
            <a:avLst/>
          </a:prstGeom>
          <a:noFill/>
          <a:ln w="28575" algn="ctr">
            <a:noFill/>
            <a:miter lim="800000"/>
            <a:headEnd/>
            <a:tailEnd/>
          </a:ln>
          <a:effectLst/>
        </p:spPr>
        <p:txBody>
          <a:bodyPr>
            <a:spAutoFit/>
          </a:bodyPr>
          <a:lstStyle/>
          <a:p>
            <a:pPr algn="l"/>
            <a:r>
              <a:rPr lang="en-US" sz="1400" b="0">
                <a:solidFill>
                  <a:schemeClr val="tx1"/>
                </a:solidFill>
              </a:rPr>
              <a:t>(from Mewaldt, ICRC2005)</a:t>
            </a:r>
          </a:p>
        </p:txBody>
      </p:sp>
      <p:sp>
        <p:nvSpPr>
          <p:cNvPr id="13" name="TextBox 12"/>
          <p:cNvSpPr txBox="1"/>
          <p:nvPr/>
        </p:nvSpPr>
        <p:spPr>
          <a:xfrm>
            <a:off x="611560" y="3717032"/>
            <a:ext cx="4104456" cy="923330"/>
          </a:xfrm>
          <a:prstGeom prst="rect">
            <a:avLst/>
          </a:prstGeom>
          <a:noFill/>
        </p:spPr>
        <p:txBody>
          <a:bodyPr wrap="square" rtlCol="0">
            <a:spAutoFit/>
          </a:bodyPr>
          <a:lstStyle/>
          <a:p>
            <a:r>
              <a:rPr lang="en-US" dirty="0" smtClean="0"/>
              <a:t>Solar Particle Events: </a:t>
            </a:r>
            <a:r>
              <a:rPr lang="en-US" dirty="0" smtClean="0">
                <a:solidFill>
                  <a:srgbClr val="FF0000"/>
                </a:solidFill>
              </a:rPr>
              <a:t>lower energies</a:t>
            </a:r>
            <a:r>
              <a:rPr lang="en-US" dirty="0" smtClean="0"/>
              <a:t> but much </a:t>
            </a:r>
            <a:r>
              <a:rPr lang="en-US" dirty="0" smtClean="0">
                <a:solidFill>
                  <a:srgbClr val="FF0000"/>
                </a:solidFill>
              </a:rPr>
              <a:t>higher intensities </a:t>
            </a:r>
            <a:r>
              <a:rPr lang="en-US" dirty="0" smtClean="0"/>
              <a:t>than Galactic Cosmic Rays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056" y="764704"/>
            <a:ext cx="7772400" cy="609600"/>
          </a:xfrm>
        </p:spPr>
        <p:txBody>
          <a:bodyPr/>
          <a:lstStyle/>
          <a:p>
            <a:r>
              <a:rPr lang="en-US" b="1" dirty="0" smtClean="0"/>
              <a:t>Atmospheric model: geometry (1) </a:t>
            </a:r>
            <a:br>
              <a:rPr lang="en-US" b="1" dirty="0" smtClean="0"/>
            </a:br>
            <a:endParaRPr lang="en-US" dirty="0"/>
          </a:p>
        </p:txBody>
      </p:sp>
      <p:sp>
        <p:nvSpPr>
          <p:cNvPr id="3" name="Content Placeholder 2"/>
          <p:cNvSpPr>
            <a:spLocks noGrp="1"/>
          </p:cNvSpPr>
          <p:nvPr>
            <p:ph idx="1"/>
          </p:nvPr>
        </p:nvSpPr>
        <p:spPr>
          <a:xfrm>
            <a:off x="609600" y="1055712"/>
            <a:ext cx="7924800" cy="5181600"/>
          </a:xfrm>
        </p:spPr>
        <p:txBody>
          <a:bodyPr/>
          <a:lstStyle/>
          <a:p>
            <a:pPr>
              <a:spcAft>
                <a:spcPts val="1200"/>
              </a:spcAft>
              <a:buNone/>
            </a:pPr>
            <a:r>
              <a:rPr lang="en-US" b="1" dirty="0" smtClean="0">
                <a:solidFill>
                  <a:srgbClr val="008000"/>
                </a:solidFill>
              </a:rPr>
              <a:t>The Earth atmosphere model </a:t>
            </a:r>
          </a:p>
          <a:p>
            <a:pPr>
              <a:buClr>
                <a:srgbClr val="008000"/>
              </a:buClr>
            </a:pPr>
            <a:r>
              <a:rPr lang="en-US" sz="2000" dirty="0" smtClean="0"/>
              <a:t>The FLUKA package makes use of a </a:t>
            </a:r>
            <a:r>
              <a:rPr lang="en-US" sz="2000" dirty="0" smtClean="0">
                <a:solidFill>
                  <a:srgbClr val="996633"/>
                </a:solidFill>
              </a:rPr>
              <a:t>density vs. height profile </a:t>
            </a:r>
            <a:r>
              <a:rPr lang="en-US" sz="2000" dirty="0" smtClean="0"/>
              <a:t>of atmosphere</a:t>
            </a:r>
          </a:p>
          <a:p>
            <a:pPr>
              <a:buClr>
                <a:srgbClr val="008000"/>
              </a:buClr>
            </a:pPr>
            <a:r>
              <a:rPr lang="en-US" sz="2000" dirty="0" smtClean="0">
                <a:solidFill>
                  <a:srgbClr val="C00000"/>
                </a:solidFill>
              </a:rPr>
              <a:t>An external program </a:t>
            </a:r>
            <a:r>
              <a:rPr lang="en-US" sz="2000" dirty="0" smtClean="0"/>
              <a:t>containing a </a:t>
            </a:r>
            <a:r>
              <a:rPr lang="en-US" sz="2000" dirty="0" smtClean="0">
                <a:solidFill>
                  <a:srgbClr val="C00000"/>
                </a:solidFill>
              </a:rPr>
              <a:t>functional fit to this profile </a:t>
            </a:r>
            <a:r>
              <a:rPr lang="en-US" sz="2000" dirty="0" smtClean="0"/>
              <a:t>is used to </a:t>
            </a:r>
            <a:r>
              <a:rPr lang="en-US" sz="2000" dirty="0" smtClean="0">
                <a:solidFill>
                  <a:srgbClr val="008000"/>
                </a:solidFill>
              </a:rPr>
              <a:t>generate at the same time an input geometry file</a:t>
            </a:r>
            <a:r>
              <a:rPr lang="en-US" sz="2000" dirty="0" smtClean="0"/>
              <a:t>, together with the </a:t>
            </a:r>
            <a:r>
              <a:rPr lang="en-US" sz="2000" dirty="0" smtClean="0">
                <a:solidFill>
                  <a:srgbClr val="008000"/>
                </a:solidFill>
              </a:rPr>
              <a:t>data cards for material description </a:t>
            </a:r>
            <a:r>
              <a:rPr lang="en-US" sz="2000" dirty="0" smtClean="0"/>
              <a:t>(each atmospheric layer, having its proper density, needs to be assigned a different FLUKA material)</a:t>
            </a:r>
          </a:p>
          <a:p>
            <a:r>
              <a:rPr lang="en-US" sz="2000" dirty="0" smtClean="0"/>
              <a:t>The geometry produced, and distributed with the name </a:t>
            </a:r>
            <a:r>
              <a:rPr lang="en-US" sz="2000" dirty="0" err="1" smtClean="0">
                <a:solidFill>
                  <a:srgbClr val="C00000"/>
                </a:solidFill>
              </a:rPr>
              <a:t>atmogeo.cards</a:t>
            </a:r>
            <a:r>
              <a:rPr lang="en-US" sz="2000" dirty="0" smtClean="0"/>
              <a:t> is a spherical representation of the </a:t>
            </a:r>
            <a:r>
              <a:rPr lang="en-US" sz="2000" dirty="0" smtClean="0">
                <a:solidFill>
                  <a:srgbClr val="008000"/>
                </a:solidFill>
              </a:rPr>
              <a:t>whole Earth atmosphere. </a:t>
            </a:r>
          </a:p>
          <a:p>
            <a:r>
              <a:rPr lang="en-US" sz="2000" dirty="0" smtClean="0"/>
              <a:t>The </a:t>
            </a:r>
            <a:r>
              <a:rPr lang="en-US" sz="2000" dirty="0" smtClean="0">
                <a:solidFill>
                  <a:srgbClr val="008000"/>
                </a:solidFill>
              </a:rPr>
              <a:t>material definitions and </a:t>
            </a:r>
            <a:r>
              <a:rPr lang="en-US" sz="2000" dirty="0" err="1" smtClean="0">
                <a:solidFill>
                  <a:srgbClr val="008000"/>
                </a:solidFill>
              </a:rPr>
              <a:t>assigment</a:t>
            </a:r>
            <a:r>
              <a:rPr lang="en-US" sz="2000" dirty="0" smtClean="0">
                <a:solidFill>
                  <a:srgbClr val="008000"/>
                </a:solidFill>
              </a:rPr>
              <a:t> </a:t>
            </a:r>
            <a:r>
              <a:rPr lang="en-US" sz="2000" dirty="0" smtClean="0"/>
              <a:t>contained in the file </a:t>
            </a:r>
            <a:r>
              <a:rPr lang="en-US" sz="2000" dirty="0" err="1" smtClean="0">
                <a:solidFill>
                  <a:srgbClr val="C00000"/>
                </a:solidFill>
              </a:rPr>
              <a:t>atmomat.cards</a:t>
            </a:r>
            <a:r>
              <a:rPr lang="en-US" sz="2000" dirty="0" smtClean="0"/>
              <a:t> correspond to the density profile of the U.S. Standard atmosphere. The cards contained in </a:t>
            </a:r>
            <a:r>
              <a:rPr lang="en-US" sz="2000" dirty="0" err="1" smtClean="0"/>
              <a:t>atmomat.cards</a:t>
            </a:r>
            <a:r>
              <a:rPr lang="en-US" sz="2000" dirty="0" smtClean="0"/>
              <a:t> shall be included by the user in the input file. </a:t>
            </a:r>
          </a:p>
          <a:p>
            <a:pPr>
              <a:buClr>
                <a:srgbClr val="008000"/>
              </a:buClr>
            </a:pPr>
            <a:endParaRPr lang="en-US" sz="2000" dirty="0" smtClean="0"/>
          </a:p>
          <a:p>
            <a:pPr>
              <a:buClr>
                <a:srgbClr val="008000"/>
              </a:buClr>
            </a:pPr>
            <a:endParaRPr lang="en-US" sz="2000" dirty="0" smtClean="0"/>
          </a:p>
          <a:p>
            <a:endParaRPr lang="en-US" sz="18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056" y="764704"/>
            <a:ext cx="7772400" cy="609600"/>
          </a:xfrm>
        </p:spPr>
        <p:txBody>
          <a:bodyPr/>
          <a:lstStyle/>
          <a:p>
            <a:r>
              <a:rPr lang="en-US" b="1" dirty="0" smtClean="0"/>
              <a:t>Atmospheric model: geometry (2) </a:t>
            </a:r>
            <a:br>
              <a:rPr lang="en-US" b="1" dirty="0" smtClean="0"/>
            </a:br>
            <a:endParaRPr lang="en-US" dirty="0"/>
          </a:p>
        </p:txBody>
      </p:sp>
      <p:sp>
        <p:nvSpPr>
          <p:cNvPr id="3" name="Content Placeholder 2"/>
          <p:cNvSpPr>
            <a:spLocks noGrp="1"/>
          </p:cNvSpPr>
          <p:nvPr>
            <p:ph idx="1"/>
          </p:nvPr>
        </p:nvSpPr>
        <p:spPr>
          <a:xfrm>
            <a:off x="609600" y="908720"/>
            <a:ext cx="7924800" cy="5181600"/>
          </a:xfrm>
        </p:spPr>
        <p:txBody>
          <a:bodyPr/>
          <a:lstStyle/>
          <a:p>
            <a:pPr>
              <a:spcAft>
                <a:spcPts val="1200"/>
              </a:spcAft>
              <a:buNone/>
            </a:pPr>
            <a:r>
              <a:rPr lang="en-US" sz="2000" b="1" dirty="0" smtClean="0">
                <a:solidFill>
                  <a:srgbClr val="008000"/>
                </a:solidFill>
              </a:rPr>
              <a:t>The Earth atmosphere model </a:t>
            </a:r>
          </a:p>
          <a:p>
            <a:pPr>
              <a:spcAft>
                <a:spcPts val="600"/>
              </a:spcAft>
              <a:buClr>
                <a:srgbClr val="008000"/>
              </a:buClr>
              <a:buSzPct val="100000"/>
            </a:pPr>
            <a:r>
              <a:rPr lang="en-US" sz="2000" dirty="0" smtClean="0"/>
              <a:t>In addition, the user can specialize this geometry to a given geomagnetic latitude and longitude with the help of the </a:t>
            </a:r>
            <a:r>
              <a:rPr lang="en-US" sz="2000" dirty="0" smtClean="0">
                <a:solidFill>
                  <a:srgbClr val="C00000"/>
                </a:solidFill>
              </a:rPr>
              <a:t>atmloc_2011.f </a:t>
            </a:r>
            <a:r>
              <a:rPr lang="en-US" sz="2000" dirty="0" smtClean="0"/>
              <a:t>auxiliary program. In this way, </a:t>
            </a:r>
            <a:r>
              <a:rPr lang="en-US" sz="2000" dirty="0" smtClean="0">
                <a:solidFill>
                  <a:srgbClr val="008000"/>
                </a:solidFill>
              </a:rPr>
              <a:t>the geometry will contain only a slice of the atmosphere</a:t>
            </a:r>
            <a:r>
              <a:rPr lang="en-US" sz="2000" dirty="0" smtClean="0"/>
              <a:t>, centered on the given position</a:t>
            </a:r>
          </a:p>
          <a:p>
            <a:pPr>
              <a:buClr>
                <a:srgbClr val="008000"/>
              </a:buClr>
              <a:buSzPct val="100000"/>
            </a:pPr>
            <a:r>
              <a:rPr lang="en-US" sz="2000" dirty="0" smtClean="0"/>
              <a:t>The local geometry file produced by atmloc_2011.f is named </a:t>
            </a:r>
            <a:r>
              <a:rPr lang="en-US" sz="2000" dirty="0" smtClean="0">
                <a:solidFill>
                  <a:srgbClr val="C00000"/>
                </a:solidFill>
              </a:rPr>
              <a:t>atmloc.geo</a:t>
            </a:r>
            <a:r>
              <a:rPr lang="en-US" sz="2000" dirty="0" smtClean="0"/>
              <a:t>. The user shall rename this geometry file for further use. More auxiliary files are produced by atmloc_2011.f: </a:t>
            </a:r>
          </a:p>
          <a:p>
            <a:pPr lvl="1">
              <a:buClr>
                <a:srgbClr val="FF0000"/>
              </a:buClr>
              <a:buSzPct val="100000"/>
              <a:buFont typeface="Wingdings" pitchFamily="2" charset="2"/>
              <a:buChar char="q"/>
            </a:pPr>
            <a:r>
              <a:rPr lang="en-US" sz="1800" dirty="0" smtClean="0"/>
              <a:t>the file </a:t>
            </a:r>
            <a:r>
              <a:rPr lang="en-US" sz="1800" dirty="0" err="1" smtClean="0">
                <a:solidFill>
                  <a:srgbClr val="C00000"/>
                </a:solidFill>
              </a:rPr>
              <a:t>atmlocmat.cards</a:t>
            </a:r>
            <a:r>
              <a:rPr lang="en-US" sz="1800" dirty="0" smtClean="0"/>
              <a:t> contain additional material assignments to be included in the input together with the ones from </a:t>
            </a:r>
            <a:r>
              <a:rPr lang="en-US" sz="1800" dirty="0" err="1" smtClean="0">
                <a:solidFill>
                  <a:srgbClr val="990000"/>
                </a:solidFill>
              </a:rPr>
              <a:t>atmogeo.cards</a:t>
            </a:r>
            <a:endParaRPr lang="en-US" sz="1800" dirty="0" smtClean="0"/>
          </a:p>
          <a:p>
            <a:pPr lvl="1">
              <a:buClr>
                <a:srgbClr val="FF0000"/>
              </a:buClr>
              <a:buSzPct val="100000"/>
              <a:buFont typeface="Wingdings" pitchFamily="2" charset="2"/>
              <a:buChar char="q"/>
            </a:pPr>
            <a:r>
              <a:rPr lang="en-US" sz="1800" dirty="0" smtClean="0"/>
              <a:t>the file </a:t>
            </a:r>
            <a:r>
              <a:rPr lang="en-US" sz="1800" dirty="0" smtClean="0">
                <a:solidFill>
                  <a:srgbClr val="C00000"/>
                </a:solidFill>
              </a:rPr>
              <a:t>atmloc.sur</a:t>
            </a:r>
            <a:r>
              <a:rPr lang="en-US" sz="1800" dirty="0" smtClean="0"/>
              <a:t> contains data used by FLUKA runtime, and normalization areas</a:t>
            </a:r>
          </a:p>
          <a:p>
            <a:pPr>
              <a:buClr>
                <a:srgbClr val="FF0000"/>
              </a:buClr>
              <a:buFont typeface="Wingdings" pitchFamily="2" charset="2"/>
              <a:buChar char="q"/>
            </a:pPr>
            <a:endParaRPr lang="en-US"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056" y="764704"/>
            <a:ext cx="7772400" cy="609600"/>
          </a:xfrm>
        </p:spPr>
        <p:txBody>
          <a:bodyPr/>
          <a:lstStyle/>
          <a:p>
            <a:r>
              <a:rPr lang="en-US" b="1" dirty="0" smtClean="0"/>
              <a:t>Atmospheric model: geometry (3) </a:t>
            </a:r>
            <a:br>
              <a:rPr lang="en-US" b="1" dirty="0" smtClean="0"/>
            </a:br>
            <a:endParaRPr lang="en-US" dirty="0"/>
          </a:p>
        </p:txBody>
      </p:sp>
      <p:sp>
        <p:nvSpPr>
          <p:cNvPr id="3" name="Content Placeholder 2"/>
          <p:cNvSpPr>
            <a:spLocks noGrp="1"/>
          </p:cNvSpPr>
          <p:nvPr>
            <p:ph idx="1"/>
          </p:nvPr>
        </p:nvSpPr>
        <p:spPr>
          <a:xfrm>
            <a:off x="609600" y="1143000"/>
            <a:ext cx="4610472" cy="5181600"/>
          </a:xfrm>
        </p:spPr>
        <p:txBody>
          <a:bodyPr/>
          <a:lstStyle/>
          <a:p>
            <a:pPr>
              <a:spcAft>
                <a:spcPts val="600"/>
              </a:spcAft>
              <a:buNone/>
            </a:pPr>
            <a:r>
              <a:rPr lang="en-US" b="1" dirty="0" smtClean="0">
                <a:solidFill>
                  <a:srgbClr val="008000"/>
                </a:solidFill>
              </a:rPr>
              <a:t>Local atmosphere model </a:t>
            </a:r>
          </a:p>
          <a:p>
            <a:pPr>
              <a:buClr>
                <a:srgbClr val="008000"/>
              </a:buClr>
            </a:pPr>
            <a:r>
              <a:rPr lang="en-US" sz="1800" dirty="0" smtClean="0"/>
              <a:t>The geometry is built using two truncated cones (TRC) whose vertex is in the center of the Earth, the base out of the atmosphere and the height (considering a geographical location in the northern hemisphere) is in the direction of the Earth radius which passes through the North Pole </a:t>
            </a:r>
          </a:p>
        </p:txBody>
      </p:sp>
      <p:pic>
        <p:nvPicPr>
          <p:cNvPr id="4" name="Picture 3" descr="cones.png"/>
          <p:cNvPicPr>
            <a:picLocks noChangeAspect="1"/>
          </p:cNvPicPr>
          <p:nvPr/>
        </p:nvPicPr>
        <p:blipFill>
          <a:blip r:embed="rId2" cstate="print"/>
          <a:stretch>
            <a:fillRect/>
          </a:stretch>
        </p:blipFill>
        <p:spPr>
          <a:xfrm>
            <a:off x="5103440" y="1268760"/>
            <a:ext cx="4005064" cy="3075806"/>
          </a:xfrm>
          <a:prstGeom prst="rect">
            <a:avLst/>
          </a:prstGeom>
        </p:spPr>
      </p:pic>
      <p:sp>
        <p:nvSpPr>
          <p:cNvPr id="5" name="TextBox 4"/>
          <p:cNvSpPr txBox="1"/>
          <p:nvPr/>
        </p:nvSpPr>
        <p:spPr>
          <a:xfrm>
            <a:off x="683568" y="4077072"/>
            <a:ext cx="8136904" cy="1477328"/>
          </a:xfrm>
          <a:prstGeom prst="rect">
            <a:avLst/>
          </a:prstGeom>
          <a:noFill/>
        </p:spPr>
        <p:txBody>
          <a:bodyPr wrap="square" rtlCol="0">
            <a:spAutoFit/>
          </a:bodyPr>
          <a:lstStyle/>
          <a:p>
            <a:r>
              <a:rPr lang="en-US" dirty="0" smtClean="0"/>
              <a:t>The angular span between the two cones contains the atmosphere of interest for the latitude of interest. In addition there is a third cone placed in the opposite direction: its vertex is where the other two cones have the base, its base is out of the atmosphere and its height is in the direction of the Earth radius which passes through the South Pole</a:t>
            </a:r>
            <a:endParaRPr lang="en-US" dirty="0"/>
          </a:p>
        </p:txBody>
      </p:sp>
      <p:sp>
        <p:nvSpPr>
          <p:cNvPr id="6" name="Rectangle 5"/>
          <p:cNvSpPr/>
          <p:nvPr/>
        </p:nvSpPr>
        <p:spPr>
          <a:xfrm>
            <a:off x="683568" y="5674022"/>
            <a:ext cx="8064896" cy="646331"/>
          </a:xfrm>
          <a:prstGeom prst="rect">
            <a:avLst/>
          </a:prstGeom>
        </p:spPr>
        <p:txBody>
          <a:bodyPr wrap="square">
            <a:spAutoFit/>
          </a:bodyPr>
          <a:lstStyle/>
          <a:p>
            <a:r>
              <a:rPr lang="en-US" dirty="0" smtClean="0"/>
              <a:t>A similar geometry can be built for a requested latitude in the southern </a:t>
            </a:r>
            <a:r>
              <a:rPr lang="en-US" dirty="0" err="1" smtClean="0"/>
              <a:t>emisphere</a:t>
            </a:r>
            <a:r>
              <a:rPr lang="en-US" dirty="0" smtClean="0"/>
              <a: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056" y="764704"/>
            <a:ext cx="7772400" cy="609600"/>
          </a:xfrm>
        </p:spPr>
        <p:txBody>
          <a:bodyPr/>
          <a:lstStyle/>
          <a:p>
            <a:r>
              <a:rPr lang="en-US" b="1" dirty="0" smtClean="0"/>
              <a:t>Atmospheric model: geometry (4) </a:t>
            </a:r>
            <a:br>
              <a:rPr lang="en-US" b="1" dirty="0" smtClean="0"/>
            </a:br>
            <a:endParaRPr lang="en-US" dirty="0"/>
          </a:p>
        </p:txBody>
      </p:sp>
      <p:sp>
        <p:nvSpPr>
          <p:cNvPr id="3" name="Content Placeholder 2"/>
          <p:cNvSpPr>
            <a:spLocks noGrp="1"/>
          </p:cNvSpPr>
          <p:nvPr>
            <p:ph idx="1"/>
          </p:nvPr>
        </p:nvSpPr>
        <p:spPr>
          <a:xfrm>
            <a:off x="609600" y="908720"/>
            <a:ext cx="4610472" cy="5181600"/>
          </a:xfrm>
        </p:spPr>
        <p:txBody>
          <a:bodyPr/>
          <a:lstStyle/>
          <a:p>
            <a:pPr>
              <a:buNone/>
            </a:pPr>
            <a:r>
              <a:rPr lang="en-US" sz="2000" b="1" dirty="0" smtClean="0">
                <a:solidFill>
                  <a:srgbClr val="008000"/>
                </a:solidFill>
              </a:rPr>
              <a:t>Local atmosphere model </a:t>
            </a:r>
          </a:p>
        </p:txBody>
      </p:sp>
      <p:pic>
        <p:nvPicPr>
          <p:cNvPr id="4" name="Picture 3" descr="cones.png"/>
          <p:cNvPicPr>
            <a:picLocks noChangeAspect="1"/>
          </p:cNvPicPr>
          <p:nvPr/>
        </p:nvPicPr>
        <p:blipFill>
          <a:blip r:embed="rId2" cstate="print"/>
          <a:stretch>
            <a:fillRect/>
          </a:stretch>
        </p:blipFill>
        <p:spPr>
          <a:xfrm>
            <a:off x="5175448" y="1412776"/>
            <a:ext cx="4005064" cy="3075806"/>
          </a:xfrm>
          <a:prstGeom prst="rect">
            <a:avLst/>
          </a:prstGeom>
        </p:spPr>
      </p:pic>
      <p:sp>
        <p:nvSpPr>
          <p:cNvPr id="5" name="TextBox 4"/>
          <p:cNvSpPr txBox="1"/>
          <p:nvPr/>
        </p:nvSpPr>
        <p:spPr>
          <a:xfrm>
            <a:off x="683568" y="1412776"/>
            <a:ext cx="4968552" cy="3570208"/>
          </a:xfrm>
          <a:prstGeom prst="rect">
            <a:avLst/>
          </a:prstGeom>
          <a:noFill/>
        </p:spPr>
        <p:txBody>
          <a:bodyPr wrap="square" rtlCol="0">
            <a:spAutoFit/>
          </a:bodyPr>
          <a:lstStyle/>
          <a:p>
            <a:r>
              <a:rPr lang="en-US" dirty="0" smtClean="0"/>
              <a:t>The user builds the complete geometry of the local model, specialized to a given geomagnetic latitude and longitude, with the auxiliary program </a:t>
            </a:r>
            <a:r>
              <a:rPr lang="en-US" dirty="0" smtClean="0">
                <a:solidFill>
                  <a:srgbClr val="C00000"/>
                </a:solidFill>
              </a:rPr>
              <a:t>atmloc_2011.f.</a:t>
            </a:r>
            <a:endParaRPr lang="en-US" dirty="0" smtClean="0"/>
          </a:p>
          <a:p>
            <a:pPr>
              <a:spcAft>
                <a:spcPts val="600"/>
              </a:spcAft>
            </a:pPr>
            <a:r>
              <a:rPr lang="en-US" dirty="0" smtClean="0"/>
              <a:t>The geometry (file </a:t>
            </a:r>
            <a:r>
              <a:rPr lang="en-US" dirty="0" smtClean="0">
                <a:solidFill>
                  <a:srgbClr val="C00000"/>
                </a:solidFill>
              </a:rPr>
              <a:t>atmloc.geo</a:t>
            </a:r>
            <a:r>
              <a:rPr lang="en-US" dirty="0" smtClean="0"/>
              <a:t>), containing only one slice of the atmosphere centered on the given position, will be made of:</a:t>
            </a:r>
          </a:p>
          <a:p>
            <a:pPr>
              <a:buClr>
                <a:srgbClr val="008000"/>
              </a:buClr>
              <a:buSzPct val="180000"/>
              <a:buFont typeface="Arial" pitchFamily="34" charset="0"/>
              <a:buChar char="•"/>
            </a:pPr>
            <a:r>
              <a:rPr lang="en-US" dirty="0" smtClean="0"/>
              <a:t> a main series of layers made from the </a:t>
            </a:r>
          </a:p>
          <a:p>
            <a:pPr>
              <a:buClr>
                <a:srgbClr val="008000"/>
              </a:buClr>
              <a:buSzPct val="180000"/>
            </a:pPr>
            <a:r>
              <a:rPr lang="en-US" dirty="0" smtClean="0"/>
              <a:t>  part of the atmospheric shells </a:t>
            </a:r>
            <a:r>
              <a:rPr lang="en-US" dirty="0" smtClean="0">
                <a:solidFill>
                  <a:srgbClr val="008000"/>
                </a:solidFill>
              </a:rPr>
              <a:t>between  </a:t>
            </a:r>
          </a:p>
          <a:p>
            <a:pPr>
              <a:buClr>
                <a:srgbClr val="008000"/>
              </a:buClr>
              <a:buSzPct val="180000"/>
            </a:pPr>
            <a:r>
              <a:rPr lang="en-US" dirty="0" smtClean="0">
                <a:solidFill>
                  <a:srgbClr val="008000"/>
                </a:solidFill>
              </a:rPr>
              <a:t>  the two cones</a:t>
            </a:r>
            <a:r>
              <a:rPr lang="en-US" dirty="0" smtClean="0"/>
              <a:t> (this is the part where    </a:t>
            </a:r>
          </a:p>
          <a:p>
            <a:pPr>
              <a:spcAft>
                <a:spcPts val="600"/>
              </a:spcAft>
              <a:buClr>
                <a:srgbClr val="008000"/>
              </a:buClr>
              <a:buSzPct val="180000"/>
            </a:pPr>
            <a:r>
              <a:rPr lang="en-US" dirty="0" smtClean="0"/>
              <a:t>  the scoring takes place)</a:t>
            </a:r>
          </a:p>
          <a:p>
            <a:endParaRPr lang="en-US" dirty="0"/>
          </a:p>
        </p:txBody>
      </p:sp>
      <p:sp>
        <p:nvSpPr>
          <p:cNvPr id="6" name="TextBox 5"/>
          <p:cNvSpPr txBox="1"/>
          <p:nvPr/>
        </p:nvSpPr>
        <p:spPr>
          <a:xfrm>
            <a:off x="683568" y="5180999"/>
            <a:ext cx="7776864" cy="1831271"/>
          </a:xfrm>
          <a:prstGeom prst="rect">
            <a:avLst/>
          </a:prstGeom>
          <a:noFill/>
        </p:spPr>
        <p:txBody>
          <a:bodyPr wrap="square" rtlCol="0">
            <a:spAutoFit/>
          </a:bodyPr>
          <a:lstStyle/>
          <a:p>
            <a:pPr>
              <a:spcAft>
                <a:spcPts val="600"/>
              </a:spcAft>
            </a:pPr>
            <a:r>
              <a:rPr lang="en-US" dirty="0" smtClean="0"/>
              <a:t>These additional layers are needed to take into account the primary and secondary particles which don't come from the vertical direction but can anyway reach the region of interest. </a:t>
            </a:r>
          </a:p>
          <a:p>
            <a:r>
              <a:rPr lang="en-US" dirty="0" smtClean="0"/>
              <a:t>A file </a:t>
            </a:r>
            <a:r>
              <a:rPr lang="en-US" dirty="0" err="1" smtClean="0">
                <a:solidFill>
                  <a:srgbClr val="C00000"/>
                </a:solidFill>
              </a:rPr>
              <a:t>atmlocmat.cards</a:t>
            </a:r>
            <a:r>
              <a:rPr lang="en-US" dirty="0" smtClean="0">
                <a:solidFill>
                  <a:srgbClr val="C00000"/>
                </a:solidFill>
              </a:rPr>
              <a:t> </a:t>
            </a:r>
            <a:r>
              <a:rPr lang="en-US" dirty="0" smtClean="0"/>
              <a:t>will contain additional material assignments to be included in the input.</a:t>
            </a:r>
          </a:p>
          <a:p>
            <a:endParaRPr lang="en-US" dirty="0"/>
          </a:p>
        </p:txBody>
      </p:sp>
      <p:sp>
        <p:nvSpPr>
          <p:cNvPr id="9" name="TextBox 8"/>
          <p:cNvSpPr txBox="1"/>
          <p:nvPr/>
        </p:nvSpPr>
        <p:spPr>
          <a:xfrm>
            <a:off x="694326" y="4581128"/>
            <a:ext cx="8032622" cy="923330"/>
          </a:xfrm>
          <a:prstGeom prst="rect">
            <a:avLst/>
          </a:prstGeom>
          <a:noFill/>
        </p:spPr>
        <p:txBody>
          <a:bodyPr wrap="square" rtlCol="0">
            <a:spAutoFit/>
          </a:bodyPr>
          <a:lstStyle/>
          <a:p>
            <a:pPr>
              <a:buClr>
                <a:srgbClr val="008000"/>
              </a:buClr>
              <a:buSzPct val="180000"/>
              <a:buFont typeface="Arial" pitchFamily="34" charset="0"/>
              <a:buChar char="•"/>
            </a:pPr>
            <a:r>
              <a:rPr lang="en-US" dirty="0" smtClean="0"/>
              <a:t> two series of side layers made from the part of the atmospheric shells   </a:t>
            </a:r>
          </a:p>
          <a:p>
            <a:pPr>
              <a:buClr>
                <a:srgbClr val="008000"/>
              </a:buClr>
              <a:buSzPct val="180000"/>
            </a:pPr>
            <a:r>
              <a:rPr lang="en-US" dirty="0" smtClean="0">
                <a:solidFill>
                  <a:srgbClr val="008000"/>
                </a:solidFill>
              </a:rPr>
              <a:t>   between one of the two cones and the third one</a:t>
            </a: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4048" y="1487760"/>
            <a:ext cx="3744416" cy="5181600"/>
          </a:xfrm>
        </p:spPr>
        <p:txBody>
          <a:bodyPr/>
          <a:lstStyle/>
          <a:p>
            <a:endParaRPr lang="en-US" sz="1400" dirty="0" smtClean="0"/>
          </a:p>
          <a:p>
            <a:pPr>
              <a:buClr>
                <a:srgbClr val="008000"/>
              </a:buClr>
            </a:pPr>
            <a:endParaRPr lang="en-US" dirty="0" smtClean="0"/>
          </a:p>
          <a:p>
            <a:pPr>
              <a:buClr>
                <a:srgbClr val="008000"/>
              </a:buClr>
            </a:pPr>
            <a:r>
              <a:rPr lang="en-US" sz="2000" dirty="0" smtClean="0"/>
              <a:t>The atmosphere can be roughly characterized as the region from sea level to about 1000 km altitude around the globe, where neutral gases can be detected. </a:t>
            </a:r>
            <a:br>
              <a:rPr lang="en-US" sz="2000" dirty="0" smtClean="0"/>
            </a:br>
            <a:r>
              <a:rPr lang="en-US" sz="2000" dirty="0" smtClean="0"/>
              <a:t/>
            </a:r>
            <a:br>
              <a:rPr lang="en-US" sz="2000" dirty="0" smtClean="0"/>
            </a:br>
            <a:endParaRPr lang="en-US" sz="2000" dirty="0" smtClean="0"/>
          </a:p>
          <a:p>
            <a:endParaRPr lang="en-US" sz="1400" dirty="0"/>
          </a:p>
        </p:txBody>
      </p:sp>
      <p:sp>
        <p:nvSpPr>
          <p:cNvPr id="4" name="TextBox 3"/>
          <p:cNvSpPr txBox="1"/>
          <p:nvPr/>
        </p:nvSpPr>
        <p:spPr>
          <a:xfrm>
            <a:off x="1331640" y="332656"/>
            <a:ext cx="7848872" cy="646331"/>
          </a:xfrm>
          <a:prstGeom prst="rect">
            <a:avLst/>
          </a:prstGeom>
          <a:noFill/>
        </p:spPr>
        <p:txBody>
          <a:bodyPr wrap="square" rtlCol="0">
            <a:spAutoFit/>
          </a:bodyPr>
          <a:lstStyle/>
          <a:p>
            <a:r>
              <a:rPr lang="en-US" sz="3600" b="1" dirty="0" smtClean="0">
                <a:solidFill>
                  <a:schemeClr val="tx2"/>
                </a:solidFill>
              </a:rPr>
              <a:t>Atmospheric model: density (1)</a:t>
            </a:r>
            <a:endParaRPr lang="en-US" sz="3600" dirty="0">
              <a:solidFill>
                <a:schemeClr val="tx2"/>
              </a:solidFill>
            </a:endParaRPr>
          </a:p>
        </p:txBody>
      </p:sp>
      <p:pic>
        <p:nvPicPr>
          <p:cNvPr id="24578" name="Picture 2"/>
          <p:cNvPicPr>
            <a:picLocks noChangeAspect="1" noChangeArrowheads="1"/>
          </p:cNvPicPr>
          <p:nvPr/>
        </p:nvPicPr>
        <p:blipFill>
          <a:blip r:embed="rId3" cstate="print"/>
          <a:srcRect/>
          <a:stretch>
            <a:fillRect/>
          </a:stretch>
        </p:blipFill>
        <p:spPr bwMode="auto">
          <a:xfrm>
            <a:off x="107504" y="1164704"/>
            <a:ext cx="5177113" cy="3200400"/>
          </a:xfrm>
          <a:prstGeom prst="rect">
            <a:avLst/>
          </a:prstGeom>
          <a:noFill/>
          <a:ln w="9525">
            <a:noFill/>
            <a:miter lim="800000"/>
            <a:headEnd/>
            <a:tailEnd/>
          </a:ln>
        </p:spPr>
      </p:pic>
      <p:sp>
        <p:nvSpPr>
          <p:cNvPr id="5" name="TextBox 4"/>
          <p:cNvSpPr txBox="1"/>
          <p:nvPr/>
        </p:nvSpPr>
        <p:spPr>
          <a:xfrm>
            <a:off x="107504" y="4581128"/>
            <a:ext cx="8784976" cy="1631216"/>
          </a:xfrm>
          <a:prstGeom prst="rect">
            <a:avLst/>
          </a:prstGeom>
          <a:noFill/>
        </p:spPr>
        <p:txBody>
          <a:bodyPr wrap="square" rtlCol="0">
            <a:spAutoFit/>
          </a:bodyPr>
          <a:lstStyle/>
          <a:p>
            <a:r>
              <a:rPr lang="en-US" sz="2000" dirty="0" smtClean="0"/>
              <a:t>Below 50 km the atmosphere can be assumed to be homogeneously mixed and can be treated as a perfect gas. Above 80 km the hydrostatic equilibrium gradually breaks down as diffusion and vertical transport become important.  The FLUKA atmospheric model, below 70 km, is in the perfect gas region.</a:t>
            </a:r>
            <a:endParaRPr lang="en-US" sz="2000" dirty="0"/>
          </a:p>
        </p:txBody>
      </p:sp>
      <p:cxnSp>
        <p:nvCxnSpPr>
          <p:cNvPr id="7" name="Straight Connector 6"/>
          <p:cNvCxnSpPr/>
          <p:nvPr/>
        </p:nvCxnSpPr>
        <p:spPr bwMode="auto">
          <a:xfrm>
            <a:off x="2627784" y="1556792"/>
            <a:ext cx="0" cy="2448272"/>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84337" y="981075"/>
            <a:ext cx="3815655" cy="5324535"/>
          </a:xfrm>
          <a:prstGeom prst="rect">
            <a:avLst/>
          </a:prstGeom>
          <a:noFill/>
          <a:ln w="28575" algn="ctr">
            <a:noFill/>
            <a:miter lim="800000"/>
            <a:headEnd/>
            <a:tailEnd/>
          </a:ln>
          <a:effectLst/>
        </p:spPr>
        <p:txBody>
          <a:bodyPr wrap="square">
            <a:spAutoFit/>
          </a:bodyPr>
          <a:lstStyle/>
          <a:p>
            <a:pPr algn="l"/>
            <a:r>
              <a:rPr lang="it-IT" sz="2000" b="1" u="sng" dirty="0">
                <a:solidFill>
                  <a:srgbClr val="800000"/>
                </a:solidFill>
              </a:rPr>
              <a:t>Composition:</a:t>
            </a:r>
          </a:p>
          <a:p>
            <a:pPr algn="l"/>
            <a:r>
              <a:rPr lang="it-IT" sz="2000" b="0" dirty="0">
                <a:solidFill>
                  <a:schemeClr val="tx1"/>
                </a:solidFill>
              </a:rPr>
              <a:t>90% protons, 9% Helium, </a:t>
            </a:r>
          </a:p>
          <a:p>
            <a:pPr algn="l"/>
            <a:r>
              <a:rPr lang="it-IT" sz="2000" b="1" dirty="0">
                <a:solidFill>
                  <a:schemeClr val="tx1"/>
                </a:solidFill>
                <a:latin typeface="Times New Roman" pitchFamily="18" charset="0"/>
                <a:cs typeface="Times New Roman" pitchFamily="18" charset="0"/>
              </a:rPr>
              <a:t>&lt;</a:t>
            </a:r>
            <a:r>
              <a:rPr lang="it-IT" sz="2000" b="0" dirty="0">
                <a:solidFill>
                  <a:schemeClr val="tx1"/>
                </a:solidFill>
              </a:rPr>
              <a:t> 1% Ions </a:t>
            </a:r>
            <a:r>
              <a:rPr lang="it-IT" sz="2000" b="0" i="1" dirty="0">
                <a:solidFill>
                  <a:schemeClr val="tx1"/>
                </a:solidFill>
              </a:rPr>
              <a:t>(particles)</a:t>
            </a:r>
          </a:p>
          <a:p>
            <a:pPr algn="l"/>
            <a:r>
              <a:rPr lang="it-IT" sz="2000" b="0" dirty="0">
                <a:solidFill>
                  <a:schemeClr val="tx1"/>
                </a:solidFill>
              </a:rPr>
              <a:t>64% protons, 25% Helium, 11% Ions </a:t>
            </a:r>
            <a:r>
              <a:rPr lang="it-IT" sz="2000" b="0" i="1" dirty="0">
                <a:solidFill>
                  <a:schemeClr val="tx1"/>
                </a:solidFill>
              </a:rPr>
              <a:t>(nucleons)</a:t>
            </a:r>
          </a:p>
          <a:p>
            <a:pPr algn="l"/>
            <a:r>
              <a:rPr lang="it-IT" sz="2000" dirty="0" smtClean="0">
                <a:solidFill>
                  <a:srgbClr val="800000"/>
                </a:solidFill>
              </a:rPr>
              <a:t/>
            </a:r>
            <a:br>
              <a:rPr lang="it-IT" sz="2000" dirty="0" smtClean="0">
                <a:solidFill>
                  <a:srgbClr val="800000"/>
                </a:solidFill>
              </a:rPr>
            </a:br>
            <a:r>
              <a:rPr lang="it-IT" sz="2000" b="1" u="sng" dirty="0" smtClean="0">
                <a:solidFill>
                  <a:srgbClr val="800000"/>
                </a:solidFill>
              </a:rPr>
              <a:t>Spectrum</a:t>
            </a:r>
            <a:r>
              <a:rPr lang="it-IT" sz="2000" b="1" u="sng" dirty="0">
                <a:solidFill>
                  <a:srgbClr val="800000"/>
                </a:solidFill>
              </a:rPr>
              <a:t>:</a:t>
            </a:r>
          </a:p>
          <a:p>
            <a:pPr algn="l"/>
            <a:r>
              <a:rPr lang="it-IT" sz="2000" b="0" dirty="0">
                <a:solidFill>
                  <a:schemeClr val="tx1"/>
                </a:solidFill>
              </a:rPr>
              <a:t>broad spectrum,  peaks around 1 GeV/n</a:t>
            </a:r>
          </a:p>
          <a:p>
            <a:pPr algn="l"/>
            <a:endParaRPr lang="it-IT" sz="2000" dirty="0" smtClean="0">
              <a:solidFill>
                <a:srgbClr val="800000"/>
              </a:solidFill>
            </a:endParaRPr>
          </a:p>
          <a:p>
            <a:pPr algn="l"/>
            <a:r>
              <a:rPr lang="it-IT" sz="2000" b="1" u="sng" dirty="0" smtClean="0">
                <a:solidFill>
                  <a:srgbClr val="800000"/>
                </a:solidFill>
              </a:rPr>
              <a:t>Intensity:</a:t>
            </a:r>
            <a:endParaRPr lang="it-IT" sz="2000" b="1" u="sng" dirty="0">
              <a:solidFill>
                <a:srgbClr val="800000"/>
              </a:solidFill>
            </a:endParaRPr>
          </a:p>
          <a:p>
            <a:pPr algn="l"/>
            <a:r>
              <a:rPr lang="it-IT" sz="2000" b="0" dirty="0">
                <a:solidFill>
                  <a:schemeClr val="tx1"/>
                </a:solidFill>
              </a:rPr>
              <a:t>(E </a:t>
            </a:r>
            <a:r>
              <a:rPr lang="it-IT" sz="2000" b="1" dirty="0">
                <a:solidFill>
                  <a:schemeClr val="tx1"/>
                </a:solidFill>
                <a:latin typeface="Times New Roman" pitchFamily="18" charset="0"/>
                <a:cs typeface="Times New Roman" pitchFamily="18" charset="0"/>
              </a:rPr>
              <a:t>&gt;</a:t>
            </a:r>
            <a:r>
              <a:rPr lang="it-IT" sz="2000" b="0" dirty="0">
                <a:solidFill>
                  <a:schemeClr val="tx1"/>
                </a:solidFill>
              </a:rPr>
              <a:t> 10 MeV/n) </a:t>
            </a:r>
            <a:r>
              <a:rPr lang="it-IT" sz="2000" b="0" dirty="0">
                <a:solidFill>
                  <a:schemeClr val="tx1"/>
                </a:solidFill>
                <a:sym typeface="Symbol" pitchFamily="18" charset="2"/>
              </a:rPr>
              <a:t> 5 p/(cm</a:t>
            </a:r>
            <a:r>
              <a:rPr lang="it-IT" sz="2000" b="0" baseline="30000" dirty="0">
                <a:solidFill>
                  <a:schemeClr val="tx1"/>
                </a:solidFill>
                <a:sym typeface="Symbol" pitchFamily="18" charset="2"/>
              </a:rPr>
              <a:t>2</a:t>
            </a:r>
            <a:r>
              <a:rPr lang="it-IT" sz="2000" b="0" dirty="0">
                <a:solidFill>
                  <a:schemeClr val="tx1"/>
                </a:solidFill>
                <a:sym typeface="Symbol" pitchFamily="18" charset="2"/>
              </a:rPr>
              <a:t> s) @ Solar Min.</a:t>
            </a:r>
          </a:p>
          <a:p>
            <a:pPr algn="l"/>
            <a:endParaRPr lang="en-US" sz="2000" dirty="0" smtClean="0">
              <a:solidFill>
                <a:srgbClr val="800000"/>
              </a:solidFill>
              <a:sym typeface="Symbol" pitchFamily="18" charset="2"/>
            </a:endParaRPr>
          </a:p>
          <a:p>
            <a:pPr algn="l"/>
            <a:r>
              <a:rPr lang="en-US" sz="2000" b="1" u="sng" dirty="0" smtClean="0">
                <a:solidFill>
                  <a:srgbClr val="800000"/>
                </a:solidFill>
                <a:sym typeface="Symbol" pitchFamily="18" charset="2"/>
              </a:rPr>
              <a:t>Dose/Dose </a:t>
            </a:r>
            <a:r>
              <a:rPr lang="en-US" sz="2000" b="1" u="sng" dirty="0">
                <a:solidFill>
                  <a:srgbClr val="800000"/>
                </a:solidFill>
                <a:sym typeface="Symbol" pitchFamily="18" charset="2"/>
              </a:rPr>
              <a:t>Equivalent:</a:t>
            </a:r>
          </a:p>
          <a:p>
            <a:pPr algn="l"/>
            <a:r>
              <a:rPr lang="en-US" sz="2000" b="0" dirty="0">
                <a:solidFill>
                  <a:schemeClr val="tx1"/>
                </a:solidFill>
                <a:sym typeface="Symbol" pitchFamily="18" charset="2"/>
              </a:rPr>
              <a:t>~ 0.4 </a:t>
            </a:r>
            <a:r>
              <a:rPr lang="en-US" sz="2000" b="0" dirty="0" err="1">
                <a:solidFill>
                  <a:schemeClr val="tx1"/>
                </a:solidFill>
                <a:sym typeface="Symbol" pitchFamily="18" charset="2"/>
              </a:rPr>
              <a:t>mGy</a:t>
            </a:r>
            <a:r>
              <a:rPr lang="en-US" sz="2000" b="0" dirty="0">
                <a:solidFill>
                  <a:schemeClr val="tx1"/>
                </a:solidFill>
                <a:sym typeface="Symbol" pitchFamily="18" charset="2"/>
              </a:rPr>
              <a:t>/d, 1 </a:t>
            </a:r>
            <a:r>
              <a:rPr lang="en-US" sz="2000" b="0" dirty="0" err="1">
                <a:solidFill>
                  <a:schemeClr val="tx1"/>
                </a:solidFill>
                <a:sym typeface="Symbol" pitchFamily="18" charset="2"/>
              </a:rPr>
              <a:t>mSv</a:t>
            </a:r>
            <a:r>
              <a:rPr lang="en-US" sz="2000" b="0" dirty="0">
                <a:solidFill>
                  <a:schemeClr val="tx1"/>
                </a:solidFill>
                <a:sym typeface="Symbol" pitchFamily="18" charset="2"/>
              </a:rPr>
              <a:t>/d (no geomagnetic cut off)</a:t>
            </a:r>
            <a:endParaRPr lang="en-US" sz="2000" dirty="0">
              <a:solidFill>
                <a:srgbClr val="800000"/>
              </a:solidFill>
              <a:sym typeface="Symbol" pitchFamily="18" charset="2"/>
            </a:endParaRPr>
          </a:p>
        </p:txBody>
      </p:sp>
      <p:pic>
        <p:nvPicPr>
          <p:cNvPr id="6" name="Picture 4" descr="gcrspec"/>
          <p:cNvPicPr>
            <a:picLocks noChangeAspect="1" noChangeArrowheads="1"/>
          </p:cNvPicPr>
          <p:nvPr/>
        </p:nvPicPr>
        <p:blipFill>
          <a:blip r:embed="rId2" cstate="print"/>
          <a:srcRect l="1765" t="13345" r="14627" b="3998"/>
          <a:stretch>
            <a:fillRect/>
          </a:stretch>
        </p:blipFill>
        <p:spPr bwMode="auto">
          <a:xfrm>
            <a:off x="4644008" y="981075"/>
            <a:ext cx="4148137" cy="5472113"/>
          </a:xfrm>
          <a:prstGeom prst="rect">
            <a:avLst/>
          </a:prstGeom>
          <a:noFill/>
        </p:spPr>
      </p:pic>
      <p:sp>
        <p:nvSpPr>
          <p:cNvPr id="7" name="Title 2"/>
          <p:cNvSpPr txBox="1">
            <a:spLocks/>
          </p:cNvSpPr>
          <p:nvPr/>
        </p:nvSpPr>
        <p:spPr bwMode="auto">
          <a:xfrm>
            <a:off x="673992" y="332656"/>
            <a:ext cx="8218488" cy="6223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400" b="0" i="0" u="none" strike="noStrike" kern="0" cap="none" spc="0" normalizeH="0" baseline="0" noProof="0" dirty="0" smtClean="0">
                <a:ln>
                  <a:noFill/>
                </a:ln>
                <a:solidFill>
                  <a:schemeClr val="tx2"/>
                </a:solidFill>
                <a:effectLst/>
                <a:uLnTx/>
                <a:uFillTx/>
                <a:latin typeface="+mj-lt"/>
                <a:ea typeface="+mj-ea"/>
                <a:cs typeface="+mj-cs"/>
              </a:rPr>
              <a:t>       </a:t>
            </a:r>
            <a:r>
              <a:rPr kumimoji="0" lang="en-US" sz="4000" b="1" i="0" u="none" strike="noStrike" kern="0" cap="none" spc="0" normalizeH="0" baseline="0" noProof="0" dirty="0" smtClean="0">
                <a:ln>
                  <a:noFill/>
                </a:ln>
                <a:solidFill>
                  <a:schemeClr val="tx2"/>
                </a:solidFill>
                <a:effectLst/>
                <a:uLnTx/>
                <a:uFillTx/>
                <a:latin typeface="+mj-lt"/>
                <a:ea typeface="+mj-ea"/>
                <a:cs typeface="+mj-cs"/>
              </a:rPr>
              <a:t>Galactic Cosmic Rays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9908" y="2351856"/>
            <a:ext cx="3455988" cy="5181600"/>
          </a:xfrm>
        </p:spPr>
        <p:txBody>
          <a:bodyPr/>
          <a:lstStyle/>
          <a:p>
            <a:pPr>
              <a:buNone/>
            </a:pPr>
            <a:r>
              <a:rPr lang="en-US" sz="1800" dirty="0" smtClean="0"/>
              <a:t>     This Table shows the U.S. Standard Atmosphere depth </a:t>
            </a:r>
            <a:r>
              <a:rPr lang="en-US" sz="1800" dirty="0" err="1" smtClean="0"/>
              <a:t>vs</a:t>
            </a:r>
            <a:r>
              <a:rPr lang="en-US" sz="1800" dirty="0" smtClean="0"/>
              <a:t> altitude and </a:t>
            </a:r>
            <a:r>
              <a:rPr lang="en-US" sz="1800" dirty="0" err="1" smtClean="0"/>
              <a:t>vs</a:t>
            </a:r>
            <a:r>
              <a:rPr lang="en-US" sz="1800" dirty="0" smtClean="0"/>
              <a:t> FLUKA atmospheric layer.</a:t>
            </a:r>
          </a:p>
          <a:p>
            <a:pPr>
              <a:buNone/>
            </a:pPr>
            <a:endParaRPr lang="en-US" sz="1800" dirty="0" smtClean="0"/>
          </a:p>
          <a:p>
            <a:pPr>
              <a:buNone/>
            </a:pPr>
            <a:r>
              <a:rPr lang="en-US" sz="1800" dirty="0" smtClean="0"/>
              <a:t>     100 layers from 0 to 70 km</a:t>
            </a:r>
          </a:p>
          <a:p>
            <a:pPr>
              <a:buNone/>
            </a:pPr>
            <a:r>
              <a:rPr lang="en-US" sz="1400" dirty="0" smtClean="0"/>
              <a:t>       </a:t>
            </a:r>
            <a:r>
              <a:rPr lang="en-US" sz="2000" dirty="0" smtClean="0"/>
              <a:t>above sea level.</a:t>
            </a:r>
          </a:p>
          <a:p>
            <a:pPr>
              <a:buNone/>
            </a:pPr>
            <a:r>
              <a:rPr lang="en-US" sz="2000" dirty="0" smtClean="0"/>
              <a:t>     They will described as </a:t>
            </a:r>
          </a:p>
          <a:p>
            <a:pPr>
              <a:buNone/>
            </a:pPr>
            <a:r>
              <a:rPr lang="en-US" sz="2000" dirty="0" smtClean="0"/>
              <a:t>     100 different FLUKA regions, corresponding to 100 different materials (air, with different densities)</a:t>
            </a:r>
            <a:endParaRPr lang="en-US" sz="1400" dirty="0"/>
          </a:p>
          <a:p>
            <a:pPr>
              <a:buNone/>
            </a:pPr>
            <a:endParaRPr lang="en-US" sz="2000" dirty="0" smtClean="0"/>
          </a:p>
        </p:txBody>
      </p:sp>
      <p:sp>
        <p:nvSpPr>
          <p:cNvPr id="4" name="TextBox 3"/>
          <p:cNvSpPr txBox="1"/>
          <p:nvPr/>
        </p:nvSpPr>
        <p:spPr>
          <a:xfrm>
            <a:off x="107504" y="356463"/>
            <a:ext cx="3600400" cy="1754326"/>
          </a:xfrm>
          <a:prstGeom prst="rect">
            <a:avLst/>
          </a:prstGeom>
          <a:noFill/>
        </p:spPr>
        <p:txBody>
          <a:bodyPr wrap="square" rtlCol="0">
            <a:spAutoFit/>
          </a:bodyPr>
          <a:lstStyle/>
          <a:p>
            <a:pPr algn="ctr"/>
            <a:r>
              <a:rPr lang="en-US" sz="3600" b="1" dirty="0" smtClean="0">
                <a:solidFill>
                  <a:schemeClr val="tx2"/>
                </a:solidFill>
              </a:rPr>
              <a:t>Atmospheric model: density</a:t>
            </a:r>
          </a:p>
          <a:p>
            <a:pPr algn="ctr"/>
            <a:r>
              <a:rPr lang="en-US" sz="3600" b="1" dirty="0" smtClean="0">
                <a:solidFill>
                  <a:schemeClr val="tx2"/>
                </a:solidFill>
              </a:rPr>
              <a:t>(2)</a:t>
            </a:r>
            <a:endParaRPr lang="en-US" sz="3600" dirty="0">
              <a:solidFill>
                <a:schemeClr val="tx2"/>
              </a:solidFill>
            </a:endParaRPr>
          </a:p>
        </p:txBody>
      </p:sp>
      <p:pic>
        <p:nvPicPr>
          <p:cNvPr id="5" name="Picture 4" descr="atmosphere.png"/>
          <p:cNvPicPr>
            <a:picLocks noChangeAspect="1"/>
          </p:cNvPicPr>
          <p:nvPr/>
        </p:nvPicPr>
        <p:blipFill>
          <a:blip r:embed="rId2" cstate="print"/>
          <a:stretch>
            <a:fillRect/>
          </a:stretch>
        </p:blipFill>
        <p:spPr>
          <a:xfrm>
            <a:off x="3720405" y="252412"/>
            <a:ext cx="5172075" cy="63531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9240"/>
            <a:ext cx="7772400" cy="609600"/>
          </a:xfrm>
        </p:spPr>
        <p:txBody>
          <a:bodyPr/>
          <a:lstStyle/>
          <a:p>
            <a:r>
              <a:rPr lang="en-US" b="1" dirty="0" smtClean="0"/>
              <a:t>       Geomagnetic field (1) </a:t>
            </a:r>
            <a:br>
              <a:rPr lang="en-US" b="1" dirty="0" smtClean="0"/>
            </a:br>
            <a:r>
              <a:rPr lang="en-US" b="1" dirty="0" smtClean="0"/>
              <a:t/>
            </a:r>
            <a:br>
              <a:rPr lang="en-US" b="1" dirty="0" smtClean="0"/>
            </a:br>
            <a:endParaRPr lang="en-US" dirty="0"/>
          </a:p>
        </p:txBody>
      </p:sp>
      <p:sp>
        <p:nvSpPr>
          <p:cNvPr id="4" name="Rectangle 3"/>
          <p:cNvSpPr/>
          <p:nvPr/>
        </p:nvSpPr>
        <p:spPr>
          <a:xfrm>
            <a:off x="3995936" y="887229"/>
            <a:ext cx="4824536" cy="3477875"/>
          </a:xfrm>
          <a:prstGeom prst="rect">
            <a:avLst/>
          </a:prstGeom>
        </p:spPr>
        <p:txBody>
          <a:bodyPr wrap="square">
            <a:spAutoFit/>
          </a:bodyPr>
          <a:lstStyle/>
          <a:p>
            <a:pPr>
              <a:spcBef>
                <a:spcPts val="1200"/>
              </a:spcBef>
              <a:spcAft>
                <a:spcPts val="0"/>
              </a:spcAft>
            </a:pPr>
            <a:r>
              <a:rPr lang="en-US" sz="2000" dirty="0" smtClean="0"/>
              <a:t>In the last 50 years measurements of the geomagnetic field configuration have been performed regularly with increasing precision, revealing a yearly weakening of the field intensity of 0.07% and a westward drift of ~0.2 degrees per year over the Earth 's surface. </a:t>
            </a:r>
          </a:p>
          <a:p>
            <a:pPr>
              <a:spcBef>
                <a:spcPts val="0"/>
              </a:spcBef>
              <a:spcAft>
                <a:spcPts val="0"/>
              </a:spcAft>
            </a:pPr>
            <a:r>
              <a:rPr lang="en-US" sz="2000" dirty="0" smtClean="0"/>
              <a:t/>
            </a:r>
            <a:br>
              <a:rPr lang="en-US" sz="2000" dirty="0" smtClean="0"/>
            </a:br>
            <a:r>
              <a:rPr lang="en-US" sz="2000" dirty="0" smtClean="0"/>
              <a:t/>
            </a:r>
            <a:br>
              <a:rPr lang="en-US" sz="2000" dirty="0" smtClean="0"/>
            </a:br>
            <a:endParaRPr lang="en-US" sz="2000" dirty="0"/>
          </a:p>
        </p:txBody>
      </p:sp>
      <p:pic>
        <p:nvPicPr>
          <p:cNvPr id="5" name="Picture 2"/>
          <p:cNvPicPr>
            <a:picLocks noChangeAspect="1" noChangeArrowheads="1"/>
          </p:cNvPicPr>
          <p:nvPr/>
        </p:nvPicPr>
        <p:blipFill>
          <a:blip r:embed="rId2" cstate="print"/>
          <a:srcRect/>
          <a:stretch>
            <a:fillRect/>
          </a:stretch>
        </p:blipFill>
        <p:spPr bwMode="auto">
          <a:xfrm>
            <a:off x="323528" y="1064096"/>
            <a:ext cx="3526809" cy="50292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4345632" y="3429000"/>
            <a:ext cx="4114800" cy="329184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9240"/>
            <a:ext cx="7772400" cy="609600"/>
          </a:xfrm>
        </p:spPr>
        <p:txBody>
          <a:bodyPr/>
          <a:lstStyle/>
          <a:p>
            <a:r>
              <a:rPr lang="en-US" b="1" dirty="0" smtClean="0"/>
              <a:t>       Geomagnetic field (2) </a:t>
            </a:r>
            <a:br>
              <a:rPr lang="en-US" b="1" dirty="0" smtClean="0"/>
            </a:br>
            <a:r>
              <a:rPr lang="en-US" b="1" dirty="0" smtClean="0"/>
              <a:t/>
            </a:r>
            <a:br>
              <a:rPr lang="en-US" b="1" dirty="0" smtClean="0"/>
            </a:br>
            <a:endParaRPr lang="en-US" dirty="0"/>
          </a:p>
        </p:txBody>
      </p:sp>
      <p:sp>
        <p:nvSpPr>
          <p:cNvPr id="4" name="Rectangle 3"/>
          <p:cNvSpPr/>
          <p:nvPr/>
        </p:nvSpPr>
        <p:spPr>
          <a:xfrm>
            <a:off x="5076056" y="908720"/>
            <a:ext cx="3995936" cy="5016758"/>
          </a:xfrm>
          <a:prstGeom prst="rect">
            <a:avLst/>
          </a:prstGeom>
        </p:spPr>
        <p:txBody>
          <a:bodyPr wrap="square">
            <a:spAutoFit/>
          </a:bodyPr>
          <a:lstStyle/>
          <a:p>
            <a:pPr>
              <a:spcBef>
                <a:spcPts val="0"/>
              </a:spcBef>
              <a:spcAft>
                <a:spcPts val="0"/>
              </a:spcAft>
            </a:pPr>
            <a:r>
              <a:rPr lang="en-US" sz="2000" dirty="0" smtClean="0"/>
              <a:t/>
            </a:r>
            <a:br>
              <a:rPr lang="en-US" sz="2000" dirty="0" smtClean="0"/>
            </a:br>
            <a:r>
              <a:rPr lang="en-US" sz="2000" dirty="0" smtClean="0"/>
              <a:t>This field can be described, to first order, as a </a:t>
            </a:r>
            <a:r>
              <a:rPr lang="en-US" sz="2000" dirty="0" smtClean="0">
                <a:solidFill>
                  <a:srgbClr val="008000"/>
                </a:solidFill>
              </a:rPr>
              <a:t>magnetic dipole </a:t>
            </a:r>
            <a:r>
              <a:rPr lang="en-US" sz="2000" dirty="0" smtClean="0"/>
              <a:t>tilted with respect to the rotation axis by ~11.5 degrees, displaced by ~400 km with respect to the Earth's center and with a magnetic moment M = 8.1</a:t>
            </a:r>
            <a:r>
              <a:rPr lang="en-US" sz="2000" b="1" dirty="0" smtClean="0">
                <a:latin typeface="Times New Roman" pitchFamily="18" charset="0"/>
                <a:cs typeface="Times New Roman" pitchFamily="18" charset="0"/>
              </a:rPr>
              <a:t>× </a:t>
            </a:r>
            <a:r>
              <a:rPr lang="en-US" sz="2000" dirty="0" smtClean="0">
                <a:latin typeface="+mn-lt"/>
                <a:cs typeface="Times New Roman" pitchFamily="18" charset="0"/>
              </a:rPr>
              <a:t>10</a:t>
            </a:r>
            <a:r>
              <a:rPr lang="en-US" sz="2000" b="1" baseline="30000" dirty="0" smtClean="0"/>
              <a:t>25</a:t>
            </a:r>
            <a:r>
              <a:rPr lang="en-US" sz="2000" dirty="0" smtClean="0"/>
              <a:t> G cm</a:t>
            </a:r>
            <a:r>
              <a:rPr lang="en-US" sz="2000" baseline="30000" dirty="0" smtClean="0"/>
              <a:t>3   </a:t>
            </a:r>
            <a:r>
              <a:rPr lang="en-US" sz="2000" dirty="0" smtClean="0"/>
              <a:t>(8.1</a:t>
            </a:r>
            <a:r>
              <a:rPr lang="en-US" sz="2000" b="1" dirty="0" smtClean="0">
                <a:latin typeface="Times New Roman" pitchFamily="18" charset="0"/>
                <a:cs typeface="Times New Roman" pitchFamily="18" charset="0"/>
              </a:rPr>
              <a:t> × </a:t>
            </a:r>
            <a:r>
              <a:rPr lang="en-US" sz="2000" dirty="0" smtClean="0">
                <a:cs typeface="Times New Roman" pitchFamily="18" charset="0"/>
              </a:rPr>
              <a:t>10</a:t>
            </a:r>
            <a:r>
              <a:rPr lang="en-US" sz="2000" b="1" baseline="30000" dirty="0" smtClean="0"/>
              <a:t>22</a:t>
            </a:r>
            <a:r>
              <a:rPr lang="en-US" sz="2000" dirty="0" smtClean="0"/>
              <a:t> A m</a:t>
            </a:r>
            <a:r>
              <a:rPr lang="en-US" sz="2000" baseline="30000" dirty="0" smtClean="0"/>
              <a:t>2</a:t>
            </a:r>
            <a:r>
              <a:rPr lang="en-US" sz="2000" dirty="0" smtClean="0"/>
              <a:t>). The dipole orientation is such that the magnetic South pole is located near the geographic North pole, in the Greenland, at a latitude of 75</a:t>
            </a:r>
            <a:r>
              <a:rPr lang="en-US" sz="2000" baseline="30000" dirty="0" smtClean="0"/>
              <a:t>o</a:t>
            </a:r>
            <a:r>
              <a:rPr lang="en-US" sz="2000" dirty="0" smtClean="0"/>
              <a:t> N and a longitude of 291</a:t>
            </a:r>
            <a:r>
              <a:rPr lang="en-US" sz="2000" baseline="30000" dirty="0" smtClean="0"/>
              <a:t>o</a:t>
            </a:r>
            <a:r>
              <a:rPr lang="en-US" sz="2000" dirty="0" smtClean="0"/>
              <a:t>. </a:t>
            </a:r>
            <a:endParaRPr lang="en-US" sz="2000" dirty="0"/>
          </a:p>
        </p:txBody>
      </p:sp>
      <p:pic>
        <p:nvPicPr>
          <p:cNvPr id="23559" name="Picture 7"/>
          <p:cNvPicPr>
            <a:picLocks noChangeAspect="1" noChangeArrowheads="1"/>
          </p:cNvPicPr>
          <p:nvPr/>
        </p:nvPicPr>
        <p:blipFill>
          <a:blip r:embed="rId2" cstate="print"/>
          <a:srcRect/>
          <a:stretch>
            <a:fillRect/>
          </a:stretch>
        </p:blipFill>
        <p:spPr bwMode="auto">
          <a:xfrm>
            <a:off x="127248" y="1715616"/>
            <a:ext cx="4876800" cy="3657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9240"/>
            <a:ext cx="7772400" cy="609600"/>
          </a:xfrm>
        </p:spPr>
        <p:txBody>
          <a:bodyPr/>
          <a:lstStyle/>
          <a:p>
            <a:r>
              <a:rPr lang="en-US" b="1" dirty="0" smtClean="0"/>
              <a:t>       Geomagnetic field (3) </a:t>
            </a:r>
            <a:br>
              <a:rPr lang="en-US" b="1" dirty="0" smtClean="0"/>
            </a:br>
            <a:r>
              <a:rPr lang="en-US" b="1" dirty="0" smtClean="0"/>
              <a:t/>
            </a:r>
            <a:br>
              <a:rPr lang="en-US" b="1" dirty="0" smtClean="0"/>
            </a:br>
            <a:endParaRPr lang="en-US" dirty="0"/>
          </a:p>
        </p:txBody>
      </p:sp>
      <p:sp>
        <p:nvSpPr>
          <p:cNvPr id="4" name="Rectangle 3"/>
          <p:cNvSpPr/>
          <p:nvPr/>
        </p:nvSpPr>
        <p:spPr>
          <a:xfrm>
            <a:off x="539552" y="908720"/>
            <a:ext cx="5472608" cy="4401205"/>
          </a:xfrm>
          <a:prstGeom prst="rect">
            <a:avLst/>
          </a:prstGeom>
        </p:spPr>
        <p:txBody>
          <a:bodyPr wrap="square">
            <a:spAutoFit/>
          </a:bodyPr>
          <a:lstStyle/>
          <a:p>
            <a:pPr>
              <a:spcBef>
                <a:spcPts val="0"/>
              </a:spcBef>
              <a:spcAft>
                <a:spcPts val="0"/>
              </a:spcAft>
            </a:pPr>
            <a:r>
              <a:rPr lang="en-US" sz="2000" dirty="0" smtClean="0"/>
              <a:t/>
            </a:r>
            <a:br>
              <a:rPr lang="en-US" sz="2000" dirty="0" smtClean="0"/>
            </a:br>
            <a:r>
              <a:rPr lang="en-US" sz="2000" dirty="0" smtClean="0"/>
              <a:t>The magnetic North pole is instead near the geographic South pole, on the border of the Antarctica. </a:t>
            </a:r>
          </a:p>
          <a:p>
            <a:pPr>
              <a:spcBef>
                <a:spcPts val="0"/>
              </a:spcBef>
              <a:spcAft>
                <a:spcPts val="0"/>
              </a:spcAft>
            </a:pPr>
            <a:endParaRPr lang="en-US" sz="2000" dirty="0" smtClean="0"/>
          </a:p>
          <a:p>
            <a:pPr>
              <a:spcBef>
                <a:spcPts val="0"/>
              </a:spcBef>
              <a:spcAft>
                <a:spcPts val="0"/>
              </a:spcAft>
            </a:pPr>
            <a:endParaRPr lang="en-US" sz="2000" dirty="0" smtClean="0"/>
          </a:p>
          <a:p>
            <a:pPr>
              <a:spcBef>
                <a:spcPts val="0"/>
              </a:spcBef>
              <a:spcAft>
                <a:spcPts val="0"/>
              </a:spcAft>
            </a:pPr>
            <a:endParaRPr lang="en-US" sz="2000" dirty="0" smtClean="0"/>
          </a:p>
          <a:p>
            <a:pPr>
              <a:spcBef>
                <a:spcPts val="0"/>
              </a:spcBef>
              <a:spcAft>
                <a:spcPts val="0"/>
              </a:spcAft>
            </a:pPr>
            <a:endParaRPr lang="en-US" sz="2000" dirty="0" smtClean="0"/>
          </a:p>
          <a:p>
            <a:pPr>
              <a:spcBef>
                <a:spcPts val="0"/>
              </a:spcBef>
              <a:spcAft>
                <a:spcPts val="0"/>
              </a:spcAft>
            </a:pPr>
            <a:endParaRPr lang="en-US" sz="2000" dirty="0" smtClean="0"/>
          </a:p>
          <a:p>
            <a:pPr>
              <a:spcBef>
                <a:spcPts val="0"/>
              </a:spcBef>
              <a:spcAft>
                <a:spcPts val="0"/>
              </a:spcAft>
            </a:pPr>
            <a:endParaRPr lang="en-US" sz="2000" dirty="0" smtClean="0"/>
          </a:p>
          <a:p>
            <a:pPr>
              <a:spcBef>
                <a:spcPts val="0"/>
              </a:spcBef>
              <a:spcAft>
                <a:spcPts val="0"/>
              </a:spcAft>
            </a:pPr>
            <a:endParaRPr lang="en-US" sz="2000" dirty="0" smtClean="0"/>
          </a:p>
          <a:p>
            <a:pPr>
              <a:spcBef>
                <a:spcPts val="0"/>
              </a:spcBef>
              <a:spcAft>
                <a:spcPts val="0"/>
              </a:spcAft>
            </a:pPr>
            <a:r>
              <a:rPr lang="en-US" sz="2000" dirty="0" smtClean="0"/>
              <a:t/>
            </a:r>
            <a:br>
              <a:rPr lang="en-US" sz="2000" dirty="0" smtClean="0"/>
            </a:br>
            <a:r>
              <a:rPr lang="en-US" sz="2000" dirty="0" smtClean="0"/>
              <a:t/>
            </a:r>
            <a:br>
              <a:rPr lang="en-US" sz="2000" dirty="0" smtClean="0"/>
            </a:br>
            <a:endParaRPr lang="en-US" sz="2000" dirty="0"/>
          </a:p>
        </p:txBody>
      </p:sp>
      <p:pic>
        <p:nvPicPr>
          <p:cNvPr id="22530" name="Picture 2"/>
          <p:cNvPicPr>
            <a:picLocks noChangeAspect="1" noChangeArrowheads="1"/>
          </p:cNvPicPr>
          <p:nvPr/>
        </p:nvPicPr>
        <p:blipFill>
          <a:blip r:embed="rId2" cstate="print"/>
          <a:srcRect/>
          <a:stretch>
            <a:fillRect/>
          </a:stretch>
        </p:blipFill>
        <p:spPr bwMode="auto">
          <a:xfrm>
            <a:off x="6012160" y="980728"/>
            <a:ext cx="2743200" cy="2743200"/>
          </a:xfrm>
          <a:prstGeom prst="rect">
            <a:avLst/>
          </a:prstGeom>
          <a:noFill/>
          <a:ln w="9525">
            <a:noFill/>
            <a:miter lim="800000"/>
            <a:headEnd/>
            <a:tailEnd/>
          </a:ln>
        </p:spPr>
      </p:pic>
      <p:sp>
        <p:nvSpPr>
          <p:cNvPr id="5" name="TextBox 4"/>
          <p:cNvSpPr txBox="1"/>
          <p:nvPr/>
        </p:nvSpPr>
        <p:spPr>
          <a:xfrm>
            <a:off x="4572000" y="3861048"/>
            <a:ext cx="4392488" cy="2585323"/>
          </a:xfrm>
          <a:prstGeom prst="rect">
            <a:avLst/>
          </a:prstGeom>
          <a:noFill/>
        </p:spPr>
        <p:txBody>
          <a:bodyPr wrap="square" rtlCol="0">
            <a:spAutoFit/>
          </a:bodyPr>
          <a:lstStyle/>
          <a:p>
            <a:r>
              <a:rPr lang="en-US" dirty="0" smtClean="0"/>
              <a:t>The intensity at the Earth's surface varies from a maximum of ~6</a:t>
            </a:r>
            <a:r>
              <a:rPr lang="en-US" b="1" dirty="0" smtClean="0">
                <a:latin typeface="Times New Roman" pitchFamily="18" charset="0"/>
                <a:cs typeface="Times New Roman" pitchFamily="18" charset="0"/>
              </a:rPr>
              <a:t>×</a:t>
            </a:r>
            <a:r>
              <a:rPr lang="en-US" dirty="0" smtClean="0">
                <a:cs typeface="Times New Roman" pitchFamily="18" charset="0"/>
              </a:rPr>
              <a:t>10</a:t>
            </a:r>
            <a:r>
              <a:rPr lang="en-US" b="1" baseline="30000" dirty="0" smtClean="0">
                <a:cs typeface="Times New Roman" pitchFamily="18" charset="0"/>
              </a:rPr>
              <a:t>-5</a:t>
            </a:r>
            <a:r>
              <a:rPr lang="en-US" dirty="0" smtClean="0"/>
              <a:t> T near the magnetic poles to a minimum of ~2</a:t>
            </a:r>
            <a:r>
              <a:rPr lang="en-US" b="1" dirty="0" smtClean="0">
                <a:latin typeface="Times New Roman" pitchFamily="18" charset="0"/>
                <a:cs typeface="Times New Roman" pitchFamily="18" charset="0"/>
              </a:rPr>
              <a:t>×</a:t>
            </a:r>
            <a:r>
              <a:rPr lang="en-US" dirty="0" smtClean="0">
                <a:cs typeface="Times New Roman" pitchFamily="18" charset="0"/>
              </a:rPr>
              <a:t>10</a:t>
            </a:r>
            <a:r>
              <a:rPr lang="en-US" b="1" baseline="30000" dirty="0" smtClean="0">
                <a:cs typeface="Times New Roman" pitchFamily="18" charset="0"/>
              </a:rPr>
              <a:t>-5</a:t>
            </a:r>
            <a:r>
              <a:rPr lang="en-US" dirty="0" smtClean="0"/>
              <a:t> T in the region of the South Atlantic Anomaly (SAA), between Brazil and South Africa. The complex behavior of the </a:t>
            </a:r>
            <a:r>
              <a:rPr lang="en-US" dirty="0" err="1" smtClean="0"/>
              <a:t>equipotential</a:t>
            </a:r>
            <a:r>
              <a:rPr lang="en-US" dirty="0" smtClean="0"/>
              <a:t> field lines is mainly a consequence of the offset and tilt.</a:t>
            </a:r>
            <a:endParaRPr lang="en-US" dirty="0"/>
          </a:p>
        </p:txBody>
      </p:sp>
      <p:pic>
        <p:nvPicPr>
          <p:cNvPr id="22531" name="Picture 3"/>
          <p:cNvPicPr>
            <a:picLocks noChangeAspect="1" noChangeArrowheads="1"/>
          </p:cNvPicPr>
          <p:nvPr/>
        </p:nvPicPr>
        <p:blipFill>
          <a:blip r:embed="rId3" cstate="print"/>
          <a:srcRect/>
          <a:stretch>
            <a:fillRect/>
          </a:stretch>
        </p:blipFill>
        <p:spPr bwMode="auto">
          <a:xfrm>
            <a:off x="395536" y="3412976"/>
            <a:ext cx="4082145" cy="2286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80728"/>
            <a:ext cx="8210872" cy="5181600"/>
          </a:xfrm>
        </p:spPr>
        <p:txBody>
          <a:bodyPr/>
          <a:lstStyle/>
          <a:p>
            <a:pPr>
              <a:buClr>
                <a:srgbClr val="008000"/>
              </a:buClr>
              <a:buSzPct val="160000"/>
              <a:buNone/>
            </a:pPr>
            <a:r>
              <a:rPr lang="en-US" sz="1600" dirty="0" smtClean="0"/>
              <a:t>In FLUKA the geomagnetic field is </a:t>
            </a:r>
            <a:r>
              <a:rPr lang="en-US" sz="1600" dirty="0" smtClean="0">
                <a:solidFill>
                  <a:srgbClr val="C00000"/>
                </a:solidFill>
              </a:rPr>
              <a:t>taken into account in two different stages:</a:t>
            </a:r>
          </a:p>
          <a:p>
            <a:pPr>
              <a:buClr>
                <a:srgbClr val="008000"/>
              </a:buClr>
              <a:buSzPct val="160000"/>
              <a:buNone/>
            </a:pPr>
            <a:endParaRPr lang="en-US" sz="1600" dirty="0" smtClean="0"/>
          </a:p>
          <a:p>
            <a:pPr>
              <a:spcBef>
                <a:spcPts val="0"/>
              </a:spcBef>
              <a:buClr>
                <a:srgbClr val="008000"/>
              </a:buClr>
              <a:buSzPct val="90000"/>
              <a:buFont typeface="+mj-lt"/>
              <a:buAutoNum type="arabicParenR"/>
            </a:pPr>
            <a:r>
              <a:rPr lang="en-US" sz="1800" dirty="0" smtClean="0">
                <a:solidFill>
                  <a:srgbClr val="C00000"/>
                </a:solidFill>
              </a:rPr>
              <a:t>Effect of geomagnetic cutoff which modulates the primary spectrum: </a:t>
            </a:r>
            <a:r>
              <a:rPr lang="en-US" sz="1800" dirty="0" smtClean="0"/>
              <a:t>at a given location (point of first interaction of primary particles) and for a given direction, a </a:t>
            </a:r>
            <a:r>
              <a:rPr lang="en-US" sz="1800" dirty="0" smtClean="0">
                <a:solidFill>
                  <a:srgbClr val="008000"/>
                </a:solidFill>
              </a:rPr>
              <a:t>threshold in magnetic rigidity </a:t>
            </a:r>
            <a:r>
              <a:rPr lang="en-US" sz="1800" dirty="0" smtClean="0"/>
              <a:t>exists. The closer the injection point is to the geomagnetic equator, the higher will be the vertical rigidity threshold.                                                                  </a:t>
            </a:r>
            <a:r>
              <a:rPr lang="en-US" sz="1600" dirty="0" smtClean="0"/>
              <a:t>The standard possibility offered to the user is to evaluate the geomagnetic cutoff making use of a dipolar field centered with respect to the centre of the Earth, adapted to give the "correct" vertical rigidity cutoff for the geographic location under examination. </a:t>
            </a:r>
          </a:p>
          <a:p>
            <a:pPr>
              <a:spcBef>
                <a:spcPts val="0"/>
              </a:spcBef>
              <a:buClr>
                <a:srgbClr val="008000"/>
              </a:buClr>
              <a:buSzPct val="90000"/>
              <a:buFont typeface="+mj-lt"/>
              <a:buAutoNum type="arabicParenR"/>
            </a:pPr>
            <a:endParaRPr lang="en-US" sz="1600" dirty="0" smtClean="0">
              <a:solidFill>
                <a:srgbClr val="C00000"/>
              </a:solidFill>
            </a:endParaRPr>
          </a:p>
          <a:p>
            <a:pPr>
              <a:spcBef>
                <a:spcPts val="0"/>
              </a:spcBef>
              <a:buClr>
                <a:srgbClr val="008000"/>
              </a:buClr>
              <a:buSzPct val="90000"/>
              <a:buFont typeface="+mj-lt"/>
              <a:buAutoNum type="arabicParenR"/>
            </a:pPr>
            <a:r>
              <a:rPr lang="en-US" sz="1800" dirty="0" smtClean="0">
                <a:solidFill>
                  <a:srgbClr val="C00000"/>
                </a:solidFill>
              </a:rPr>
              <a:t>The local geomagnetic field can be taken into account during shower development in the atmosphere.</a:t>
            </a:r>
            <a:r>
              <a:rPr lang="en-US" sz="1800" dirty="0" smtClean="0"/>
              <a:t> The field is automatically provided by the default </a:t>
            </a:r>
            <a:r>
              <a:rPr lang="en-US" sz="1800" dirty="0" smtClean="0">
                <a:solidFill>
                  <a:srgbClr val="C00000"/>
                </a:solidFill>
              </a:rPr>
              <a:t>MAGFLD</a:t>
            </a:r>
            <a:r>
              <a:rPr lang="en-US" sz="1800" dirty="0" smtClean="0"/>
              <a:t> FLUKA user routine, in accordance to the option selected in the </a:t>
            </a:r>
            <a:r>
              <a:rPr lang="en-US" sz="1800" dirty="0" smtClean="0">
                <a:solidFill>
                  <a:srgbClr val="C00000"/>
                </a:solidFill>
              </a:rPr>
              <a:t>GCR-SPE</a:t>
            </a:r>
            <a:r>
              <a:rPr lang="en-US" sz="1800" dirty="0" smtClean="0"/>
              <a:t> card.                                                              </a:t>
            </a:r>
            <a:r>
              <a:rPr lang="en-US" sz="1600" dirty="0" smtClean="0"/>
              <a:t>For local problems, provided the coordinate system is consistently used (that is, geomagnetic coordinates for the dipolar field, geographic ones for the </a:t>
            </a:r>
            <a:r>
              <a:rPr lang="en-US" sz="1600" dirty="0" err="1" smtClean="0"/>
              <a:t>multipolar</a:t>
            </a:r>
            <a:r>
              <a:rPr lang="en-US" sz="1600" dirty="0" smtClean="0"/>
              <a:t> field) there is no need to provide any orientation or intensity information about the field. </a:t>
            </a:r>
          </a:p>
          <a:p>
            <a:pPr>
              <a:buSzPct val="90000"/>
              <a:buFont typeface="+mj-lt"/>
              <a:buAutoNum type="arabicParenR"/>
            </a:pPr>
            <a:endParaRPr lang="en-US" sz="1400" dirty="0" smtClean="0"/>
          </a:p>
          <a:p>
            <a:pPr>
              <a:buSzPct val="90000"/>
              <a:buFont typeface="+mj-lt"/>
              <a:buAutoNum type="arabicParenR"/>
            </a:pPr>
            <a:endParaRPr lang="en-US" sz="1400" dirty="0"/>
          </a:p>
        </p:txBody>
      </p:sp>
      <p:sp>
        <p:nvSpPr>
          <p:cNvPr id="4" name="Rectangle 3"/>
          <p:cNvSpPr/>
          <p:nvPr/>
        </p:nvSpPr>
        <p:spPr>
          <a:xfrm>
            <a:off x="683568" y="188640"/>
            <a:ext cx="8136904" cy="1200329"/>
          </a:xfrm>
          <a:prstGeom prst="rect">
            <a:avLst/>
          </a:prstGeom>
        </p:spPr>
        <p:txBody>
          <a:bodyPr wrap="square">
            <a:spAutoFit/>
          </a:bodyPr>
          <a:lstStyle/>
          <a:p>
            <a:r>
              <a:rPr lang="en-US" sz="3600" b="1" dirty="0" smtClean="0">
                <a:solidFill>
                  <a:schemeClr val="tx2"/>
                </a:solidFill>
              </a:rPr>
              <a:t>        Geomagnetic field (4) </a:t>
            </a:r>
            <a:br>
              <a:rPr lang="en-US" sz="3600" b="1" dirty="0" smtClean="0">
                <a:solidFill>
                  <a:schemeClr val="tx2"/>
                </a:solidFill>
              </a:rPr>
            </a:br>
            <a:endParaRPr lang="en-US" sz="3600" dirty="0">
              <a:solidFill>
                <a:schemeClr val="tx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Two commands for Cosmic Rays</a:t>
            </a:r>
            <a:endParaRPr lang="en-US" b="1" dirty="0"/>
          </a:p>
        </p:txBody>
      </p:sp>
      <p:sp>
        <p:nvSpPr>
          <p:cNvPr id="3" name="Content Placeholder 2"/>
          <p:cNvSpPr>
            <a:spLocks noGrp="1"/>
          </p:cNvSpPr>
          <p:nvPr>
            <p:ph idx="1"/>
          </p:nvPr>
        </p:nvSpPr>
        <p:spPr>
          <a:xfrm>
            <a:off x="609600" y="980728"/>
            <a:ext cx="8534400" cy="5181600"/>
          </a:xfrm>
        </p:spPr>
        <p:txBody>
          <a:bodyPr/>
          <a:lstStyle/>
          <a:p>
            <a:pPr>
              <a:buNone/>
            </a:pPr>
            <a:r>
              <a:rPr lang="en-US" sz="3200" b="1" dirty="0" smtClean="0">
                <a:solidFill>
                  <a:srgbClr val="C00000"/>
                </a:solidFill>
              </a:rPr>
              <a:t>GCR-SPE</a:t>
            </a:r>
          </a:p>
          <a:p>
            <a:pPr>
              <a:spcAft>
                <a:spcPts val="600"/>
              </a:spcAft>
              <a:buNone/>
            </a:pPr>
            <a:r>
              <a:rPr lang="en-US" dirty="0" smtClean="0"/>
              <a:t>Initializes Galactic Cosmic Ray or Solar Particle Event calculations </a:t>
            </a:r>
            <a:endParaRPr lang="en-US" b="1" dirty="0" smtClean="0"/>
          </a:p>
          <a:p>
            <a:pPr>
              <a:spcBef>
                <a:spcPts val="0"/>
              </a:spcBef>
              <a:buNone/>
            </a:pPr>
            <a:r>
              <a:rPr lang="en-US" sz="3200" b="1" dirty="0" smtClean="0">
                <a:solidFill>
                  <a:srgbClr val="C00000"/>
                </a:solidFill>
              </a:rPr>
              <a:t>SPECSOUR</a:t>
            </a:r>
          </a:p>
          <a:p>
            <a:pPr>
              <a:buNone/>
            </a:pPr>
            <a:r>
              <a:rPr lang="en-US" dirty="0" smtClean="0"/>
              <a:t>defines one of the following special sources:</a:t>
            </a:r>
          </a:p>
          <a:p>
            <a:pPr>
              <a:buNone/>
            </a:pPr>
            <a:endParaRPr lang="en-US" dirty="0" smtClean="0"/>
          </a:p>
          <a:p>
            <a:pPr>
              <a:spcBef>
                <a:spcPts val="0"/>
              </a:spcBef>
              <a:buClr>
                <a:srgbClr val="008000"/>
              </a:buClr>
            </a:pPr>
            <a:r>
              <a:rPr lang="en-US" sz="1600" dirty="0" smtClean="0"/>
              <a:t>two colliding beams (SDUM = </a:t>
            </a:r>
            <a:r>
              <a:rPr lang="en-US" sz="1600" dirty="0" smtClean="0">
                <a:solidFill>
                  <a:srgbClr val="C00000"/>
                </a:solidFill>
              </a:rPr>
              <a:t>PPSOURCE</a:t>
            </a:r>
            <a:r>
              <a:rPr lang="en-US" sz="1600" dirty="0" smtClean="0"/>
              <a:t>, or </a:t>
            </a:r>
            <a:r>
              <a:rPr lang="en-US" sz="1600" dirty="0" smtClean="0">
                <a:solidFill>
                  <a:srgbClr val="C00000"/>
                </a:solidFill>
              </a:rPr>
              <a:t>CROSSASY </a:t>
            </a:r>
            <a:r>
              <a:rPr lang="en-US" sz="1600" dirty="0" smtClean="0"/>
              <a:t>or </a:t>
            </a:r>
            <a:r>
              <a:rPr lang="en-US" sz="1600" dirty="0" smtClean="0">
                <a:solidFill>
                  <a:srgbClr val="C00000"/>
                </a:solidFill>
              </a:rPr>
              <a:t>CROSSSYM)</a:t>
            </a:r>
          </a:p>
          <a:p>
            <a:pPr>
              <a:buNone/>
            </a:pPr>
            <a:endParaRPr lang="en-US" sz="1800" dirty="0" smtClean="0"/>
          </a:p>
          <a:p>
            <a:pPr>
              <a:spcBef>
                <a:spcPts val="0"/>
              </a:spcBef>
              <a:buClr>
                <a:srgbClr val="008000"/>
              </a:buClr>
            </a:pPr>
            <a:r>
              <a:rPr lang="en-US" sz="2000" dirty="0" smtClean="0"/>
              <a:t>Galactic Cosmic Rays (SDUM = </a:t>
            </a:r>
            <a:r>
              <a:rPr lang="en-US" sz="2000" dirty="0" smtClean="0">
                <a:solidFill>
                  <a:srgbClr val="C00000"/>
                </a:solidFill>
              </a:rPr>
              <a:t>GCR-IONF</a:t>
            </a:r>
            <a:r>
              <a:rPr lang="en-US" sz="2000" dirty="0" smtClean="0"/>
              <a:t>, </a:t>
            </a:r>
            <a:r>
              <a:rPr lang="en-US" sz="2000" dirty="0" smtClean="0">
                <a:solidFill>
                  <a:srgbClr val="C00000"/>
                </a:solidFill>
              </a:rPr>
              <a:t>GCR-SPEC</a:t>
            </a:r>
            <a:r>
              <a:rPr lang="en-US" sz="2000" dirty="0" smtClean="0"/>
              <a:t>, </a:t>
            </a:r>
            <a:r>
              <a:rPr lang="en-US" sz="2000" dirty="0" smtClean="0">
                <a:solidFill>
                  <a:srgbClr val="C00000"/>
                </a:solidFill>
              </a:rPr>
              <a:t>GCR-ALLF</a:t>
            </a:r>
            <a:r>
              <a:rPr lang="en-US" sz="2000" dirty="0" smtClean="0">
                <a:solidFill>
                  <a:srgbClr val="333300"/>
                </a:solidFill>
              </a:rPr>
              <a:t>)</a:t>
            </a:r>
          </a:p>
          <a:p>
            <a:pPr>
              <a:buClr>
                <a:srgbClr val="008000"/>
              </a:buClr>
            </a:pPr>
            <a:r>
              <a:rPr lang="en-US" sz="2000" dirty="0" smtClean="0"/>
              <a:t>Solar Particle Event (SDUM = </a:t>
            </a:r>
            <a:r>
              <a:rPr lang="en-US" sz="2000" dirty="0" smtClean="0">
                <a:solidFill>
                  <a:srgbClr val="C00000"/>
                </a:solidFill>
              </a:rPr>
              <a:t>SPE-SPEC, SPE-2003, SPE-2005</a:t>
            </a:r>
            <a:r>
              <a:rPr lang="en-US" sz="2000" dirty="0" smtClean="0">
                <a:solidFill>
                  <a:srgbClr val="333300"/>
                </a:solidFill>
              </a:rPr>
              <a:t>)</a:t>
            </a:r>
            <a:r>
              <a:rPr lang="en-US" sz="2000" dirty="0" smtClean="0"/>
              <a:t/>
            </a:r>
            <a:br>
              <a:rPr lang="en-US" sz="2000" dirty="0" smtClean="0"/>
            </a:br>
            <a:r>
              <a:rPr lang="en-US" sz="1800" dirty="0" smtClean="0"/>
              <a:t/>
            </a:r>
            <a:br>
              <a:rPr lang="en-US" sz="1800" dirty="0" smtClean="0"/>
            </a:br>
            <a:endParaRPr lang="en-US" sz="1400" dirty="0"/>
          </a:p>
        </p:txBody>
      </p:sp>
      <p:sp>
        <p:nvSpPr>
          <p:cNvPr id="4" name="Rectangle 3"/>
          <p:cNvSpPr/>
          <p:nvPr/>
        </p:nvSpPr>
        <p:spPr>
          <a:xfrm>
            <a:off x="755576" y="5446965"/>
            <a:ext cx="8064896" cy="646331"/>
          </a:xfrm>
          <a:prstGeom prst="rect">
            <a:avLst/>
          </a:prstGeom>
        </p:spPr>
        <p:txBody>
          <a:bodyPr wrap="square">
            <a:spAutoFit/>
          </a:bodyPr>
          <a:lstStyle/>
          <a:p>
            <a:r>
              <a:rPr lang="en-US" dirty="0" smtClean="0"/>
              <a:t>The usual scoring options (</a:t>
            </a:r>
            <a:r>
              <a:rPr lang="en-US" dirty="0" smtClean="0">
                <a:solidFill>
                  <a:srgbClr val="008000"/>
                </a:solidFill>
              </a:rPr>
              <a:t>USRBDX, USRYIELD</a:t>
            </a:r>
            <a:r>
              <a:rPr lang="en-US" dirty="0" smtClean="0"/>
              <a:t>...) can be used to define detectors to calculate the </a:t>
            </a:r>
            <a:r>
              <a:rPr lang="en-US" dirty="0" err="1" smtClean="0"/>
              <a:t>fluence</a:t>
            </a:r>
            <a:r>
              <a:rPr lang="en-US" dirty="0" smtClean="0"/>
              <a:t> of different radiation fields.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71736"/>
            <a:ext cx="7924800" cy="5181600"/>
          </a:xfrm>
        </p:spPr>
        <p:txBody>
          <a:bodyPr/>
          <a:lstStyle/>
          <a:p>
            <a:pPr>
              <a:spcAft>
                <a:spcPts val="1200"/>
              </a:spcAft>
              <a:buClr>
                <a:srgbClr val="008000"/>
              </a:buClr>
              <a:buSzPct val="100000"/>
            </a:pPr>
            <a:r>
              <a:rPr lang="en-US" sz="1800" dirty="0" smtClean="0"/>
              <a:t>A number of tools and packages have been developed for the FLUKA environment to simulate the production of secondary particles by primary cosmic rays interacting with the Earth's atmosphere. These tools, in different stand-alone versions, have already been successfully used for fundamental physics research</a:t>
            </a:r>
          </a:p>
          <a:p>
            <a:pPr>
              <a:buClr>
                <a:srgbClr val="008000"/>
              </a:buClr>
              <a:buSzPct val="100000"/>
            </a:pPr>
            <a:r>
              <a:rPr lang="en-US" sz="1800" dirty="0" smtClean="0"/>
              <a:t>The set of FLUKA tools for cosmic ray simulation includes a set of core routines to manage </a:t>
            </a:r>
            <a:r>
              <a:rPr lang="en-US" sz="1800" dirty="0" smtClean="0">
                <a:solidFill>
                  <a:srgbClr val="008000"/>
                </a:solidFill>
              </a:rPr>
              <a:t>event generation</a:t>
            </a:r>
            <a:r>
              <a:rPr lang="en-US" sz="1800" dirty="0" smtClean="0"/>
              <a:t>, </a:t>
            </a:r>
            <a:r>
              <a:rPr lang="en-US" sz="1800" dirty="0" smtClean="0">
                <a:solidFill>
                  <a:srgbClr val="C00000"/>
                </a:solidFill>
              </a:rPr>
              <a:t>geomagnetic effects </a:t>
            </a:r>
            <a:r>
              <a:rPr lang="en-US" sz="1800" dirty="0" smtClean="0"/>
              <a:t>and </a:t>
            </a:r>
            <a:r>
              <a:rPr lang="en-US" sz="1800" dirty="0" smtClean="0">
                <a:solidFill>
                  <a:srgbClr val="008000"/>
                </a:solidFill>
              </a:rPr>
              <a:t>particle scoring</a:t>
            </a:r>
            <a:r>
              <a:rPr lang="en-US" sz="1800" dirty="0" smtClean="0"/>
              <a:t>, a </a:t>
            </a:r>
            <a:r>
              <a:rPr lang="en-US" sz="1800" dirty="0" smtClean="0">
                <a:solidFill>
                  <a:srgbClr val="C00000"/>
                </a:solidFill>
              </a:rPr>
              <a:t>standalone program</a:t>
            </a:r>
            <a:r>
              <a:rPr lang="en-US" sz="1800" dirty="0" smtClean="0"/>
              <a:t>, and a number of </a:t>
            </a:r>
            <a:r>
              <a:rPr lang="en-US" sz="1800" dirty="0" smtClean="0">
                <a:solidFill>
                  <a:srgbClr val="C00000"/>
                </a:solidFill>
              </a:rPr>
              <a:t>stand-alone data files</a:t>
            </a:r>
          </a:p>
          <a:p>
            <a:pPr>
              <a:buNone/>
            </a:pPr>
            <a:endParaRPr lang="en-US" sz="1800" dirty="0" smtClean="0"/>
          </a:p>
          <a:p>
            <a:pPr>
              <a:spcAft>
                <a:spcPts val="1800"/>
              </a:spcAft>
              <a:buNone/>
            </a:pPr>
            <a:r>
              <a:rPr lang="en-US" sz="1800" dirty="0" smtClean="0"/>
              <a:t>                              </a:t>
            </a:r>
            <a:r>
              <a:rPr lang="en-US" dirty="0" smtClean="0">
                <a:solidFill>
                  <a:srgbClr val="008000"/>
                </a:solidFill>
              </a:rPr>
              <a:t>The standalone program </a:t>
            </a:r>
          </a:p>
          <a:p>
            <a:pPr>
              <a:buClr>
                <a:srgbClr val="008000"/>
              </a:buClr>
              <a:buSzPct val="100000"/>
            </a:pPr>
            <a:r>
              <a:rPr lang="en-US" sz="1800" dirty="0" smtClean="0">
                <a:solidFill>
                  <a:srgbClr val="C00000"/>
                </a:solidFill>
              </a:rPr>
              <a:t>atmloc_2011.f</a:t>
            </a:r>
            <a:r>
              <a:rPr lang="en-US" sz="1800" dirty="0" smtClean="0"/>
              <a:t>:  prepares the description of the local atmosphere geometry with the atmospheric shells initialized by option </a:t>
            </a:r>
            <a:r>
              <a:rPr lang="en-US" sz="1800" dirty="0" smtClean="0">
                <a:solidFill>
                  <a:srgbClr val="C00000"/>
                </a:solidFill>
              </a:rPr>
              <a:t>GCR-SPE</a:t>
            </a:r>
            <a:r>
              <a:rPr lang="en-US" sz="1800" dirty="0" smtClean="0"/>
              <a:t>. This geometry includes only a slice of the Earth geometry, centered around the geomagnetic latitude input by the user </a:t>
            </a:r>
          </a:p>
        </p:txBody>
      </p:sp>
      <p:sp>
        <p:nvSpPr>
          <p:cNvPr id="4" name="TextBox 3"/>
          <p:cNvSpPr txBox="1"/>
          <p:nvPr/>
        </p:nvSpPr>
        <p:spPr>
          <a:xfrm>
            <a:off x="899592" y="188640"/>
            <a:ext cx="7704856" cy="707886"/>
          </a:xfrm>
          <a:prstGeom prst="rect">
            <a:avLst/>
          </a:prstGeom>
          <a:noFill/>
        </p:spPr>
        <p:txBody>
          <a:bodyPr wrap="square" rtlCol="0">
            <a:spAutoFit/>
          </a:bodyPr>
          <a:lstStyle/>
          <a:p>
            <a:r>
              <a:rPr lang="en-US" sz="4000" dirty="0" smtClean="0"/>
              <a:t>        </a:t>
            </a:r>
            <a:r>
              <a:rPr lang="en-US" sz="4000" b="1" dirty="0" smtClean="0">
                <a:solidFill>
                  <a:schemeClr val="tx2"/>
                </a:solidFill>
              </a:rPr>
              <a:t>Cosmic ray tools (1)</a:t>
            </a:r>
            <a:endParaRPr lang="en-US" sz="4000" b="1" dirty="0">
              <a:solidFill>
                <a:schemeClr val="tx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055712"/>
            <a:ext cx="8568952" cy="5181600"/>
          </a:xfrm>
        </p:spPr>
        <p:txBody>
          <a:bodyPr/>
          <a:lstStyle/>
          <a:p>
            <a:pPr>
              <a:spcAft>
                <a:spcPts val="600"/>
              </a:spcAft>
              <a:buNone/>
            </a:pPr>
            <a:r>
              <a:rPr lang="en-US" sz="1800" dirty="0" smtClean="0"/>
              <a:t>                                               </a:t>
            </a:r>
            <a:r>
              <a:rPr lang="en-US" dirty="0" smtClean="0">
                <a:solidFill>
                  <a:srgbClr val="008000"/>
                </a:solidFill>
              </a:rPr>
              <a:t>The files</a:t>
            </a:r>
            <a:endParaRPr lang="en-US" sz="1800" dirty="0" smtClean="0"/>
          </a:p>
          <a:p>
            <a:pPr>
              <a:buClr>
                <a:srgbClr val="008000"/>
              </a:buClr>
            </a:pPr>
            <a:r>
              <a:rPr lang="en-US" sz="1800" dirty="0" err="1" smtClean="0">
                <a:solidFill>
                  <a:srgbClr val="C00000"/>
                </a:solidFill>
              </a:rPr>
              <a:t>atmomat.cards</a:t>
            </a:r>
            <a:r>
              <a:rPr lang="en-US" sz="1800" dirty="0" smtClean="0"/>
              <a:t>: contains the material definitions for the density profile   of the US Standard Atmosphere. These cards must be inserted (or the file included with the </a:t>
            </a:r>
            <a:r>
              <a:rPr lang="en-US" sz="1800" dirty="0" smtClean="0">
                <a:solidFill>
                  <a:srgbClr val="996633"/>
                </a:solidFill>
              </a:rPr>
              <a:t>#include </a:t>
            </a:r>
            <a:r>
              <a:rPr lang="en-US" sz="1800" dirty="0" smtClean="0"/>
              <a:t>directive) into the FLUKA input file. </a:t>
            </a:r>
          </a:p>
          <a:p>
            <a:pPr>
              <a:spcAft>
                <a:spcPts val="600"/>
              </a:spcAft>
              <a:buClr>
                <a:srgbClr val="008000"/>
              </a:buClr>
            </a:pPr>
            <a:r>
              <a:rPr lang="en-US" sz="1800" dirty="0" err="1" smtClean="0">
                <a:solidFill>
                  <a:srgbClr val="C00000"/>
                </a:solidFill>
              </a:rPr>
              <a:t>atmogeo.cards</a:t>
            </a:r>
            <a:r>
              <a:rPr lang="en-US" sz="1800" dirty="0" smtClean="0"/>
              <a:t>: contains an example of a 3D geometrical description of    the Earth atmosphere, generated in according with the previous data  cards (and corresponding density profile). This geometry includes the </a:t>
            </a:r>
            <a:r>
              <a:rPr lang="en-US" sz="1800" dirty="0" smtClean="0">
                <a:solidFill>
                  <a:srgbClr val="CC00CC"/>
                </a:solidFill>
              </a:rPr>
              <a:t>whole Earth </a:t>
            </a:r>
          </a:p>
          <a:p>
            <a:pPr>
              <a:spcAft>
                <a:spcPts val="600"/>
              </a:spcAft>
              <a:buClr>
                <a:srgbClr val="008000"/>
              </a:buClr>
            </a:pPr>
            <a:r>
              <a:rPr lang="en-US" sz="1800" dirty="0" smtClean="0">
                <a:solidFill>
                  <a:srgbClr val="008000"/>
                </a:solidFill>
              </a:rPr>
              <a:t>&lt;</a:t>
            </a:r>
            <a:r>
              <a:rPr lang="en-US" sz="1800" dirty="0" err="1" smtClean="0">
                <a:solidFill>
                  <a:srgbClr val="008000"/>
                </a:solidFill>
              </a:rPr>
              <a:t>iz</a:t>
            </a:r>
            <a:r>
              <a:rPr lang="en-US" sz="1800" dirty="0" smtClean="0">
                <a:solidFill>
                  <a:srgbClr val="008000"/>
                </a:solidFill>
              </a:rPr>
              <a:t>&gt;</a:t>
            </a:r>
            <a:r>
              <a:rPr lang="en-US" sz="1800" dirty="0" smtClean="0">
                <a:solidFill>
                  <a:srgbClr val="C00000"/>
                </a:solidFill>
              </a:rPr>
              <a:t>phi</a:t>
            </a:r>
            <a:r>
              <a:rPr lang="en-US" sz="1800" dirty="0" smtClean="0">
                <a:solidFill>
                  <a:srgbClr val="008000"/>
                </a:solidFill>
              </a:rPr>
              <a:t>&lt;MV&gt;</a:t>
            </a:r>
            <a:r>
              <a:rPr lang="en-US" sz="1800" dirty="0" smtClean="0"/>
              <a:t>.</a:t>
            </a:r>
            <a:r>
              <a:rPr lang="en-US" sz="1800" dirty="0" err="1" smtClean="0">
                <a:solidFill>
                  <a:srgbClr val="C00000"/>
                </a:solidFill>
              </a:rPr>
              <a:t>spc</a:t>
            </a:r>
            <a:r>
              <a:rPr lang="en-US" sz="1800" dirty="0" smtClean="0"/>
              <a:t>: GCR All-Particle-Spectra for the </a:t>
            </a:r>
            <a:r>
              <a:rPr lang="en-US" sz="1800" dirty="0" err="1" smtClean="0">
                <a:solidFill>
                  <a:srgbClr val="008000"/>
                </a:solidFill>
              </a:rPr>
              <a:t>iz</a:t>
            </a:r>
            <a:r>
              <a:rPr lang="en-US" sz="1800" b="1" baseline="30000" dirty="0" err="1" smtClean="0"/>
              <a:t>th</a:t>
            </a:r>
            <a:r>
              <a:rPr lang="en-US" sz="1800" dirty="0" smtClean="0"/>
              <a:t> ion species             (</a:t>
            </a:r>
            <a:r>
              <a:rPr lang="en-US" sz="1800" dirty="0" err="1" smtClean="0">
                <a:solidFill>
                  <a:srgbClr val="008000"/>
                </a:solidFill>
              </a:rPr>
              <a:t>iz</a:t>
            </a:r>
            <a:r>
              <a:rPr lang="en-US" sz="1800" dirty="0" smtClean="0">
                <a:solidFill>
                  <a:srgbClr val="008000"/>
                </a:solidFill>
              </a:rPr>
              <a:t> </a:t>
            </a:r>
            <a:r>
              <a:rPr lang="en-US" sz="1800" dirty="0" smtClean="0"/>
              <a:t>= 1,...,28), modulated for the solar activity corresponding to a </a:t>
            </a:r>
            <a:r>
              <a:rPr lang="en-US" sz="1800" dirty="0" smtClean="0">
                <a:solidFill>
                  <a:srgbClr val="008000"/>
                </a:solidFill>
              </a:rPr>
              <a:t>Phi</a:t>
            </a:r>
            <a:r>
              <a:rPr lang="en-US" sz="1800" dirty="0" smtClean="0"/>
              <a:t> parameter </a:t>
            </a:r>
            <a:r>
              <a:rPr lang="en-US" sz="1800" dirty="0" smtClean="0">
                <a:solidFill>
                  <a:srgbClr val="008000"/>
                </a:solidFill>
              </a:rPr>
              <a:t>&lt;MV&gt; </a:t>
            </a:r>
            <a:r>
              <a:rPr lang="en-US" sz="1800" dirty="0" err="1" smtClean="0"/>
              <a:t>MegaVolt</a:t>
            </a:r>
            <a:r>
              <a:rPr lang="en-US" sz="1800" dirty="0" smtClean="0"/>
              <a:t>. </a:t>
            </a:r>
            <a:r>
              <a:rPr lang="en-US" sz="1800" dirty="0" smtClean="0">
                <a:solidFill>
                  <a:srgbClr val="008000"/>
                </a:solidFill>
              </a:rPr>
              <a:t>Phi=500 MV</a:t>
            </a:r>
            <a:r>
              <a:rPr lang="en-US" sz="1800" dirty="0" smtClean="0"/>
              <a:t> roughly corresponds to solar minimum, while </a:t>
            </a:r>
            <a:r>
              <a:rPr lang="en-US" sz="1800" dirty="0" smtClean="0">
                <a:solidFill>
                  <a:srgbClr val="008000"/>
                </a:solidFill>
              </a:rPr>
              <a:t>Phi=1400 MV </a:t>
            </a:r>
            <a:r>
              <a:rPr lang="en-US" sz="1800" dirty="0" smtClean="0"/>
              <a:t>roughly corresponds to solar maximum </a:t>
            </a:r>
          </a:p>
          <a:p>
            <a:pPr>
              <a:spcAft>
                <a:spcPts val="600"/>
              </a:spcAft>
              <a:buClr>
                <a:srgbClr val="008000"/>
              </a:buClr>
            </a:pPr>
            <a:r>
              <a:rPr lang="en-US" sz="1800" dirty="0" smtClean="0">
                <a:solidFill>
                  <a:srgbClr val="C00000"/>
                </a:solidFill>
              </a:rPr>
              <a:t>allnucok.dat</a:t>
            </a:r>
            <a:r>
              <a:rPr lang="en-US" sz="1800" dirty="0" smtClean="0"/>
              <a:t>: GCR All-Nucleon Spectra </a:t>
            </a:r>
          </a:p>
          <a:p>
            <a:pPr>
              <a:spcAft>
                <a:spcPts val="600"/>
              </a:spcAft>
              <a:buClr>
                <a:srgbClr val="008000"/>
              </a:buClr>
            </a:pPr>
            <a:r>
              <a:rPr lang="en-US" sz="1800" dirty="0" smtClean="0">
                <a:solidFill>
                  <a:srgbClr val="C00000"/>
                </a:solidFill>
              </a:rPr>
              <a:t>sep20jan2005.spc</a:t>
            </a:r>
            <a:r>
              <a:rPr lang="en-US" sz="1800" dirty="0" smtClean="0"/>
              <a:t>: spectra for the Solar Particle Event of Jan 20th, 2005 </a:t>
            </a:r>
          </a:p>
          <a:p>
            <a:pPr>
              <a:buClr>
                <a:srgbClr val="008000"/>
              </a:buClr>
            </a:pPr>
            <a:r>
              <a:rPr lang="en-US" sz="1800" dirty="0" smtClean="0">
                <a:solidFill>
                  <a:srgbClr val="C00000"/>
                </a:solidFill>
              </a:rPr>
              <a:t>sep28oct2003.spc</a:t>
            </a:r>
            <a:r>
              <a:rPr lang="en-US" sz="1800" dirty="0" smtClean="0"/>
              <a:t>: spectra for the Solar Particle Event of Oct 28th, 2008 </a:t>
            </a:r>
          </a:p>
          <a:p>
            <a:pPr>
              <a:buClr>
                <a:srgbClr val="008000"/>
              </a:buClr>
            </a:pPr>
            <a:endParaRPr lang="en-US" sz="1800" dirty="0" smtClean="0"/>
          </a:p>
          <a:p>
            <a:pPr>
              <a:buClr>
                <a:srgbClr val="008000"/>
              </a:buClr>
              <a:buNone/>
            </a:pPr>
            <a:endParaRPr lang="en-US" sz="1800" dirty="0"/>
          </a:p>
        </p:txBody>
      </p:sp>
      <p:sp>
        <p:nvSpPr>
          <p:cNvPr id="4" name="Rectangle 3"/>
          <p:cNvSpPr/>
          <p:nvPr/>
        </p:nvSpPr>
        <p:spPr>
          <a:xfrm>
            <a:off x="2111684" y="128826"/>
            <a:ext cx="5171609" cy="707886"/>
          </a:xfrm>
          <a:prstGeom prst="rect">
            <a:avLst/>
          </a:prstGeom>
        </p:spPr>
        <p:txBody>
          <a:bodyPr wrap="none">
            <a:spAutoFit/>
          </a:bodyPr>
          <a:lstStyle/>
          <a:p>
            <a:r>
              <a:rPr lang="en-US" sz="4000" b="1" dirty="0" smtClean="0">
                <a:solidFill>
                  <a:schemeClr val="tx2"/>
                </a:solidFill>
              </a:rPr>
              <a:t>Cosmic ray tools (2)</a:t>
            </a:r>
            <a:endParaRPr lang="en-US" sz="4000" b="1" dirty="0">
              <a:solidFill>
                <a:schemeClr val="tx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Summary from the manual: GCR-SPE</a:t>
            </a:r>
            <a:endParaRPr lang="en-US" sz="3200" b="1" dirty="0"/>
          </a:p>
        </p:txBody>
      </p:sp>
      <p:sp>
        <p:nvSpPr>
          <p:cNvPr id="3" name="Content Placeholder 2"/>
          <p:cNvSpPr>
            <a:spLocks noGrp="1"/>
          </p:cNvSpPr>
          <p:nvPr>
            <p:ph idx="1"/>
          </p:nvPr>
        </p:nvSpPr>
        <p:spPr>
          <a:xfrm>
            <a:off x="609600" y="980728"/>
            <a:ext cx="8210872" cy="5181600"/>
          </a:xfrm>
        </p:spPr>
        <p:txBody>
          <a:bodyPr/>
          <a:lstStyle/>
          <a:p>
            <a:pPr>
              <a:buNone/>
            </a:pPr>
            <a:r>
              <a:rPr lang="en-US" sz="1600" b="1" dirty="0" smtClean="0">
                <a:solidFill>
                  <a:srgbClr val="C00000"/>
                </a:solidFill>
              </a:rPr>
              <a:t>GCR-SPE</a:t>
            </a:r>
          </a:p>
          <a:p>
            <a:r>
              <a:rPr lang="en-US" sz="1600" dirty="0" smtClean="0">
                <a:solidFill>
                  <a:srgbClr val="008000"/>
                </a:solidFill>
              </a:rPr>
              <a:t>Initializes</a:t>
            </a:r>
            <a:r>
              <a:rPr lang="en-US" sz="1600" dirty="0" smtClean="0"/>
              <a:t> Galactic Cosmic Ray (GCR) or Solar Particle Event (SPE) calculations </a:t>
            </a:r>
          </a:p>
          <a:p>
            <a:r>
              <a:rPr lang="en-US" sz="1600" b="1" dirty="0" smtClean="0">
                <a:solidFill>
                  <a:srgbClr val="C00000"/>
                </a:solidFill>
                <a:latin typeface="Arial" pitchFamily="34" charset="0"/>
                <a:cs typeface="Arial" pitchFamily="34" charset="0"/>
              </a:rPr>
              <a:t>WHAT(1) = i0 + 1000 * i1 </a:t>
            </a:r>
          </a:p>
          <a:p>
            <a:pPr>
              <a:buNone/>
            </a:pPr>
            <a:r>
              <a:rPr lang="en-US" sz="1600" b="1" dirty="0" smtClean="0">
                <a:latin typeface="Arial" pitchFamily="34" charset="0"/>
                <a:cs typeface="Arial" pitchFamily="34" charset="0"/>
              </a:rPr>
              <a:t>       </a:t>
            </a:r>
            <a:r>
              <a:rPr lang="en-US" sz="1600" b="1" dirty="0" smtClean="0">
                <a:solidFill>
                  <a:srgbClr val="C00000"/>
                </a:solidFill>
                <a:latin typeface="Arial" pitchFamily="34" charset="0"/>
                <a:cs typeface="Arial" pitchFamily="34" charset="0"/>
              </a:rPr>
              <a:t>i0 = 0</a:t>
            </a:r>
            <a:r>
              <a:rPr lang="en-US" sz="1600" dirty="0" smtClean="0"/>
              <a:t>: </a:t>
            </a:r>
            <a:r>
              <a:rPr lang="en-US" sz="1600" dirty="0" smtClean="0">
                <a:solidFill>
                  <a:srgbClr val="008000"/>
                </a:solidFill>
              </a:rPr>
              <a:t>centered dipole </a:t>
            </a:r>
            <a:r>
              <a:rPr lang="en-US" sz="1600" dirty="0" smtClean="0"/>
              <a:t>field, geomagnetic coordinates (used also for computing rigidity  </a:t>
            </a:r>
          </a:p>
          <a:p>
            <a:pPr>
              <a:buNone/>
            </a:pPr>
            <a:r>
              <a:rPr lang="en-US" sz="1600" dirty="0" smtClean="0"/>
              <a:t>                 cut-off's in the spectrum generating routine) </a:t>
            </a:r>
          </a:p>
          <a:p>
            <a:pPr>
              <a:buNone/>
            </a:pPr>
            <a:r>
              <a:rPr lang="en-US" sz="1600" dirty="0" smtClean="0"/>
              <a:t>          </a:t>
            </a:r>
            <a:r>
              <a:rPr lang="en-US" sz="1600" b="1" dirty="0" smtClean="0">
                <a:solidFill>
                  <a:srgbClr val="C00000"/>
                </a:solidFill>
                <a:latin typeface="Arial" pitchFamily="34" charset="0"/>
                <a:cs typeface="Arial" pitchFamily="34" charset="0"/>
              </a:rPr>
              <a:t>= 1</a:t>
            </a:r>
            <a:r>
              <a:rPr lang="en-US" sz="1600" dirty="0" smtClean="0"/>
              <a:t>: </a:t>
            </a:r>
            <a:r>
              <a:rPr lang="en-US" sz="1600" dirty="0" smtClean="0">
                <a:solidFill>
                  <a:srgbClr val="008000"/>
                </a:solidFill>
              </a:rPr>
              <a:t>exact </a:t>
            </a:r>
            <a:r>
              <a:rPr lang="en-US" sz="1600" dirty="0" err="1" smtClean="0">
                <a:solidFill>
                  <a:srgbClr val="008000"/>
                </a:solidFill>
              </a:rPr>
              <a:t>multipole</a:t>
            </a:r>
            <a:r>
              <a:rPr lang="en-US" sz="1600" dirty="0" smtClean="0">
                <a:solidFill>
                  <a:srgbClr val="008000"/>
                </a:solidFill>
              </a:rPr>
              <a:t> </a:t>
            </a:r>
            <a:r>
              <a:rPr lang="en-US" sz="1600" dirty="0" smtClean="0"/>
              <a:t>fields, geographic coordinates </a:t>
            </a:r>
          </a:p>
          <a:p>
            <a:pPr>
              <a:buNone/>
            </a:pPr>
            <a:r>
              <a:rPr lang="en-US" sz="1600" dirty="0" smtClean="0"/>
              <a:t>          </a:t>
            </a:r>
            <a:r>
              <a:rPr lang="en-US" sz="1600" b="1" dirty="0" smtClean="0">
                <a:solidFill>
                  <a:srgbClr val="C00000"/>
                </a:solidFill>
                <a:latin typeface="Arial" pitchFamily="34" charset="0"/>
                <a:cs typeface="Arial" pitchFamily="34" charset="0"/>
              </a:rPr>
              <a:t>= 2, &gt;3</a:t>
            </a:r>
            <a:r>
              <a:rPr lang="en-US" sz="1600" dirty="0" smtClean="0"/>
              <a:t>: undefined, standard </a:t>
            </a:r>
            <a:r>
              <a:rPr lang="en-US" sz="1600" dirty="0" smtClean="0">
                <a:solidFill>
                  <a:srgbClr val="C00000"/>
                </a:solidFill>
              </a:rPr>
              <a:t>MAGFLD</a:t>
            </a:r>
            <a:r>
              <a:rPr lang="en-US" sz="1600" dirty="0" smtClean="0"/>
              <a:t> </a:t>
            </a:r>
            <a:r>
              <a:rPr lang="en-US" sz="1600" dirty="0" smtClean="0">
                <a:solidFill>
                  <a:srgbClr val="008000"/>
                </a:solidFill>
              </a:rPr>
              <a:t>user routine called </a:t>
            </a:r>
            <a:r>
              <a:rPr lang="en-US" sz="1600" dirty="0" smtClean="0"/>
              <a:t>for regions with magnetic field </a:t>
            </a:r>
          </a:p>
          <a:p>
            <a:pPr>
              <a:buNone/>
            </a:pPr>
            <a:r>
              <a:rPr lang="en-US" sz="1600" dirty="0" smtClean="0"/>
              <a:t>          </a:t>
            </a:r>
            <a:r>
              <a:rPr lang="en-US" sz="1600" b="1" dirty="0" smtClean="0">
                <a:solidFill>
                  <a:srgbClr val="C00000"/>
                </a:solidFill>
                <a:latin typeface="Arial" pitchFamily="34" charset="0"/>
                <a:cs typeface="Arial" pitchFamily="34" charset="0"/>
              </a:rPr>
              <a:t>= 3</a:t>
            </a:r>
            <a:r>
              <a:rPr lang="en-US" sz="1600" dirty="0" smtClean="0"/>
              <a:t>: </a:t>
            </a:r>
            <a:r>
              <a:rPr lang="en-US" sz="1600" dirty="0" smtClean="0">
                <a:solidFill>
                  <a:srgbClr val="008000"/>
                </a:solidFill>
              </a:rPr>
              <a:t>dipolar field for infinite plane at given latitude </a:t>
            </a:r>
          </a:p>
          <a:p>
            <a:pPr>
              <a:buNone/>
            </a:pPr>
            <a:r>
              <a:rPr lang="en-US" sz="1600" b="1" dirty="0" smtClean="0">
                <a:latin typeface="Arial" pitchFamily="34" charset="0"/>
                <a:cs typeface="Arial" pitchFamily="34" charset="0"/>
              </a:rPr>
              <a:t>       </a:t>
            </a:r>
            <a:r>
              <a:rPr lang="en-US" sz="1600" b="1" dirty="0" smtClean="0">
                <a:solidFill>
                  <a:srgbClr val="C00000"/>
                </a:solidFill>
                <a:latin typeface="Arial" pitchFamily="34" charset="0"/>
                <a:cs typeface="Arial" pitchFamily="34" charset="0"/>
              </a:rPr>
              <a:t>i1 =</a:t>
            </a:r>
            <a:r>
              <a:rPr lang="en-US" sz="1600" b="1" dirty="0" smtClean="0">
                <a:latin typeface="Arial" pitchFamily="34" charset="0"/>
                <a:cs typeface="Arial" pitchFamily="34" charset="0"/>
              </a:rPr>
              <a:t> </a:t>
            </a:r>
            <a:r>
              <a:rPr lang="en-US" sz="1600" dirty="0" smtClean="0"/>
              <a:t>number of </a:t>
            </a:r>
            <a:r>
              <a:rPr lang="en-US" sz="1600" dirty="0" smtClean="0">
                <a:solidFill>
                  <a:srgbClr val="008000"/>
                </a:solidFill>
              </a:rPr>
              <a:t>atmospheric shells </a:t>
            </a:r>
          </a:p>
          <a:p>
            <a:pPr>
              <a:buNone/>
            </a:pPr>
            <a:r>
              <a:rPr lang="en-US" sz="1600" b="1" dirty="0" smtClean="0">
                <a:latin typeface="Arial" pitchFamily="34" charset="0"/>
                <a:cs typeface="Arial" pitchFamily="34" charset="0"/>
              </a:rPr>
              <a:t>            </a:t>
            </a:r>
            <a:r>
              <a:rPr lang="en-US" sz="1600" b="1" dirty="0" smtClean="0">
                <a:solidFill>
                  <a:srgbClr val="C00000"/>
                </a:solidFill>
                <a:latin typeface="Arial" pitchFamily="34" charset="0"/>
                <a:cs typeface="Arial" pitchFamily="34" charset="0"/>
              </a:rPr>
              <a:t>= 10000</a:t>
            </a:r>
            <a:r>
              <a:rPr lang="en-US" sz="1600" dirty="0" smtClean="0"/>
              <a:t>: no atmospheric shells </a:t>
            </a:r>
          </a:p>
          <a:p>
            <a:pPr>
              <a:buNone/>
            </a:pPr>
            <a:r>
              <a:rPr lang="en-US" sz="1600" dirty="0" smtClean="0"/>
              <a:t>           </a:t>
            </a:r>
            <a:r>
              <a:rPr lang="en-US" sz="1600" b="1" dirty="0" smtClean="0">
                <a:solidFill>
                  <a:srgbClr val="C00000"/>
                </a:solidFill>
                <a:latin typeface="Arial" pitchFamily="34" charset="0"/>
                <a:cs typeface="Arial" pitchFamily="34" charset="0"/>
              </a:rPr>
              <a:t>= 101</a:t>
            </a:r>
            <a:r>
              <a:rPr lang="en-US" sz="1600" dirty="0" smtClean="0"/>
              <a:t>:  100 atmospheric shells </a:t>
            </a:r>
          </a:p>
          <a:p>
            <a:pPr>
              <a:buNone/>
            </a:pPr>
            <a:r>
              <a:rPr lang="en-US" sz="1600" dirty="0" smtClean="0"/>
              <a:t>           Default: centered dipole field, 100 shells </a:t>
            </a:r>
          </a:p>
          <a:p>
            <a:r>
              <a:rPr lang="en-US" sz="1600" b="1" dirty="0" smtClean="0">
                <a:solidFill>
                  <a:srgbClr val="C00000"/>
                </a:solidFill>
                <a:latin typeface="Arial" pitchFamily="34" charset="0"/>
                <a:cs typeface="Arial" pitchFamily="34" charset="0"/>
              </a:rPr>
              <a:t>WHAT(2,3,6) = </a:t>
            </a:r>
            <a:r>
              <a:rPr lang="en-US" sz="1600" dirty="0" smtClean="0"/>
              <a:t>not used </a:t>
            </a:r>
          </a:p>
          <a:p>
            <a:r>
              <a:rPr lang="en-US" sz="1600" b="1" dirty="0" smtClean="0">
                <a:solidFill>
                  <a:srgbClr val="C00000"/>
                </a:solidFill>
                <a:latin typeface="Arial" pitchFamily="34" charset="0"/>
                <a:cs typeface="Arial" pitchFamily="34" charset="0"/>
              </a:rPr>
              <a:t>WHAT(4) = </a:t>
            </a:r>
            <a:r>
              <a:rPr lang="en-US" sz="1600" dirty="0" smtClean="0">
                <a:solidFill>
                  <a:srgbClr val="008000"/>
                </a:solidFill>
              </a:rPr>
              <a:t>Earth radius </a:t>
            </a:r>
            <a:r>
              <a:rPr lang="en-US" sz="1600" dirty="0" smtClean="0"/>
              <a:t>(Default provided) </a:t>
            </a:r>
          </a:p>
          <a:p>
            <a:r>
              <a:rPr lang="en-US" sz="1600" b="1" dirty="0" smtClean="0">
                <a:solidFill>
                  <a:srgbClr val="C00000"/>
                </a:solidFill>
                <a:latin typeface="Arial" pitchFamily="34" charset="0"/>
                <a:cs typeface="Arial" pitchFamily="34" charset="0"/>
              </a:rPr>
              <a:t>WHAT(5) = </a:t>
            </a:r>
            <a:r>
              <a:rPr lang="en-US" sz="1600" dirty="0" smtClean="0">
                <a:solidFill>
                  <a:srgbClr val="008000"/>
                </a:solidFill>
              </a:rPr>
              <a:t>Earth equatorial magnetic field </a:t>
            </a:r>
            <a:r>
              <a:rPr lang="en-US" sz="1600" dirty="0" smtClean="0"/>
              <a:t>(Default provided) </a:t>
            </a:r>
          </a:p>
          <a:p>
            <a:r>
              <a:rPr lang="en-US" sz="1600" b="1" dirty="0" smtClean="0">
                <a:solidFill>
                  <a:srgbClr val="C00000"/>
                </a:solidFill>
                <a:latin typeface="Arial" pitchFamily="34" charset="0"/>
                <a:cs typeface="Arial" pitchFamily="34" charset="0"/>
              </a:rPr>
              <a:t>SDUM =</a:t>
            </a:r>
            <a:r>
              <a:rPr lang="en-US" sz="1600" b="1" dirty="0" smtClean="0">
                <a:latin typeface="Arial" pitchFamily="34" charset="0"/>
                <a:cs typeface="Arial" pitchFamily="34" charset="0"/>
              </a:rPr>
              <a:t> </a:t>
            </a:r>
            <a:r>
              <a:rPr lang="en-US" sz="1600" dirty="0" smtClean="0"/>
              <a:t>name identifying both the spectra files (</a:t>
            </a:r>
            <a:r>
              <a:rPr lang="en-US" sz="1600" dirty="0" err="1" smtClean="0"/>
              <a:t>estension</a:t>
            </a:r>
            <a:r>
              <a:rPr lang="en-US" sz="1600" dirty="0" smtClean="0"/>
              <a:t> </a:t>
            </a:r>
            <a:r>
              <a:rPr lang="en-US" sz="1600" dirty="0" smtClean="0">
                <a:solidFill>
                  <a:srgbClr val="C00000"/>
                </a:solidFill>
              </a:rPr>
              <a:t>.</a:t>
            </a:r>
            <a:r>
              <a:rPr lang="en-US" sz="1600" dirty="0" err="1" smtClean="0">
                <a:solidFill>
                  <a:srgbClr val="C00000"/>
                </a:solidFill>
              </a:rPr>
              <a:t>spc</a:t>
            </a:r>
            <a:r>
              <a:rPr lang="en-US" sz="1600" dirty="0" smtClean="0"/>
              <a:t>) and the data file (</a:t>
            </a:r>
            <a:r>
              <a:rPr lang="en-US" sz="1600" dirty="0" err="1" smtClean="0"/>
              <a:t>estension</a:t>
            </a:r>
            <a:r>
              <a:rPr lang="en-US" sz="1600" dirty="0" smtClean="0"/>
              <a:t> </a:t>
            </a:r>
            <a:r>
              <a:rPr lang="en-US" sz="1600" dirty="0" smtClean="0">
                <a:solidFill>
                  <a:srgbClr val="C00000"/>
                </a:solidFill>
              </a:rPr>
              <a:t>.</a:t>
            </a:r>
            <a:r>
              <a:rPr lang="en-US" sz="1600" dirty="0" err="1" smtClean="0">
                <a:solidFill>
                  <a:srgbClr val="C00000"/>
                </a:solidFill>
              </a:rPr>
              <a:t>sur</a:t>
            </a:r>
            <a:r>
              <a:rPr lang="en-US" sz="1600" dirty="0" smtClean="0"/>
              <a:t>) produced by the auxiliary program </a:t>
            </a:r>
            <a:r>
              <a:rPr lang="en-US" sz="1600" dirty="0" smtClean="0">
                <a:solidFill>
                  <a:srgbClr val="C00000"/>
                </a:solidFill>
              </a:rPr>
              <a:t>atmloc_2011.f</a:t>
            </a:r>
            <a:r>
              <a:rPr lang="en-US" sz="1600" dirty="0" smtClean="0"/>
              <a:t>. </a:t>
            </a:r>
            <a:endParaRPr lang="en-US"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62664" cy="609600"/>
          </a:xfrm>
        </p:spPr>
        <p:txBody>
          <a:bodyPr/>
          <a:lstStyle/>
          <a:p>
            <a:r>
              <a:rPr lang="en-US" sz="2800" b="1" dirty="0" smtClean="0"/>
              <a:t>Summary from the manual: GCR-SPE, Notes</a:t>
            </a:r>
            <a:endParaRPr lang="en-US" sz="2800" dirty="0"/>
          </a:p>
        </p:txBody>
      </p:sp>
      <p:sp>
        <p:nvSpPr>
          <p:cNvPr id="3" name="Content Placeholder 2"/>
          <p:cNvSpPr>
            <a:spLocks noGrp="1"/>
          </p:cNvSpPr>
          <p:nvPr>
            <p:ph idx="1"/>
          </p:nvPr>
        </p:nvSpPr>
        <p:spPr>
          <a:xfrm>
            <a:off x="609600" y="980728"/>
            <a:ext cx="8066856" cy="5181600"/>
          </a:xfrm>
        </p:spPr>
        <p:txBody>
          <a:bodyPr/>
          <a:lstStyle/>
          <a:p>
            <a:pPr>
              <a:buNone/>
            </a:pPr>
            <a:r>
              <a:rPr lang="en-US" sz="1800" dirty="0" smtClean="0"/>
              <a:t>Notes to </a:t>
            </a:r>
            <a:r>
              <a:rPr lang="en-US" sz="1800" dirty="0" smtClean="0">
                <a:solidFill>
                  <a:srgbClr val="C00000"/>
                </a:solidFill>
              </a:rPr>
              <a:t>GCR-SPE </a:t>
            </a:r>
            <a:r>
              <a:rPr lang="en-US" sz="1800" dirty="0" smtClean="0"/>
              <a:t>:</a:t>
            </a:r>
          </a:p>
          <a:p>
            <a:pPr>
              <a:buNone/>
            </a:pPr>
            <a:r>
              <a:rPr lang="en-US" sz="1800" dirty="0" smtClean="0"/>
              <a:t>1)   Cosmic ray calculations, initialized by </a:t>
            </a:r>
            <a:r>
              <a:rPr lang="en-US" sz="1800" dirty="0" smtClean="0">
                <a:solidFill>
                  <a:srgbClr val="FF0000"/>
                </a:solidFill>
              </a:rPr>
              <a:t>GCR-SPE</a:t>
            </a:r>
            <a:r>
              <a:rPr lang="en-US" sz="1800" dirty="0" smtClean="0"/>
              <a:t> are defined by means of command </a:t>
            </a:r>
            <a:r>
              <a:rPr lang="en-US" sz="1800" dirty="0" smtClean="0">
                <a:solidFill>
                  <a:srgbClr val="FF0000"/>
                </a:solidFill>
              </a:rPr>
              <a:t>SPECSOUR</a:t>
            </a:r>
            <a:r>
              <a:rPr lang="en-US" sz="1800" dirty="0" smtClean="0"/>
              <a:t> and </a:t>
            </a:r>
            <a:r>
              <a:rPr lang="en-US" sz="1800" dirty="0" smtClean="0">
                <a:solidFill>
                  <a:srgbClr val="FF0000"/>
                </a:solidFill>
              </a:rPr>
              <a:t>a number of auxiliary programs</a:t>
            </a:r>
            <a:r>
              <a:rPr lang="en-US" sz="1800" dirty="0" smtClean="0"/>
              <a:t>.</a:t>
            </a:r>
          </a:p>
          <a:p>
            <a:pPr>
              <a:buNone/>
            </a:pPr>
            <a:r>
              <a:rPr lang="en-US" sz="1800" dirty="0" smtClean="0"/>
              <a:t>2)  The cards for the geometry description of the atmospheric shells must be prepared using the auxiliary programs and data cards in the directory </a:t>
            </a:r>
            <a:r>
              <a:rPr lang="en-US" sz="1800" dirty="0" smtClean="0">
                <a:solidFill>
                  <a:srgbClr val="996633"/>
                </a:solidFill>
              </a:rPr>
              <a:t>$FLUPRO/</a:t>
            </a:r>
            <a:r>
              <a:rPr lang="en-US" sz="1800" dirty="0" err="1" smtClean="0">
                <a:solidFill>
                  <a:srgbClr val="996633"/>
                </a:solidFill>
              </a:rPr>
              <a:t>gcrtools</a:t>
            </a:r>
            <a:r>
              <a:rPr lang="en-US" sz="1800" dirty="0" smtClean="0"/>
              <a:t>. Program </a:t>
            </a:r>
            <a:r>
              <a:rPr lang="en-US" sz="1800" dirty="0" smtClean="0">
                <a:solidFill>
                  <a:srgbClr val="FF0000"/>
                </a:solidFill>
              </a:rPr>
              <a:t>atmloc_2011.f </a:t>
            </a:r>
            <a:r>
              <a:rPr lang="en-US" sz="1800" dirty="0" smtClean="0"/>
              <a:t>writes a file </a:t>
            </a:r>
            <a:r>
              <a:rPr lang="en-US" sz="1800" dirty="0" smtClean="0">
                <a:solidFill>
                  <a:srgbClr val="FF0000"/>
                </a:solidFill>
              </a:rPr>
              <a:t>atmloc.geo</a:t>
            </a:r>
            <a:r>
              <a:rPr lang="en-US" sz="1800" dirty="0" smtClean="0"/>
              <a:t>, containing the geometry input to be inserted into the FLUKA input file (or to be read by setting WHAT(3) in the </a:t>
            </a:r>
            <a:r>
              <a:rPr lang="en-US" sz="1800" dirty="0" smtClean="0">
                <a:solidFill>
                  <a:srgbClr val="FF0000"/>
                </a:solidFill>
              </a:rPr>
              <a:t>GEOBEGIN</a:t>
            </a:r>
            <a:r>
              <a:rPr lang="en-US" sz="1800" dirty="0" smtClean="0"/>
              <a:t> card), a file </a:t>
            </a:r>
            <a:r>
              <a:rPr lang="en-US" sz="1800" dirty="0" err="1" smtClean="0">
                <a:solidFill>
                  <a:srgbClr val="FF0000"/>
                </a:solidFill>
              </a:rPr>
              <a:t>atmlocmat.cards</a:t>
            </a:r>
            <a:r>
              <a:rPr lang="en-US" sz="1800" dirty="0" smtClean="0">
                <a:solidFill>
                  <a:srgbClr val="FF0000"/>
                </a:solidFill>
              </a:rPr>
              <a:t> </a:t>
            </a:r>
            <a:r>
              <a:rPr lang="en-US" sz="1800" dirty="0" smtClean="0"/>
              <a:t>containing the extra material assignments, and a file </a:t>
            </a:r>
            <a:r>
              <a:rPr lang="en-US" sz="1800" dirty="0" smtClean="0">
                <a:solidFill>
                  <a:srgbClr val="FF0000"/>
                </a:solidFill>
              </a:rPr>
              <a:t>atmloc.sur</a:t>
            </a:r>
            <a:r>
              <a:rPr lang="en-US" sz="1800" dirty="0" smtClean="0"/>
              <a:t> containing auxiliary data and the scoring areas. </a:t>
            </a:r>
          </a:p>
          <a:p>
            <a:pPr>
              <a:buNone/>
            </a:pPr>
            <a:r>
              <a:rPr lang="en-US" sz="1800" dirty="0" smtClean="0"/>
              <a:t>     The user shall </a:t>
            </a:r>
            <a:r>
              <a:rPr lang="en-US" sz="1800" dirty="0" smtClean="0">
                <a:solidFill>
                  <a:srgbClr val="008000"/>
                </a:solidFill>
              </a:rPr>
              <a:t>rename the file </a:t>
            </a:r>
            <a:r>
              <a:rPr lang="en-US" sz="1800" dirty="0" smtClean="0">
                <a:solidFill>
                  <a:srgbClr val="FF0000"/>
                </a:solidFill>
              </a:rPr>
              <a:t>atmloc.sur</a:t>
            </a:r>
            <a:r>
              <a:rPr lang="en-US" sz="1800" dirty="0" smtClean="0"/>
              <a:t> to </a:t>
            </a:r>
            <a:r>
              <a:rPr lang="en-US" sz="1800" dirty="0" smtClean="0">
                <a:solidFill>
                  <a:srgbClr val="FF0000"/>
                </a:solidFill>
              </a:rPr>
              <a:t>&lt;</a:t>
            </a:r>
            <a:r>
              <a:rPr lang="en-US" sz="1800" dirty="0" err="1" smtClean="0">
                <a:solidFill>
                  <a:srgbClr val="FF0000"/>
                </a:solidFill>
              </a:rPr>
              <a:t>xxxxxxx</a:t>
            </a:r>
            <a:r>
              <a:rPr lang="en-US" sz="1800" dirty="0" smtClean="0">
                <a:solidFill>
                  <a:srgbClr val="FF0000"/>
                </a:solidFill>
              </a:rPr>
              <a:t>&gt;.</a:t>
            </a:r>
            <a:r>
              <a:rPr lang="en-US" sz="1800" dirty="0" err="1" smtClean="0">
                <a:solidFill>
                  <a:srgbClr val="FF0000"/>
                </a:solidFill>
              </a:rPr>
              <a:t>sur</a:t>
            </a:r>
            <a:r>
              <a:rPr lang="en-US" sz="1800" dirty="0" smtClean="0"/>
              <a:t>, where </a:t>
            </a:r>
            <a:r>
              <a:rPr lang="en-US" sz="1800" dirty="0" smtClean="0">
                <a:solidFill>
                  <a:srgbClr val="C00000"/>
                </a:solidFill>
              </a:rPr>
              <a:t>&lt;</a:t>
            </a:r>
            <a:r>
              <a:rPr lang="en-US" sz="1800" dirty="0" err="1" smtClean="0">
                <a:solidFill>
                  <a:srgbClr val="C00000"/>
                </a:solidFill>
              </a:rPr>
              <a:t>xxxxxx</a:t>
            </a:r>
            <a:r>
              <a:rPr lang="en-US" sz="1800" dirty="0" smtClean="0">
                <a:solidFill>
                  <a:srgbClr val="C00000"/>
                </a:solidFill>
              </a:rPr>
              <a:t>&gt; </a:t>
            </a:r>
            <a:r>
              <a:rPr lang="en-US" sz="1800" dirty="0" smtClean="0"/>
              <a:t>is an </a:t>
            </a:r>
            <a:r>
              <a:rPr lang="en-US" sz="1800" dirty="0" smtClean="0">
                <a:solidFill>
                  <a:srgbClr val="C00000"/>
                </a:solidFill>
              </a:rPr>
              <a:t>identifier of exactly 7 characters </a:t>
            </a:r>
            <a:r>
              <a:rPr lang="en-US" sz="1800" dirty="0" smtClean="0"/>
              <a:t>which must appear also </a:t>
            </a:r>
            <a:r>
              <a:rPr lang="en-US" sz="1800" dirty="0" smtClean="0">
                <a:solidFill>
                  <a:srgbClr val="C00000"/>
                </a:solidFill>
              </a:rPr>
              <a:t>in the input spectra file names</a:t>
            </a:r>
            <a:r>
              <a:rPr lang="en-US" sz="1800" dirty="0" smtClean="0"/>
              <a:t>: the spectra must have the names </a:t>
            </a:r>
            <a:r>
              <a:rPr lang="en-US" sz="1800" dirty="0" smtClean="0">
                <a:solidFill>
                  <a:srgbClr val="FF0000"/>
                </a:solidFill>
              </a:rPr>
              <a:t>&lt;</a:t>
            </a:r>
            <a:r>
              <a:rPr lang="en-US" sz="1800" dirty="0" err="1" smtClean="0">
                <a:solidFill>
                  <a:srgbClr val="FF0000"/>
                </a:solidFill>
              </a:rPr>
              <a:t>zz</a:t>
            </a:r>
            <a:r>
              <a:rPr lang="en-US" sz="1800" dirty="0" smtClean="0">
                <a:solidFill>
                  <a:srgbClr val="FF0000"/>
                </a:solidFill>
              </a:rPr>
              <a:t>&gt;&lt;</a:t>
            </a:r>
            <a:r>
              <a:rPr lang="en-US" sz="1800" dirty="0" err="1" smtClean="0">
                <a:solidFill>
                  <a:srgbClr val="FF0000"/>
                </a:solidFill>
              </a:rPr>
              <a:t>xxxxxxx</a:t>
            </a:r>
            <a:r>
              <a:rPr lang="en-US" sz="1800" dirty="0" smtClean="0">
                <a:solidFill>
                  <a:srgbClr val="FF0000"/>
                </a:solidFill>
              </a:rPr>
              <a:t>&gt;.</a:t>
            </a:r>
            <a:r>
              <a:rPr lang="en-US" sz="1800" dirty="0" err="1" smtClean="0">
                <a:solidFill>
                  <a:srgbClr val="FF0000"/>
                </a:solidFill>
              </a:rPr>
              <a:t>spc</a:t>
            </a:r>
            <a:r>
              <a:rPr lang="en-US" sz="1800" dirty="0" smtClean="0"/>
              <a:t>, where </a:t>
            </a:r>
            <a:r>
              <a:rPr lang="en-US" sz="1800" dirty="0" smtClean="0">
                <a:solidFill>
                  <a:srgbClr val="008000"/>
                </a:solidFill>
              </a:rPr>
              <a:t>&lt;</a:t>
            </a:r>
            <a:r>
              <a:rPr lang="en-US" sz="1800" dirty="0" err="1" smtClean="0">
                <a:solidFill>
                  <a:srgbClr val="008000"/>
                </a:solidFill>
              </a:rPr>
              <a:t>zz</a:t>
            </a:r>
            <a:r>
              <a:rPr lang="en-US" sz="1800" dirty="0" smtClean="0">
                <a:solidFill>
                  <a:srgbClr val="008000"/>
                </a:solidFill>
              </a:rPr>
              <a:t>&gt; is the atomic number</a:t>
            </a:r>
            <a:r>
              <a:rPr lang="en-US" sz="1800" dirty="0" smtClean="0"/>
              <a:t> of the ion. </a:t>
            </a:r>
          </a:p>
          <a:p>
            <a:pPr>
              <a:buNone/>
            </a:pPr>
            <a:r>
              <a:rPr lang="en-US" sz="1800" dirty="0" smtClean="0"/>
              <a:t>     The example spectra distributed with FLUKA come with two identifiers: </a:t>
            </a:r>
            <a:r>
              <a:rPr lang="en-US" sz="1800" dirty="0" smtClean="0">
                <a:solidFill>
                  <a:srgbClr val="008000"/>
                </a:solidFill>
              </a:rPr>
              <a:t>&lt;</a:t>
            </a:r>
            <a:r>
              <a:rPr lang="en-US" sz="1800" dirty="0" err="1" smtClean="0">
                <a:solidFill>
                  <a:srgbClr val="008000"/>
                </a:solidFill>
              </a:rPr>
              <a:t>zz</a:t>
            </a:r>
            <a:r>
              <a:rPr lang="en-US" sz="1800" dirty="0" smtClean="0">
                <a:solidFill>
                  <a:srgbClr val="008000"/>
                </a:solidFill>
              </a:rPr>
              <a:t>&gt;phi0465 </a:t>
            </a:r>
            <a:r>
              <a:rPr lang="en-US" sz="1800" dirty="0" smtClean="0"/>
              <a:t>for solar minimum and </a:t>
            </a:r>
            <a:r>
              <a:rPr lang="en-US" sz="1800" dirty="0" smtClean="0">
                <a:solidFill>
                  <a:srgbClr val="008000"/>
                </a:solidFill>
              </a:rPr>
              <a:t>&lt;</a:t>
            </a:r>
            <a:r>
              <a:rPr lang="en-US" sz="1800" dirty="0" err="1" smtClean="0">
                <a:solidFill>
                  <a:srgbClr val="008000"/>
                </a:solidFill>
              </a:rPr>
              <a:t>zz</a:t>
            </a:r>
            <a:r>
              <a:rPr lang="en-US" sz="1800" dirty="0" smtClean="0">
                <a:solidFill>
                  <a:srgbClr val="008000"/>
                </a:solidFill>
              </a:rPr>
              <a:t>&gt;phi1440 </a:t>
            </a:r>
            <a:r>
              <a:rPr lang="en-US" sz="1800" dirty="0" smtClean="0"/>
              <a:t>for </a:t>
            </a:r>
            <a:r>
              <a:rPr lang="en-US" sz="1800" dirty="0" smtClean="0">
                <a:solidFill>
                  <a:srgbClr val="C00000"/>
                </a:solidFill>
              </a:rPr>
              <a:t>solar maximum</a:t>
            </a:r>
            <a:r>
              <a:rPr lang="en-US" sz="1800" dirty="0" smtClean="0"/>
              <a:t>, and with </a:t>
            </a:r>
            <a:r>
              <a:rPr lang="en-US" sz="1800" dirty="0" err="1" smtClean="0">
                <a:solidFill>
                  <a:srgbClr val="008000"/>
                </a:solidFill>
              </a:rPr>
              <a:t>zz</a:t>
            </a:r>
            <a:r>
              <a:rPr lang="en-US" sz="1800" dirty="0" smtClean="0">
                <a:solidFill>
                  <a:srgbClr val="008000"/>
                </a:solidFill>
              </a:rPr>
              <a:t>=01-28</a:t>
            </a:r>
            <a:r>
              <a:rPr lang="en-US" sz="1800" dirty="0" smtClean="0"/>
              <a:t>. </a:t>
            </a:r>
          </a:p>
          <a:p>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GCR: How To Calculate?</a:t>
            </a:r>
            <a:endParaRPr lang="en-US" b="1" dirty="0"/>
          </a:p>
        </p:txBody>
      </p:sp>
      <p:sp>
        <p:nvSpPr>
          <p:cNvPr id="3" name="Content Placeholder 2"/>
          <p:cNvSpPr>
            <a:spLocks noGrp="1"/>
          </p:cNvSpPr>
          <p:nvPr>
            <p:ph idx="1"/>
          </p:nvPr>
        </p:nvSpPr>
        <p:spPr>
          <a:xfrm>
            <a:off x="609600" y="980728"/>
            <a:ext cx="7924800" cy="5181600"/>
          </a:xfrm>
        </p:spPr>
        <p:txBody>
          <a:bodyPr/>
          <a:lstStyle/>
          <a:p>
            <a:pPr>
              <a:buNone/>
            </a:pPr>
            <a:r>
              <a:rPr lang="en-US" sz="1800" dirty="0" smtClean="0"/>
              <a:t/>
            </a:r>
            <a:br>
              <a:rPr lang="en-US" sz="1800" dirty="0" smtClean="0"/>
            </a:br>
            <a:r>
              <a:rPr lang="en-US" sz="2000" u="sng" dirty="0" smtClean="0"/>
              <a:t>A full (and accurate) calculation requires:</a:t>
            </a:r>
          </a:p>
          <a:p>
            <a:pPr>
              <a:buNone/>
            </a:pPr>
            <a:endParaRPr lang="en-US" sz="2000" dirty="0" smtClean="0"/>
          </a:p>
          <a:p>
            <a:pPr>
              <a:spcAft>
                <a:spcPts val="1200"/>
              </a:spcAft>
            </a:pPr>
            <a:r>
              <a:rPr lang="en-US" sz="2000" dirty="0" smtClean="0"/>
              <a:t>the determination of the </a:t>
            </a:r>
            <a:r>
              <a:rPr lang="en-US" sz="2000" dirty="0" smtClean="0">
                <a:solidFill>
                  <a:srgbClr val="C00000"/>
                </a:solidFill>
              </a:rPr>
              <a:t>spectrum </a:t>
            </a:r>
            <a:r>
              <a:rPr lang="en-US" sz="2000" dirty="0" smtClean="0"/>
              <a:t>and </a:t>
            </a:r>
            <a:r>
              <a:rPr lang="en-US" sz="2000" dirty="0" smtClean="0">
                <a:solidFill>
                  <a:srgbClr val="C00000"/>
                </a:solidFill>
              </a:rPr>
              <a:t>composition </a:t>
            </a:r>
            <a:r>
              <a:rPr lang="en-US" sz="2000" dirty="0" smtClean="0"/>
              <a:t>of</a:t>
            </a:r>
            <a:r>
              <a:rPr lang="en-US" sz="2000" dirty="0" smtClean="0">
                <a:solidFill>
                  <a:srgbClr val="C00000"/>
                </a:solidFill>
              </a:rPr>
              <a:t> </a:t>
            </a:r>
            <a:r>
              <a:rPr lang="en-US" sz="2000" dirty="0" smtClean="0"/>
              <a:t>cosmic rays at the</a:t>
            </a:r>
            <a:r>
              <a:rPr lang="en-US" sz="2000" dirty="0" smtClean="0">
                <a:solidFill>
                  <a:srgbClr val="C00000"/>
                </a:solidFill>
              </a:rPr>
              <a:t> local interstellar medium</a:t>
            </a:r>
          </a:p>
          <a:p>
            <a:pPr>
              <a:spcAft>
                <a:spcPts val="1200"/>
              </a:spcAft>
            </a:pPr>
            <a:r>
              <a:rPr lang="en-US" sz="2000" dirty="0" smtClean="0"/>
              <a:t>the determination of changing conditions in the </a:t>
            </a:r>
            <a:r>
              <a:rPr lang="en-US" sz="2000" dirty="0" smtClean="0">
                <a:solidFill>
                  <a:srgbClr val="008000"/>
                </a:solidFill>
              </a:rPr>
              <a:t>solar wind magnetic field</a:t>
            </a:r>
            <a:r>
              <a:rPr lang="en-US" sz="2000" dirty="0" smtClean="0"/>
              <a:t> and the resulting</a:t>
            </a:r>
            <a:r>
              <a:rPr lang="en-US" sz="2000" dirty="0" smtClean="0">
                <a:solidFill>
                  <a:srgbClr val="C00000"/>
                </a:solidFill>
              </a:rPr>
              <a:t> </a:t>
            </a:r>
            <a:r>
              <a:rPr lang="en-US" sz="2000" dirty="0" smtClean="0">
                <a:solidFill>
                  <a:srgbClr val="008000"/>
                </a:solidFill>
              </a:rPr>
              <a:t>interaction</a:t>
            </a:r>
            <a:r>
              <a:rPr lang="en-US" sz="2000" dirty="0" smtClean="0">
                <a:solidFill>
                  <a:srgbClr val="C00000"/>
                </a:solidFill>
              </a:rPr>
              <a:t> </a:t>
            </a:r>
            <a:r>
              <a:rPr lang="en-US" sz="2000" dirty="0" smtClean="0"/>
              <a:t>with the </a:t>
            </a:r>
            <a:r>
              <a:rPr lang="en-US" sz="2000" dirty="0" smtClean="0">
                <a:solidFill>
                  <a:srgbClr val="008000"/>
                </a:solidFill>
              </a:rPr>
              <a:t>inward flow of galactic cosmic rays </a:t>
            </a:r>
            <a:r>
              <a:rPr lang="en-US" sz="2000" dirty="0" smtClean="0"/>
              <a:t>from the local interstellar medium</a:t>
            </a:r>
          </a:p>
          <a:p>
            <a:pPr>
              <a:spcAft>
                <a:spcPts val="1200"/>
              </a:spcAft>
            </a:pPr>
            <a:r>
              <a:rPr lang="en-US" sz="2000" dirty="0" smtClean="0"/>
              <a:t>the determination of the </a:t>
            </a:r>
            <a:r>
              <a:rPr lang="en-US" sz="2000" dirty="0" smtClean="0">
                <a:solidFill>
                  <a:srgbClr val="C00000"/>
                </a:solidFill>
              </a:rPr>
              <a:t>trajectories </a:t>
            </a:r>
            <a:r>
              <a:rPr lang="en-US" sz="2000" dirty="0" smtClean="0"/>
              <a:t>of cosmic rays through the Earth's </a:t>
            </a:r>
            <a:r>
              <a:rPr lang="en-US" sz="2000" dirty="0" smtClean="0">
                <a:solidFill>
                  <a:srgbClr val="C00000"/>
                </a:solidFill>
              </a:rPr>
              <a:t>geomagnetic field</a:t>
            </a:r>
          </a:p>
          <a:p>
            <a:r>
              <a:rPr lang="en-US" sz="2000" dirty="0" smtClean="0"/>
              <a:t>the </a:t>
            </a:r>
            <a:r>
              <a:rPr lang="en-US" sz="2000" dirty="0" smtClean="0">
                <a:solidFill>
                  <a:srgbClr val="008000"/>
                </a:solidFill>
              </a:rPr>
              <a:t>transport of the surviving incident cosmic rays </a:t>
            </a:r>
            <a:r>
              <a:rPr lang="en-US" sz="2000" dirty="0" smtClean="0"/>
              <a:t>through the</a:t>
            </a:r>
            <a:r>
              <a:rPr lang="en-US" sz="2000" dirty="0" smtClean="0">
                <a:solidFill>
                  <a:srgbClr val="C00000"/>
                </a:solidFill>
              </a:rPr>
              <a:t> Earth's atmosphere </a:t>
            </a:r>
            <a:r>
              <a:rPr lang="en-US" sz="2000" dirty="0" smtClean="0"/>
              <a:t>to various depths. </a:t>
            </a:r>
          </a:p>
          <a:p>
            <a:pPr>
              <a:buNone/>
            </a:pPr>
            <a:endParaRPr lang="en-US"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88" y="83096"/>
            <a:ext cx="9036496" cy="609600"/>
          </a:xfrm>
        </p:spPr>
        <p:txBody>
          <a:bodyPr/>
          <a:lstStyle/>
          <a:p>
            <a:r>
              <a:rPr lang="en-US" sz="2800" b="1" dirty="0" smtClean="0"/>
              <a:t>From the manual: SPECSOUR/GCR-ALLF (1)</a:t>
            </a:r>
            <a:endParaRPr lang="en-US" sz="2800" dirty="0"/>
          </a:p>
        </p:txBody>
      </p:sp>
      <p:sp>
        <p:nvSpPr>
          <p:cNvPr id="3" name="Content Placeholder 2"/>
          <p:cNvSpPr>
            <a:spLocks noGrp="1"/>
          </p:cNvSpPr>
          <p:nvPr>
            <p:ph idx="1"/>
          </p:nvPr>
        </p:nvSpPr>
        <p:spPr>
          <a:xfrm>
            <a:off x="609600" y="908720"/>
            <a:ext cx="8534400" cy="5181600"/>
          </a:xfrm>
        </p:spPr>
        <p:txBody>
          <a:bodyPr/>
          <a:lstStyle/>
          <a:p>
            <a:pPr>
              <a:buNone/>
            </a:pPr>
            <a:r>
              <a:rPr lang="en-US" sz="2000" dirty="0" smtClean="0">
                <a:solidFill>
                  <a:srgbClr val="C00000"/>
                </a:solidFill>
              </a:rPr>
              <a:t>SPECSOUR:</a:t>
            </a:r>
            <a:r>
              <a:rPr lang="en-US" sz="2000" dirty="0" smtClean="0"/>
              <a:t> various SDUM options are available:</a:t>
            </a:r>
          </a:p>
          <a:p>
            <a:pPr>
              <a:buNone/>
            </a:pPr>
            <a:endParaRPr lang="en-US" sz="1800" dirty="0" smtClean="0"/>
          </a:p>
          <a:p>
            <a:pPr>
              <a:buClr>
                <a:srgbClr val="008000"/>
              </a:buClr>
              <a:buSzPct val="200000"/>
              <a:buFont typeface="Arial" pitchFamily="34" charset="0"/>
              <a:buChar char="•"/>
            </a:pPr>
            <a:r>
              <a:rPr lang="en-US" sz="1800" b="1" dirty="0" smtClean="0">
                <a:solidFill>
                  <a:srgbClr val="C00000"/>
                </a:solidFill>
                <a:latin typeface="Arial" pitchFamily="34" charset="0"/>
                <a:cs typeface="Arial" pitchFamily="34" charset="0"/>
              </a:rPr>
              <a:t>SDUM = GCR-ALLF</a:t>
            </a:r>
            <a:r>
              <a:rPr lang="en-US" sz="1800" dirty="0" smtClean="0"/>
              <a:t>: </a:t>
            </a:r>
            <a:r>
              <a:rPr lang="en-US" sz="1800" dirty="0" smtClean="0">
                <a:solidFill>
                  <a:srgbClr val="008000"/>
                </a:solidFill>
              </a:rPr>
              <a:t>All-nucleon flux </a:t>
            </a:r>
            <a:r>
              <a:rPr lang="en-US" sz="1800" dirty="0" smtClean="0"/>
              <a:t/>
            </a:r>
            <a:br>
              <a:rPr lang="en-US" sz="1800" dirty="0" smtClean="0"/>
            </a:br>
            <a:r>
              <a:rPr lang="en-US" sz="1800" dirty="0" smtClean="0"/>
              <a:t>Three different options (average, maximum and minimum flux) are available. </a:t>
            </a:r>
          </a:p>
          <a:p>
            <a:pPr>
              <a:buClr>
                <a:srgbClr val="008000"/>
              </a:buClr>
              <a:buSzPct val="200000"/>
              <a:buFont typeface="Arial" pitchFamily="34" charset="0"/>
              <a:buChar char="•"/>
            </a:pPr>
            <a:r>
              <a:rPr lang="en-US" sz="1800" dirty="0" smtClean="0"/>
              <a:t>The program reads fluxes from a file named </a:t>
            </a:r>
            <a:r>
              <a:rPr lang="en-US" sz="1800" dirty="0" smtClean="0">
                <a:solidFill>
                  <a:srgbClr val="C00000"/>
                </a:solidFill>
              </a:rPr>
              <a:t>ällnucok.dat</a:t>
            </a:r>
            <a:r>
              <a:rPr lang="en-US" sz="1800" dirty="0" smtClean="0"/>
              <a:t>" in which are given the </a:t>
            </a:r>
            <a:r>
              <a:rPr lang="en-US" sz="1800" dirty="0" smtClean="0">
                <a:solidFill>
                  <a:srgbClr val="008000"/>
                </a:solidFill>
              </a:rPr>
              <a:t>total energy </a:t>
            </a:r>
            <a:r>
              <a:rPr lang="en-US" sz="1800" dirty="0" smtClean="0"/>
              <a:t>(</a:t>
            </a:r>
            <a:r>
              <a:rPr lang="en-US" sz="1800" dirty="0" err="1" smtClean="0"/>
              <a:t>GeV</a:t>
            </a:r>
            <a:r>
              <a:rPr lang="en-US" sz="1800" dirty="0" smtClean="0"/>
              <a:t>), the </a:t>
            </a:r>
            <a:r>
              <a:rPr lang="en-US" sz="1800" dirty="0" smtClean="0">
                <a:solidFill>
                  <a:srgbClr val="008000"/>
                </a:solidFill>
              </a:rPr>
              <a:t>fluxes</a:t>
            </a:r>
            <a:r>
              <a:rPr lang="en-US" sz="1800" dirty="0" smtClean="0"/>
              <a:t> (</a:t>
            </a:r>
            <a:r>
              <a:rPr lang="en-US" sz="1800" dirty="0" err="1" smtClean="0"/>
              <a:t>E.dN</a:t>
            </a:r>
            <a:r>
              <a:rPr lang="en-US" sz="1800" dirty="0" smtClean="0"/>
              <a:t>/</a:t>
            </a:r>
            <a:r>
              <a:rPr lang="en-US" sz="1800" dirty="0" err="1" smtClean="0"/>
              <a:t>dE</a:t>
            </a:r>
            <a:r>
              <a:rPr lang="en-US" sz="1800" dirty="0" smtClean="0"/>
              <a:t>) and the </a:t>
            </a:r>
            <a:r>
              <a:rPr lang="en-US" sz="1800" dirty="0" smtClean="0">
                <a:solidFill>
                  <a:srgbClr val="008000"/>
                </a:solidFill>
              </a:rPr>
              <a:t>neutron/proton ratios</a:t>
            </a:r>
            <a:r>
              <a:rPr lang="en-US" sz="1800" dirty="0" smtClean="0"/>
              <a:t>. </a:t>
            </a:r>
          </a:p>
          <a:p>
            <a:pPr>
              <a:buClr>
                <a:srgbClr val="008000"/>
              </a:buClr>
              <a:buSzPct val="200000"/>
              <a:buFont typeface="Arial" pitchFamily="34" charset="0"/>
              <a:buChar char="•"/>
            </a:pPr>
            <a:r>
              <a:rPr lang="en-US" sz="1800" dirty="0" smtClean="0"/>
              <a:t>It is possible to give an energy interval and to choose:</a:t>
            </a:r>
          </a:p>
          <a:p>
            <a:pPr lvl="1">
              <a:buClr>
                <a:srgbClr val="FF0000"/>
              </a:buClr>
              <a:buSzPct val="100000"/>
              <a:buFont typeface="Wingdings" pitchFamily="2" charset="2"/>
              <a:buChar char="q"/>
            </a:pPr>
            <a:r>
              <a:rPr lang="en-US" sz="1400" dirty="0" smtClean="0"/>
              <a:t> </a:t>
            </a:r>
            <a:r>
              <a:rPr lang="en-US" sz="1600" dirty="0" smtClean="0"/>
              <a:t>a starting radius (radius of the emission sphere in case of spherical geometry) </a:t>
            </a:r>
          </a:p>
          <a:p>
            <a:pPr lvl="1">
              <a:buClr>
                <a:srgbClr val="FF0000"/>
              </a:buClr>
              <a:buSzPct val="100000"/>
              <a:buNone/>
            </a:pPr>
            <a:r>
              <a:rPr lang="en-US" sz="1400" dirty="0" smtClean="0"/>
              <a:t>or</a:t>
            </a:r>
          </a:p>
          <a:p>
            <a:pPr lvl="1">
              <a:buClr>
                <a:srgbClr val="FF0000"/>
              </a:buClr>
              <a:buSzPct val="100000"/>
              <a:buFont typeface="Wingdings" pitchFamily="2" charset="2"/>
              <a:buChar char="q"/>
            </a:pPr>
            <a:r>
              <a:rPr lang="en-US" sz="1400" dirty="0" smtClean="0"/>
              <a:t> </a:t>
            </a:r>
            <a:r>
              <a:rPr lang="en-US" sz="1600" dirty="0" smtClean="0"/>
              <a:t>a starting height (the emission height in case of flat geometry). </a:t>
            </a:r>
          </a:p>
          <a:p>
            <a:pPr>
              <a:buClr>
                <a:srgbClr val="008000"/>
              </a:buClr>
              <a:buSzPct val="200000"/>
              <a:buFont typeface="Arial" pitchFamily="34" charset="0"/>
              <a:buChar char="•"/>
            </a:pPr>
            <a:r>
              <a:rPr lang="en-US" sz="1800" dirty="0" smtClean="0"/>
              <a:t>It is possible to activate the vertical geomagnetic cutoff and to give the cutoff value at the central latitude, otherwise the geomagnetic cutoff will be not taken into account. </a:t>
            </a:r>
          </a:p>
          <a:p>
            <a:pPr>
              <a:buClr>
                <a:srgbClr val="008000"/>
              </a:buClr>
              <a:buSzPct val="200000"/>
              <a:buFont typeface="Arial" pitchFamily="34" charset="0"/>
              <a:buChar char="•"/>
            </a:pPr>
            <a:r>
              <a:rPr lang="en-US" sz="1800" dirty="0" smtClean="0"/>
              <a:t>Ions are treated as separate nucleons, or as alphas and protons.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9001000" cy="609600"/>
          </a:xfrm>
        </p:spPr>
        <p:txBody>
          <a:bodyPr/>
          <a:lstStyle/>
          <a:p>
            <a:r>
              <a:rPr lang="en-US" sz="2800" b="1" dirty="0" smtClean="0"/>
              <a:t>From the manual: SPECSOUR/GCR-ALLF (2)</a:t>
            </a:r>
            <a:endParaRPr lang="en-US" sz="2800" b="1" dirty="0"/>
          </a:p>
        </p:txBody>
      </p:sp>
      <p:sp>
        <p:nvSpPr>
          <p:cNvPr id="3" name="Content Placeholder 2"/>
          <p:cNvSpPr>
            <a:spLocks noGrp="1"/>
          </p:cNvSpPr>
          <p:nvPr>
            <p:ph idx="1"/>
          </p:nvPr>
        </p:nvSpPr>
        <p:spPr>
          <a:xfrm>
            <a:off x="609600" y="908720"/>
            <a:ext cx="8354888" cy="5181600"/>
          </a:xfrm>
        </p:spPr>
        <p:txBody>
          <a:bodyPr/>
          <a:lstStyle/>
          <a:p>
            <a:pPr>
              <a:buNone/>
            </a:pPr>
            <a:r>
              <a:rPr lang="en-US" sz="2000" dirty="0" smtClean="0">
                <a:solidFill>
                  <a:srgbClr val="C00000"/>
                </a:solidFill>
              </a:rPr>
              <a:t>SPECSOUR:</a:t>
            </a:r>
            <a:endParaRPr lang="en-US" sz="2000" dirty="0" smtClean="0"/>
          </a:p>
          <a:p>
            <a:pPr>
              <a:buClr>
                <a:srgbClr val="008000"/>
              </a:buClr>
              <a:buSzPct val="200000"/>
              <a:buFont typeface="Arial" pitchFamily="34" charset="0"/>
              <a:buChar char="•"/>
            </a:pPr>
            <a:r>
              <a:rPr lang="en-US" sz="1800" b="1" dirty="0" smtClean="0">
                <a:solidFill>
                  <a:srgbClr val="C00000"/>
                </a:solidFill>
                <a:latin typeface="Arial" pitchFamily="34" charset="0"/>
                <a:cs typeface="Arial" pitchFamily="34" charset="0"/>
              </a:rPr>
              <a:t>SDUM = GCR-ALLF</a:t>
            </a:r>
            <a:r>
              <a:rPr lang="en-US" sz="1800" dirty="0" smtClean="0"/>
              <a:t>: </a:t>
            </a:r>
            <a:r>
              <a:rPr lang="en-US" sz="1800" dirty="0" smtClean="0">
                <a:solidFill>
                  <a:srgbClr val="008000"/>
                </a:solidFill>
              </a:rPr>
              <a:t>All-nucleon flux </a:t>
            </a:r>
          </a:p>
          <a:p>
            <a:pPr>
              <a:buClr>
                <a:srgbClr val="008000"/>
              </a:buClr>
            </a:pPr>
            <a:r>
              <a:rPr lang="en-US" sz="1800" b="1" dirty="0" smtClean="0">
                <a:latin typeface="Arial" pitchFamily="34" charset="0"/>
                <a:cs typeface="Arial" pitchFamily="34" charset="0"/>
              </a:rPr>
              <a:t>WHAT(1) = 1: </a:t>
            </a:r>
            <a:r>
              <a:rPr lang="en-US" sz="1800" dirty="0" smtClean="0"/>
              <a:t>central value ; </a:t>
            </a:r>
            <a:r>
              <a:rPr lang="en-US" sz="1800" b="1" dirty="0" smtClean="0">
                <a:latin typeface="Arial" pitchFamily="34" charset="0"/>
                <a:cs typeface="Arial" pitchFamily="34" charset="0"/>
              </a:rPr>
              <a:t>= 2</a:t>
            </a:r>
            <a:r>
              <a:rPr lang="en-US" sz="1800" dirty="0" smtClean="0"/>
              <a:t>: minimum value;  </a:t>
            </a:r>
            <a:r>
              <a:rPr lang="en-US" sz="1800" b="1" dirty="0" smtClean="0">
                <a:latin typeface="Arial" pitchFamily="34" charset="0"/>
                <a:cs typeface="Arial" pitchFamily="34" charset="0"/>
              </a:rPr>
              <a:t>= 3: </a:t>
            </a:r>
            <a:r>
              <a:rPr lang="en-US" sz="1800" dirty="0" smtClean="0"/>
              <a:t>maximum value </a:t>
            </a:r>
          </a:p>
          <a:p>
            <a:pPr>
              <a:buClr>
                <a:srgbClr val="008000"/>
              </a:buClr>
            </a:pPr>
            <a:r>
              <a:rPr lang="en-US" sz="1800" b="1" dirty="0" smtClean="0">
                <a:latin typeface="Arial" pitchFamily="34" charset="0"/>
                <a:cs typeface="Arial" pitchFamily="34" charset="0"/>
              </a:rPr>
              <a:t>WHAT(2) &gt;= 0</a:t>
            </a:r>
            <a:r>
              <a:rPr lang="en-US" sz="1800" dirty="0" smtClean="0"/>
              <a:t>: starting radius (cm) ; </a:t>
            </a:r>
            <a:r>
              <a:rPr lang="en-US" sz="1800" b="1" dirty="0" smtClean="0">
                <a:latin typeface="Arial" pitchFamily="34" charset="0"/>
                <a:cs typeface="Arial" pitchFamily="34" charset="0"/>
              </a:rPr>
              <a:t>&lt; 0</a:t>
            </a:r>
            <a:r>
              <a:rPr lang="en-US" sz="1800" dirty="0" smtClean="0"/>
              <a:t>: starting height (cm) </a:t>
            </a:r>
          </a:p>
          <a:p>
            <a:pPr>
              <a:buClr>
                <a:srgbClr val="008000"/>
              </a:buClr>
            </a:pPr>
            <a:r>
              <a:rPr lang="en-US" sz="1800" b="1" dirty="0" smtClean="0">
                <a:latin typeface="Arial" pitchFamily="34" charset="0"/>
                <a:cs typeface="Arial" pitchFamily="34" charset="0"/>
              </a:rPr>
              <a:t>WHAT(3) = </a:t>
            </a:r>
            <a:r>
              <a:rPr lang="en-US" sz="1800" dirty="0" smtClean="0"/>
              <a:t>Minimum energy </a:t>
            </a:r>
          </a:p>
          <a:p>
            <a:pPr>
              <a:buClr>
                <a:srgbClr val="008000"/>
              </a:buClr>
            </a:pPr>
            <a:r>
              <a:rPr lang="en-US" sz="1800" b="1" dirty="0" smtClean="0">
                <a:latin typeface="Arial" pitchFamily="34" charset="0"/>
                <a:cs typeface="Arial" pitchFamily="34" charset="0"/>
              </a:rPr>
              <a:t>WHAT(4) = </a:t>
            </a:r>
            <a:r>
              <a:rPr lang="en-US" sz="1800" dirty="0" smtClean="0"/>
              <a:t>Maximum energy </a:t>
            </a:r>
          </a:p>
          <a:p>
            <a:pPr>
              <a:buClr>
                <a:srgbClr val="008000"/>
              </a:buClr>
            </a:pPr>
            <a:r>
              <a:rPr lang="en-US" sz="1800" b="1" dirty="0" smtClean="0">
                <a:latin typeface="Arial" pitchFamily="34" charset="0"/>
                <a:cs typeface="Arial" pitchFamily="34" charset="0"/>
              </a:rPr>
              <a:t>WHAT(5) = </a:t>
            </a:r>
            <a:r>
              <a:rPr lang="en-US" sz="1800" dirty="0" smtClean="0"/>
              <a:t>Spectral index for sampling (below transition energy) </a:t>
            </a:r>
          </a:p>
          <a:p>
            <a:pPr>
              <a:buClr>
                <a:srgbClr val="008000"/>
              </a:buClr>
            </a:pPr>
            <a:r>
              <a:rPr lang="en-US" sz="1800" b="1" dirty="0" smtClean="0">
                <a:latin typeface="Arial" pitchFamily="34" charset="0"/>
                <a:cs typeface="Arial" pitchFamily="34" charset="0"/>
              </a:rPr>
              <a:t>WHAT(6) = </a:t>
            </a:r>
            <a:r>
              <a:rPr lang="en-US" sz="1800" dirty="0" smtClean="0"/>
              <a:t>Transition energy for sampling (above it, sample from 1/E) </a:t>
            </a:r>
          </a:p>
          <a:p>
            <a:pPr>
              <a:buClr>
                <a:srgbClr val="008000"/>
              </a:buClr>
              <a:buNone/>
            </a:pPr>
            <a:r>
              <a:rPr lang="en-US" sz="1800" dirty="0" smtClean="0"/>
              <a:t>Continuation card (SDUM = "&amp;”):</a:t>
            </a:r>
          </a:p>
          <a:p>
            <a:pPr>
              <a:buClr>
                <a:srgbClr val="008000"/>
              </a:buClr>
            </a:pPr>
            <a:r>
              <a:rPr lang="en-US" sz="1800" b="1" dirty="0" smtClean="0">
                <a:latin typeface="Arial" pitchFamily="34" charset="0"/>
                <a:cs typeface="Arial" pitchFamily="34" charset="0"/>
              </a:rPr>
              <a:t>WHAT(1) = 0</a:t>
            </a:r>
            <a:r>
              <a:rPr lang="en-US" sz="1800" dirty="0" smtClean="0"/>
              <a:t>: no geomagnetic cutoff </a:t>
            </a:r>
          </a:p>
          <a:p>
            <a:pPr>
              <a:buClr>
                <a:srgbClr val="008000"/>
              </a:buClr>
              <a:buNone/>
            </a:pPr>
            <a:r>
              <a:rPr lang="en-US" sz="1800" b="1" dirty="0" smtClean="0">
                <a:latin typeface="Arial" pitchFamily="34" charset="0"/>
                <a:cs typeface="Arial" pitchFamily="34" charset="0"/>
              </a:rPr>
              <a:t>                      = 1</a:t>
            </a:r>
            <a:r>
              <a:rPr lang="en-US" sz="1800" dirty="0" smtClean="0"/>
              <a:t>: geomagnetic cutoff is requested</a:t>
            </a:r>
          </a:p>
          <a:p>
            <a:pPr>
              <a:buClr>
                <a:srgbClr val="008000"/>
              </a:buClr>
              <a:buNone/>
            </a:pPr>
            <a:r>
              <a:rPr lang="en-US" sz="1800" b="1" dirty="0" smtClean="0">
                <a:latin typeface="Arial" pitchFamily="34" charset="0"/>
                <a:cs typeface="Arial" pitchFamily="34" charset="0"/>
              </a:rPr>
              <a:t>                      = 2</a:t>
            </a:r>
            <a:r>
              <a:rPr lang="en-US" sz="1800" dirty="0" smtClean="0"/>
              <a:t>: the vertical geomagnetic cutoff is read as WHAT(2) </a:t>
            </a:r>
          </a:p>
          <a:p>
            <a:pPr>
              <a:buClr>
                <a:srgbClr val="008000"/>
              </a:buClr>
            </a:pPr>
            <a:r>
              <a:rPr lang="en-US" sz="1800" b="1" dirty="0" smtClean="0">
                <a:latin typeface="Arial" pitchFamily="34" charset="0"/>
                <a:cs typeface="Arial" pitchFamily="34" charset="0"/>
              </a:rPr>
              <a:t>WHAT(2) = </a:t>
            </a:r>
            <a:r>
              <a:rPr lang="en-US" sz="1800" dirty="0" smtClean="0"/>
              <a:t>vertical </a:t>
            </a:r>
            <a:r>
              <a:rPr lang="en-US" sz="1800" dirty="0" err="1" smtClean="0"/>
              <a:t>geomag</a:t>
            </a:r>
            <a:r>
              <a:rPr lang="en-US" sz="1800" dirty="0" smtClean="0"/>
              <a:t>. cutoff at central latitude for WHAT(1) = 2</a:t>
            </a:r>
          </a:p>
          <a:p>
            <a:pPr>
              <a:buClr>
                <a:srgbClr val="008000"/>
              </a:buClr>
            </a:pPr>
            <a:r>
              <a:rPr lang="en-US" sz="1800" b="1" dirty="0" smtClean="0">
                <a:latin typeface="Arial" pitchFamily="34" charset="0"/>
                <a:cs typeface="Arial" pitchFamily="34" charset="0"/>
              </a:rPr>
              <a:t>WHAT(3)-WHAT(5): </a:t>
            </a:r>
            <a:r>
              <a:rPr lang="en-US" sz="1800" dirty="0" smtClean="0"/>
              <a:t>not used</a:t>
            </a:r>
          </a:p>
          <a:p>
            <a:pPr>
              <a:buClr>
                <a:srgbClr val="008000"/>
              </a:buClr>
            </a:pPr>
            <a:r>
              <a:rPr lang="en-US" sz="1800" b="1" dirty="0" smtClean="0">
                <a:latin typeface="Arial" pitchFamily="34" charset="0"/>
                <a:cs typeface="Arial" pitchFamily="34" charset="0"/>
              </a:rPr>
              <a:t>WHAT(6) =&lt; 0</a:t>
            </a:r>
            <a:r>
              <a:rPr lang="en-US" sz="1800" dirty="0" smtClean="0"/>
              <a:t>: nucleons are transported separately</a:t>
            </a:r>
          </a:p>
          <a:p>
            <a:pPr>
              <a:buNone/>
            </a:pPr>
            <a:r>
              <a:rPr lang="en-US" sz="1800" b="1" dirty="0" smtClean="0">
                <a:latin typeface="Arial" pitchFamily="34" charset="0"/>
                <a:cs typeface="Arial" pitchFamily="34" charset="0"/>
              </a:rPr>
              <a:t>                       &gt; 0</a:t>
            </a:r>
            <a:r>
              <a:rPr lang="en-US" sz="1800" dirty="0" smtClean="0"/>
              <a:t>: transport as many alphas as can be built by neutrons, and  </a:t>
            </a:r>
          </a:p>
          <a:p>
            <a:pPr>
              <a:buNone/>
            </a:pPr>
            <a:r>
              <a:rPr lang="en-US" sz="1800" dirty="0" smtClean="0"/>
              <a:t>                             the remaining protons</a:t>
            </a:r>
            <a:endParaRPr 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08720"/>
            <a:ext cx="8066856" cy="5181600"/>
          </a:xfrm>
        </p:spPr>
        <p:txBody>
          <a:bodyPr/>
          <a:lstStyle/>
          <a:p>
            <a:pPr>
              <a:buClr>
                <a:srgbClr val="008000"/>
              </a:buClr>
            </a:pPr>
            <a:r>
              <a:rPr lang="en-US" sz="1800" dirty="0" smtClean="0"/>
              <a:t>SDUM = </a:t>
            </a:r>
            <a:r>
              <a:rPr lang="en-US" sz="1800" dirty="0" smtClean="0">
                <a:solidFill>
                  <a:srgbClr val="C00000"/>
                </a:solidFill>
              </a:rPr>
              <a:t>GCR-IONF</a:t>
            </a:r>
            <a:r>
              <a:rPr lang="en-US" sz="1800" dirty="0" smtClean="0"/>
              <a:t>: </a:t>
            </a:r>
            <a:r>
              <a:rPr lang="en-US" sz="1800" dirty="0" smtClean="0">
                <a:solidFill>
                  <a:srgbClr val="008000"/>
                </a:solidFill>
              </a:rPr>
              <a:t>All-particle flux </a:t>
            </a:r>
            <a:r>
              <a:rPr lang="en-US" sz="1800" dirty="0" smtClean="0"/>
              <a:t/>
            </a:r>
            <a:br>
              <a:rPr lang="en-US" sz="1800" dirty="0" smtClean="0"/>
            </a:br>
            <a:r>
              <a:rPr lang="en-US" sz="1800" dirty="0" smtClean="0"/>
              <a:t/>
            </a:r>
            <a:br>
              <a:rPr lang="en-US" sz="1800" dirty="0" smtClean="0"/>
            </a:br>
            <a:r>
              <a:rPr lang="en-US" sz="1800" dirty="0" smtClean="0"/>
              <a:t>The particle composition of the flux can be modified by choosing the minimum and maximum atomic number (1 </a:t>
            </a:r>
            <a:r>
              <a:rPr lang="en-US" sz="1800" b="1" dirty="0" smtClean="0">
                <a:latin typeface="Arial" pitchFamily="34" charset="0"/>
                <a:cs typeface="Arial" pitchFamily="34" charset="0"/>
              </a:rPr>
              <a:t>=&lt;</a:t>
            </a:r>
            <a:r>
              <a:rPr lang="en-US" sz="1800" dirty="0" smtClean="0"/>
              <a:t> Z </a:t>
            </a:r>
            <a:r>
              <a:rPr lang="en-US" sz="1800" b="1" dirty="0" smtClean="0">
                <a:latin typeface="Arial" pitchFamily="34" charset="0"/>
                <a:cs typeface="Arial" pitchFamily="34" charset="0"/>
              </a:rPr>
              <a:t>=&lt;</a:t>
            </a:r>
            <a:r>
              <a:rPr lang="en-US" sz="1800" dirty="0" smtClean="0"/>
              <a:t> 28). </a:t>
            </a:r>
          </a:p>
          <a:p>
            <a:pPr>
              <a:buClr>
                <a:srgbClr val="008000"/>
              </a:buClr>
            </a:pPr>
            <a:r>
              <a:rPr lang="en-US" sz="1800" dirty="0" smtClean="0"/>
              <a:t>The spectrum components have been produced by a code for various modulation parameters and written on '.</a:t>
            </a:r>
            <a:r>
              <a:rPr lang="en-US" sz="1800" dirty="0" err="1" smtClean="0"/>
              <a:t>spc</a:t>
            </a:r>
            <a:r>
              <a:rPr lang="en-US" sz="1800" dirty="0" smtClean="0"/>
              <a:t>' files (</a:t>
            </a:r>
            <a:r>
              <a:rPr lang="en-US" sz="1800" dirty="0" smtClean="0">
                <a:solidFill>
                  <a:srgbClr val="C00000"/>
                </a:solidFill>
              </a:rPr>
              <a:t>Z </a:t>
            </a:r>
            <a:r>
              <a:rPr lang="en-US" sz="1800" dirty="0" smtClean="0"/>
              <a:t>+ </a:t>
            </a:r>
            <a:r>
              <a:rPr lang="en-US" sz="1800" dirty="0" smtClean="0">
                <a:solidFill>
                  <a:srgbClr val="008000"/>
                </a:solidFill>
              </a:rPr>
              <a:t>&lt;</a:t>
            </a:r>
            <a:r>
              <a:rPr lang="en-US" sz="1800" dirty="0" err="1" smtClean="0">
                <a:solidFill>
                  <a:srgbClr val="008000"/>
                </a:solidFill>
              </a:rPr>
              <a:t>PhiMV</a:t>
            </a:r>
            <a:r>
              <a:rPr lang="en-US" sz="1800" dirty="0" smtClean="0">
                <a:solidFill>
                  <a:srgbClr val="008000"/>
                </a:solidFill>
              </a:rPr>
              <a:t>&gt; </a:t>
            </a:r>
            <a:r>
              <a:rPr lang="en-US" sz="1800" dirty="0" smtClean="0"/>
              <a:t>+ .</a:t>
            </a:r>
            <a:r>
              <a:rPr lang="en-US" sz="1800" dirty="0" err="1" smtClean="0">
                <a:solidFill>
                  <a:srgbClr val="C00000"/>
                </a:solidFill>
              </a:rPr>
              <a:t>spc</a:t>
            </a:r>
            <a:r>
              <a:rPr lang="en-US" sz="1800" dirty="0" smtClean="0"/>
              <a:t>).</a:t>
            </a:r>
          </a:p>
          <a:p>
            <a:pPr>
              <a:buClr>
                <a:srgbClr val="008000"/>
              </a:buClr>
            </a:pPr>
            <a:r>
              <a:rPr lang="en-US" sz="1800" dirty="0" smtClean="0"/>
              <a:t> It is possible to give an </a:t>
            </a:r>
            <a:r>
              <a:rPr lang="en-US" sz="1800" dirty="0" smtClean="0">
                <a:solidFill>
                  <a:srgbClr val="008000"/>
                </a:solidFill>
              </a:rPr>
              <a:t>energy interval </a:t>
            </a:r>
            <a:r>
              <a:rPr lang="en-US" sz="1800" dirty="0" smtClean="0"/>
              <a:t>and to choose a </a:t>
            </a:r>
            <a:r>
              <a:rPr lang="en-US" sz="1800" dirty="0" smtClean="0">
                <a:solidFill>
                  <a:srgbClr val="008000"/>
                </a:solidFill>
              </a:rPr>
              <a:t>starting radius</a:t>
            </a:r>
            <a:r>
              <a:rPr lang="en-US" sz="1800" dirty="0" smtClean="0"/>
              <a:t> (radius of the emission sphere in case of spherical geometry) or </a:t>
            </a:r>
            <a:r>
              <a:rPr lang="en-US" sz="1800" dirty="0" smtClean="0">
                <a:solidFill>
                  <a:srgbClr val="008000"/>
                </a:solidFill>
              </a:rPr>
              <a:t>starting height </a:t>
            </a:r>
            <a:r>
              <a:rPr lang="en-US" sz="1800" dirty="0" smtClean="0"/>
              <a:t>(the emission height in case of flat geometry). </a:t>
            </a:r>
          </a:p>
          <a:p>
            <a:pPr>
              <a:buClr>
                <a:srgbClr val="008000"/>
              </a:buClr>
            </a:pPr>
            <a:r>
              <a:rPr lang="en-US" sz="1800" dirty="0" smtClean="0"/>
              <a:t>It is possible to activate the </a:t>
            </a:r>
            <a:r>
              <a:rPr lang="en-US" sz="1800" dirty="0" smtClean="0">
                <a:solidFill>
                  <a:srgbClr val="008000"/>
                </a:solidFill>
              </a:rPr>
              <a:t>geomagnetic cutoff </a:t>
            </a:r>
            <a:r>
              <a:rPr lang="en-US" sz="1800" dirty="0" smtClean="0"/>
              <a:t>(WHAT(7) in </a:t>
            </a:r>
            <a:r>
              <a:rPr lang="en-US" sz="1800" dirty="0" smtClean="0">
                <a:solidFill>
                  <a:srgbClr val="C00000"/>
                </a:solidFill>
              </a:rPr>
              <a:t>SPECSOUR)</a:t>
            </a:r>
            <a:r>
              <a:rPr lang="en-US" sz="1800" dirty="0" smtClean="0"/>
              <a:t> and to input optionally the </a:t>
            </a:r>
            <a:r>
              <a:rPr lang="en-US" sz="1800" dirty="0" smtClean="0">
                <a:solidFill>
                  <a:srgbClr val="008000"/>
                </a:solidFill>
              </a:rPr>
              <a:t>vertical cutoff value at the central latitude. </a:t>
            </a:r>
          </a:p>
          <a:p>
            <a:pPr>
              <a:buClr>
                <a:srgbClr val="008000"/>
              </a:buClr>
            </a:pPr>
            <a:r>
              <a:rPr lang="en-US" sz="1800" dirty="0" smtClean="0"/>
              <a:t>Ions are treated like </a:t>
            </a:r>
            <a:r>
              <a:rPr lang="en-US" sz="1800" dirty="0" smtClean="0">
                <a:solidFill>
                  <a:srgbClr val="008000"/>
                </a:solidFill>
              </a:rPr>
              <a:t>real ions </a:t>
            </a:r>
            <a:r>
              <a:rPr lang="en-US" sz="1800" dirty="0" smtClean="0"/>
              <a:t>or can be </a:t>
            </a:r>
            <a:r>
              <a:rPr lang="en-US" sz="1800" dirty="0" err="1" smtClean="0">
                <a:solidFill>
                  <a:srgbClr val="008000"/>
                </a:solidFill>
              </a:rPr>
              <a:t>splitted</a:t>
            </a:r>
            <a:r>
              <a:rPr lang="en-US" sz="1800" dirty="0" smtClean="0"/>
              <a:t>. The optimized value for spectral index for sampling (below transition energy) is </a:t>
            </a:r>
            <a:r>
              <a:rPr lang="en-US" sz="1800" b="1" dirty="0" smtClean="0">
                <a:latin typeface="Symbol" pitchFamily="18" charset="2"/>
              </a:rPr>
              <a:t>g</a:t>
            </a:r>
            <a:r>
              <a:rPr lang="en-US" sz="1800" dirty="0" smtClean="0"/>
              <a:t> = 1.75 (WHAT(5)). </a:t>
            </a:r>
          </a:p>
          <a:p>
            <a:pPr>
              <a:buClr>
                <a:srgbClr val="008000"/>
              </a:buClr>
            </a:pPr>
            <a:r>
              <a:rPr lang="en-US" sz="1800" dirty="0" smtClean="0"/>
              <a:t>Above transition energy, the spectrum will be assumed to have a </a:t>
            </a:r>
            <a:r>
              <a:rPr lang="en-US" sz="1800" dirty="0" smtClean="0">
                <a:solidFill>
                  <a:srgbClr val="008000"/>
                </a:solidFill>
              </a:rPr>
              <a:t>1/E shape. </a:t>
            </a:r>
          </a:p>
          <a:p>
            <a:pPr>
              <a:buClr>
                <a:srgbClr val="008000"/>
              </a:buClr>
              <a:buNone/>
            </a:pPr>
            <a:endParaRPr lang="en-US" sz="1800" dirty="0" smtClean="0"/>
          </a:p>
        </p:txBody>
      </p:sp>
      <p:sp>
        <p:nvSpPr>
          <p:cNvPr id="4" name="TextBox 3"/>
          <p:cNvSpPr txBox="1"/>
          <p:nvPr/>
        </p:nvSpPr>
        <p:spPr>
          <a:xfrm>
            <a:off x="827584" y="260648"/>
            <a:ext cx="7992888" cy="523220"/>
          </a:xfrm>
          <a:prstGeom prst="rect">
            <a:avLst/>
          </a:prstGeom>
          <a:noFill/>
        </p:spPr>
        <p:txBody>
          <a:bodyPr wrap="square" rtlCol="0">
            <a:spAutoFit/>
          </a:bodyPr>
          <a:lstStyle/>
          <a:p>
            <a:r>
              <a:rPr lang="en-US" sz="2800" b="1" dirty="0" smtClean="0">
                <a:solidFill>
                  <a:schemeClr val="tx2"/>
                </a:solidFill>
              </a:rPr>
              <a:t>From the manual: SPECSOUR/GCR-IONF (1)</a:t>
            </a:r>
            <a:endParaRPr lang="en-US" sz="2800" dirty="0">
              <a:solidFill>
                <a:schemeClr val="tx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9512" y="764704"/>
            <a:ext cx="8534400" cy="5181600"/>
          </a:xfrm>
        </p:spPr>
        <p:txBody>
          <a:bodyPr/>
          <a:lstStyle/>
          <a:p>
            <a:pPr>
              <a:buNone/>
            </a:pPr>
            <a:r>
              <a:rPr lang="en-US" sz="1800" dirty="0" smtClean="0">
                <a:solidFill>
                  <a:srgbClr val="C00000"/>
                </a:solidFill>
              </a:rPr>
              <a:t>SDUM = SPE-SPEC, SPE-2003 or SPE-2005:</a:t>
            </a:r>
            <a:r>
              <a:rPr lang="en-US" sz="1800" dirty="0" smtClean="0"/>
              <a:t> Solar Particle Event.  </a:t>
            </a:r>
          </a:p>
          <a:p>
            <a:pPr>
              <a:buNone/>
            </a:pPr>
            <a:r>
              <a:rPr lang="en-US" sz="1800" dirty="0" smtClean="0">
                <a:solidFill>
                  <a:srgbClr val="C00000"/>
                </a:solidFill>
              </a:rPr>
              <a:t>          SPE-SPEC, SPE-2005 </a:t>
            </a:r>
            <a:r>
              <a:rPr lang="en-US" sz="1800" dirty="0" smtClean="0">
                <a:sym typeface="Wingdings" pitchFamily="2" charset="2"/>
              </a:rPr>
              <a:t> spectrum is read from file </a:t>
            </a:r>
            <a:r>
              <a:rPr lang="en-US" sz="1800" dirty="0" smtClean="0">
                <a:solidFill>
                  <a:srgbClr val="008000"/>
                </a:solidFill>
              </a:rPr>
              <a:t>sep20jan2005.spc</a:t>
            </a:r>
            <a:r>
              <a:rPr lang="en-US" sz="1800" dirty="0" smtClean="0">
                <a:sym typeface="Wingdings" pitchFamily="2" charset="2"/>
              </a:rPr>
              <a:t> </a:t>
            </a:r>
          </a:p>
          <a:p>
            <a:pPr>
              <a:buNone/>
            </a:pPr>
            <a:r>
              <a:rPr lang="en-US" sz="1800" dirty="0" smtClean="0">
                <a:sym typeface="Wingdings" pitchFamily="2" charset="2"/>
              </a:rPr>
              <a:t>                            </a:t>
            </a:r>
            <a:r>
              <a:rPr lang="en-US" sz="1800" dirty="0" smtClean="0">
                <a:solidFill>
                  <a:srgbClr val="C00000"/>
                </a:solidFill>
              </a:rPr>
              <a:t>SPE-2003 </a:t>
            </a:r>
            <a:r>
              <a:rPr lang="en-US" sz="1800" dirty="0" smtClean="0">
                <a:sym typeface="Wingdings" pitchFamily="2" charset="2"/>
              </a:rPr>
              <a:t> spectrum is read from file </a:t>
            </a:r>
            <a:r>
              <a:rPr lang="en-US" sz="1800" dirty="0" smtClean="0">
                <a:solidFill>
                  <a:srgbClr val="008000"/>
                </a:solidFill>
              </a:rPr>
              <a:t>sep28oct2003.spc</a:t>
            </a:r>
          </a:p>
          <a:p>
            <a:pPr>
              <a:buNone/>
            </a:pPr>
            <a:r>
              <a:rPr lang="en-US" sz="1800" dirty="0" smtClean="0"/>
              <a:t>The WHATs are the same as for </a:t>
            </a:r>
            <a:r>
              <a:rPr lang="en-US" sz="1800" dirty="0" smtClean="0">
                <a:solidFill>
                  <a:srgbClr val="C00000"/>
                </a:solidFill>
              </a:rPr>
              <a:t>SDUM=GCR-IONF</a:t>
            </a:r>
            <a:r>
              <a:rPr lang="en-US" sz="1800" dirty="0" smtClean="0"/>
              <a:t>:</a:t>
            </a:r>
          </a:p>
          <a:p>
            <a:pPr>
              <a:buClr>
                <a:srgbClr val="008000"/>
              </a:buClr>
            </a:pPr>
            <a:r>
              <a:rPr lang="en-US" sz="1600" b="1" dirty="0" smtClean="0">
                <a:latin typeface="Arial" pitchFamily="34" charset="0"/>
                <a:cs typeface="Arial" pitchFamily="34" charset="0"/>
              </a:rPr>
              <a:t>WHAT (1) = </a:t>
            </a:r>
            <a:r>
              <a:rPr lang="en-US" sz="1600" dirty="0" err="1" smtClean="0"/>
              <a:t>Z</a:t>
            </a:r>
            <a:r>
              <a:rPr lang="en-US" sz="1600" b="1" baseline="-25000" dirty="0" err="1" smtClean="0"/>
              <a:t>max</a:t>
            </a:r>
            <a:r>
              <a:rPr lang="en-US" sz="1600" dirty="0" smtClean="0"/>
              <a:t> + 100 * </a:t>
            </a:r>
            <a:r>
              <a:rPr lang="en-US" sz="1600" dirty="0" err="1" smtClean="0"/>
              <a:t>Z</a:t>
            </a:r>
            <a:r>
              <a:rPr lang="en-US" sz="1600" b="1" baseline="-25000" dirty="0" err="1" smtClean="0"/>
              <a:t>min</a:t>
            </a:r>
            <a:r>
              <a:rPr lang="en-US" sz="1600" dirty="0" smtClean="0"/>
              <a:t> (</a:t>
            </a:r>
            <a:r>
              <a:rPr lang="en-US" sz="1600" dirty="0" err="1" smtClean="0"/>
              <a:t>Z</a:t>
            </a:r>
            <a:r>
              <a:rPr lang="en-US" sz="1600" b="1" baseline="-25000" dirty="0" err="1" smtClean="0"/>
              <a:t>min</a:t>
            </a:r>
            <a:r>
              <a:rPr lang="en-US" sz="1600" dirty="0" smtClean="0"/>
              <a:t> = 1 if none is defined)</a:t>
            </a:r>
          </a:p>
          <a:p>
            <a:pPr>
              <a:buClr>
                <a:srgbClr val="008000"/>
              </a:buClr>
            </a:pPr>
            <a:r>
              <a:rPr lang="en-US" sz="1600" b="1" dirty="0" smtClean="0">
                <a:latin typeface="Arial" pitchFamily="34" charset="0"/>
                <a:cs typeface="Arial" pitchFamily="34" charset="0"/>
              </a:rPr>
              <a:t>WHAT (2) =</a:t>
            </a:r>
            <a:r>
              <a:rPr lang="en-US" sz="1600" dirty="0" smtClean="0"/>
              <a:t> Starting radius or starting height (cm) </a:t>
            </a:r>
          </a:p>
          <a:p>
            <a:pPr>
              <a:buClr>
                <a:srgbClr val="008000"/>
              </a:buClr>
            </a:pPr>
            <a:r>
              <a:rPr lang="en-US" sz="1600" b="1" dirty="0" smtClean="0">
                <a:latin typeface="Arial" pitchFamily="34" charset="0"/>
                <a:cs typeface="Arial" pitchFamily="34" charset="0"/>
              </a:rPr>
              <a:t>WHAT (3)</a:t>
            </a:r>
            <a:r>
              <a:rPr lang="en-US" sz="1600" dirty="0" smtClean="0"/>
              <a:t> = Minimum energy </a:t>
            </a:r>
          </a:p>
          <a:p>
            <a:pPr>
              <a:buClr>
                <a:srgbClr val="008000"/>
              </a:buClr>
            </a:pPr>
            <a:r>
              <a:rPr lang="en-US" sz="1600" b="1" dirty="0" smtClean="0">
                <a:latin typeface="Arial" pitchFamily="34" charset="0"/>
                <a:cs typeface="Arial" pitchFamily="34" charset="0"/>
              </a:rPr>
              <a:t>WHAT (4) = </a:t>
            </a:r>
            <a:r>
              <a:rPr lang="en-US" sz="1600" dirty="0" smtClean="0"/>
              <a:t>Maximum energy </a:t>
            </a:r>
          </a:p>
          <a:p>
            <a:pPr>
              <a:buClr>
                <a:srgbClr val="008000"/>
              </a:buClr>
              <a:buNone/>
            </a:pPr>
            <a:r>
              <a:rPr lang="en-US" sz="1600" dirty="0" smtClean="0"/>
              <a:t>      If max. and minimum energy differ by </a:t>
            </a:r>
            <a:r>
              <a:rPr lang="en-US" sz="1600" b="1" dirty="0" smtClean="0">
                <a:latin typeface="Arial" pitchFamily="34" charset="0"/>
                <a:cs typeface="Arial" pitchFamily="34" charset="0"/>
              </a:rPr>
              <a:t>&lt;</a:t>
            </a:r>
            <a:r>
              <a:rPr lang="en-US" sz="1600" dirty="0" smtClean="0"/>
              <a:t> 5% then a fixed energy (= Max) is sampled </a:t>
            </a:r>
          </a:p>
          <a:p>
            <a:pPr>
              <a:buClr>
                <a:srgbClr val="008000"/>
              </a:buClr>
            </a:pPr>
            <a:r>
              <a:rPr lang="en-US" sz="1600" b="1" dirty="0" smtClean="0">
                <a:latin typeface="Arial" pitchFamily="34" charset="0"/>
                <a:cs typeface="Arial" pitchFamily="34" charset="0"/>
              </a:rPr>
              <a:t>WHAT (5) = </a:t>
            </a:r>
            <a:r>
              <a:rPr lang="en-US" sz="1600" dirty="0" smtClean="0"/>
              <a:t>Spectral index for sampling (below transition energy)</a:t>
            </a:r>
          </a:p>
          <a:p>
            <a:pPr>
              <a:buClr>
                <a:srgbClr val="008000"/>
              </a:buClr>
            </a:pPr>
            <a:r>
              <a:rPr lang="en-US" sz="1600" b="1" dirty="0" smtClean="0">
                <a:latin typeface="Arial" pitchFamily="34" charset="0"/>
                <a:cs typeface="Arial" pitchFamily="34" charset="0"/>
              </a:rPr>
              <a:t>WHAT (6) = </a:t>
            </a:r>
            <a:r>
              <a:rPr lang="en-US" sz="1600" dirty="0" smtClean="0"/>
              <a:t>Transition energy for sampling (above it, sample from 1/E)</a:t>
            </a:r>
          </a:p>
          <a:p>
            <a:pPr>
              <a:buClr>
                <a:srgbClr val="008000"/>
              </a:buClr>
              <a:buNone/>
            </a:pPr>
            <a:r>
              <a:rPr lang="en-US" sz="1600" dirty="0" smtClean="0"/>
              <a:t>Continuation card (</a:t>
            </a:r>
            <a:r>
              <a:rPr lang="en-US" sz="1600" b="1" dirty="0" smtClean="0">
                <a:latin typeface="Arial" pitchFamily="34" charset="0"/>
                <a:cs typeface="Arial" pitchFamily="34" charset="0"/>
              </a:rPr>
              <a:t>SDUM = "&amp;“</a:t>
            </a:r>
            <a:r>
              <a:rPr lang="en-US" sz="1600" dirty="0" smtClean="0">
                <a:latin typeface="Arial" pitchFamily="34" charset="0"/>
                <a:cs typeface="Arial" pitchFamily="34" charset="0"/>
              </a:rPr>
              <a:t>)</a:t>
            </a:r>
            <a:r>
              <a:rPr lang="en-US" sz="1600" b="1" dirty="0" smtClean="0">
                <a:latin typeface="Arial" pitchFamily="34" charset="0"/>
                <a:cs typeface="Arial" pitchFamily="34" charset="0"/>
              </a:rPr>
              <a:t> </a:t>
            </a:r>
          </a:p>
          <a:p>
            <a:pPr>
              <a:buClr>
                <a:srgbClr val="008000"/>
              </a:buClr>
            </a:pPr>
            <a:r>
              <a:rPr lang="en-US" sz="1600" b="1" dirty="0" smtClean="0">
                <a:latin typeface="Arial" pitchFamily="34" charset="0"/>
                <a:cs typeface="Arial" pitchFamily="34" charset="0"/>
              </a:rPr>
              <a:t>WHAT(1) =</a:t>
            </a:r>
            <a:r>
              <a:rPr lang="en-US" sz="1600" dirty="0" smtClean="0"/>
              <a:t> 0: no geomagnetic cutoff; </a:t>
            </a:r>
            <a:r>
              <a:rPr lang="en-US" sz="1600" b="1" dirty="0" smtClean="0">
                <a:latin typeface="Arial" pitchFamily="34" charset="0"/>
                <a:cs typeface="Arial" pitchFamily="34" charset="0"/>
              </a:rPr>
              <a:t>= </a:t>
            </a:r>
            <a:r>
              <a:rPr lang="en-US" sz="1600" dirty="0" smtClean="0"/>
              <a:t>1: geomagnetic cutoff is requested</a:t>
            </a:r>
          </a:p>
          <a:p>
            <a:pPr>
              <a:buClr>
                <a:srgbClr val="008000"/>
              </a:buClr>
              <a:buNone/>
            </a:pPr>
            <a:r>
              <a:rPr lang="en-US" sz="1600" dirty="0" smtClean="0"/>
              <a:t>                     </a:t>
            </a:r>
            <a:r>
              <a:rPr lang="en-US" sz="1600" b="1" dirty="0" smtClean="0">
                <a:latin typeface="Arial" pitchFamily="34" charset="0"/>
                <a:cs typeface="Arial" pitchFamily="34" charset="0"/>
              </a:rPr>
              <a:t>=</a:t>
            </a:r>
            <a:r>
              <a:rPr lang="en-US" sz="1600" dirty="0" smtClean="0"/>
              <a:t> 2: the vertical geomagnetic cutoff is read from WHAT(2) </a:t>
            </a:r>
          </a:p>
          <a:p>
            <a:pPr>
              <a:buClr>
                <a:srgbClr val="008000"/>
              </a:buClr>
            </a:pPr>
            <a:r>
              <a:rPr lang="en-US" sz="1600" b="1" dirty="0" smtClean="0">
                <a:latin typeface="Arial" pitchFamily="34" charset="0"/>
                <a:cs typeface="Arial" pitchFamily="34" charset="0"/>
              </a:rPr>
              <a:t>WHAT(2) = </a:t>
            </a:r>
            <a:r>
              <a:rPr lang="en-US" sz="1600" dirty="0" smtClean="0"/>
              <a:t>vertical geomagnetic cutoff at central latitude for WHAT(1) </a:t>
            </a:r>
            <a:r>
              <a:rPr lang="en-US" sz="1600" b="1" dirty="0" smtClean="0">
                <a:latin typeface="Arial" pitchFamily="34" charset="0"/>
                <a:cs typeface="Arial" pitchFamily="34" charset="0"/>
              </a:rPr>
              <a:t>=</a:t>
            </a:r>
            <a:r>
              <a:rPr lang="en-US" sz="1600" dirty="0" smtClean="0"/>
              <a:t> 2</a:t>
            </a:r>
          </a:p>
          <a:p>
            <a:pPr>
              <a:buClr>
                <a:srgbClr val="008000"/>
              </a:buClr>
            </a:pPr>
            <a:r>
              <a:rPr lang="en-US" sz="1600" b="1" dirty="0" smtClean="0">
                <a:latin typeface="Arial" pitchFamily="34" charset="0"/>
                <a:cs typeface="Arial" pitchFamily="34" charset="0"/>
              </a:rPr>
              <a:t>WHAT(3) = </a:t>
            </a:r>
            <a:r>
              <a:rPr lang="en-US" sz="1600" dirty="0" smtClean="0"/>
              <a:t>number of energy point in the spectra. Default: 50 </a:t>
            </a:r>
          </a:p>
          <a:p>
            <a:pPr>
              <a:buClr>
                <a:srgbClr val="008000"/>
              </a:buClr>
            </a:pPr>
            <a:r>
              <a:rPr lang="en-US" sz="1600" b="1" dirty="0" smtClean="0">
                <a:latin typeface="Arial" pitchFamily="34" charset="0"/>
                <a:cs typeface="Arial" pitchFamily="34" charset="0"/>
              </a:rPr>
              <a:t>WHAT(4) = </a:t>
            </a:r>
            <a:r>
              <a:rPr lang="en-US" sz="1600" dirty="0" smtClean="0"/>
              <a:t>if </a:t>
            </a:r>
            <a:r>
              <a:rPr lang="en-US" sz="1600" b="1" dirty="0" smtClean="0">
                <a:latin typeface="Arial" pitchFamily="34" charset="0"/>
                <a:cs typeface="Arial" pitchFamily="34" charset="0"/>
              </a:rPr>
              <a:t>&gt;</a:t>
            </a:r>
            <a:r>
              <a:rPr lang="en-US" sz="1600" dirty="0" smtClean="0"/>
              <a:t> 0 vertical run </a:t>
            </a:r>
          </a:p>
          <a:p>
            <a:pPr>
              <a:buClr>
                <a:srgbClr val="008000"/>
              </a:buClr>
            </a:pPr>
            <a:r>
              <a:rPr lang="en-US" sz="1600" b="1" dirty="0" smtClean="0">
                <a:latin typeface="Arial" pitchFamily="34" charset="0"/>
                <a:cs typeface="Arial" pitchFamily="34" charset="0"/>
              </a:rPr>
              <a:t>WHAT(5) = </a:t>
            </a:r>
            <a:r>
              <a:rPr lang="en-US" sz="1600" dirty="0" smtClean="0"/>
              <a:t>if </a:t>
            </a:r>
            <a:r>
              <a:rPr lang="en-US" sz="1600" b="1" dirty="0" smtClean="0">
                <a:latin typeface="Arial" pitchFamily="34" charset="0"/>
                <a:cs typeface="Arial" pitchFamily="34" charset="0"/>
              </a:rPr>
              <a:t>&gt;</a:t>
            </a:r>
            <a:r>
              <a:rPr lang="en-US" sz="1600" dirty="0" smtClean="0"/>
              <a:t> 0 probabilities 1/(2xZ) are used for the various ions (1 for Z = 1) </a:t>
            </a:r>
          </a:p>
          <a:p>
            <a:pPr>
              <a:buClr>
                <a:srgbClr val="008000"/>
              </a:buClr>
            </a:pPr>
            <a:r>
              <a:rPr lang="en-US" sz="1600" b="1" dirty="0" smtClean="0">
                <a:latin typeface="Arial" pitchFamily="34" charset="0"/>
                <a:cs typeface="Arial" pitchFamily="34" charset="0"/>
              </a:rPr>
              <a:t>WHAT(6) =&lt; </a:t>
            </a:r>
            <a:r>
              <a:rPr lang="en-US" sz="1600" dirty="0" smtClean="0"/>
              <a:t>0: ions are split </a:t>
            </a:r>
            <a:r>
              <a:rPr lang="en-US" sz="1600" b="1" dirty="0" smtClean="0">
                <a:latin typeface="Arial" pitchFamily="34" charset="0"/>
                <a:cs typeface="Arial" pitchFamily="34" charset="0"/>
              </a:rPr>
              <a:t>&gt;</a:t>
            </a:r>
            <a:r>
              <a:rPr lang="en-US" sz="1600" dirty="0" smtClean="0"/>
              <a:t> 0: ions are treated like real ions </a:t>
            </a:r>
          </a:p>
          <a:p>
            <a:pPr>
              <a:buClr>
                <a:srgbClr val="008000"/>
              </a:buClr>
              <a:buNone/>
            </a:pPr>
            <a:r>
              <a:rPr lang="en-US" sz="1600" dirty="0" smtClean="0"/>
              <a:t/>
            </a:r>
            <a:br>
              <a:rPr lang="en-US" sz="1600" dirty="0" smtClean="0"/>
            </a:br>
            <a:endParaRPr lang="en-US" sz="1600" dirty="0"/>
          </a:p>
        </p:txBody>
      </p:sp>
      <p:sp>
        <p:nvSpPr>
          <p:cNvPr id="4" name="TextBox 3"/>
          <p:cNvSpPr txBox="1"/>
          <p:nvPr/>
        </p:nvSpPr>
        <p:spPr>
          <a:xfrm>
            <a:off x="107504" y="116632"/>
            <a:ext cx="9036496" cy="523220"/>
          </a:xfrm>
          <a:prstGeom prst="rect">
            <a:avLst/>
          </a:prstGeom>
          <a:noFill/>
        </p:spPr>
        <p:txBody>
          <a:bodyPr wrap="square" rtlCol="0">
            <a:spAutoFit/>
          </a:bodyPr>
          <a:lstStyle/>
          <a:p>
            <a:r>
              <a:rPr lang="en-US" sz="2800" b="1" dirty="0" smtClean="0">
                <a:solidFill>
                  <a:schemeClr val="tx2"/>
                </a:solidFill>
              </a:rPr>
              <a:t>Summary from the manual: SPECSOUR/SPE-</a:t>
            </a:r>
            <a:r>
              <a:rPr lang="en-US" sz="2800" b="1" dirty="0" err="1" smtClean="0">
                <a:solidFill>
                  <a:schemeClr val="tx2"/>
                </a:solidFill>
              </a:rPr>
              <a:t>xxxx</a:t>
            </a:r>
            <a:endParaRPr lang="en-US" sz="2800" dirty="0">
              <a:solidFill>
                <a:schemeClr val="tx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Example of input data cards</a:t>
            </a:r>
            <a:endParaRPr lang="en-US" dirty="0"/>
          </a:p>
        </p:txBody>
      </p:sp>
      <p:sp>
        <p:nvSpPr>
          <p:cNvPr id="3" name="Content Placeholder 2"/>
          <p:cNvSpPr>
            <a:spLocks noGrp="1"/>
          </p:cNvSpPr>
          <p:nvPr>
            <p:ph idx="1"/>
          </p:nvPr>
        </p:nvSpPr>
        <p:spPr>
          <a:xfrm>
            <a:off x="609600" y="551656"/>
            <a:ext cx="8138864" cy="4821560"/>
          </a:xfrm>
        </p:spPr>
        <p:txBody>
          <a:bodyPr/>
          <a:lstStyle/>
          <a:p>
            <a:pPr>
              <a:buNone/>
            </a:pPr>
            <a:r>
              <a:rPr lang="en-US" sz="1400" b="1" dirty="0" smtClean="0"/>
              <a:t/>
            </a:r>
            <a:br>
              <a:rPr lang="en-US" sz="1400" b="1" dirty="0" smtClean="0"/>
            </a:br>
            <a:endParaRPr lang="en-US" sz="1400" b="1" dirty="0" smtClean="0"/>
          </a:p>
          <a:p>
            <a:r>
              <a:rPr lang="en-US" sz="1800" dirty="0" smtClean="0"/>
              <a:t>An example of user data cards to run a FLUKA cosmic ray problem. is shown here. The example refers to the simulation at geographical coordinates of 36.0 degrees North Latitude and 140.0 degrees East Longitude (Tsukuba, Japan), using the solar modulation of Dec. 23rd 1995: </a:t>
            </a:r>
            <a:r>
              <a:rPr lang="en-US" sz="1800" b="1" dirty="0" smtClean="0">
                <a:latin typeface="Symbol" pitchFamily="18" charset="2"/>
              </a:rPr>
              <a:t>m</a:t>
            </a:r>
            <a:r>
              <a:rPr lang="en-US" sz="1800" b="1" baseline="30000" dirty="0" smtClean="0"/>
              <a:t>+</a:t>
            </a:r>
            <a:r>
              <a:rPr lang="en-US" sz="1800" dirty="0" smtClean="0"/>
              <a:t> and </a:t>
            </a:r>
            <a:r>
              <a:rPr lang="en-US" sz="1800" b="1" dirty="0" smtClean="0">
                <a:latin typeface="Symbol" pitchFamily="18" charset="2"/>
              </a:rPr>
              <a:t>m</a:t>
            </a:r>
            <a:r>
              <a:rPr lang="en-US" sz="1800" b="1" baseline="30000" dirty="0" smtClean="0"/>
              <a:t>-</a:t>
            </a:r>
            <a:r>
              <a:rPr lang="en-US" sz="1800" dirty="0" smtClean="0"/>
              <a:t> fluxes at different heights in the atmosphere.</a:t>
            </a:r>
          </a:p>
          <a:p>
            <a:endParaRPr lang="en-US" sz="1400" dirty="0" smtClean="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87847" y="3502104"/>
            <a:ext cx="5036681" cy="3383280"/>
          </a:xfrm>
          <a:prstGeom prst="rect">
            <a:avLst/>
          </a:prstGeom>
          <a:noFill/>
          <a:ln w="9525">
            <a:noFill/>
            <a:miter lim="800000"/>
            <a:headEnd/>
            <a:tailEnd/>
          </a:ln>
        </p:spPr>
      </p:pic>
      <p:sp>
        <p:nvSpPr>
          <p:cNvPr id="5" name="Titolo 1"/>
          <p:cNvSpPr txBox="1">
            <a:spLocks/>
          </p:cNvSpPr>
          <p:nvPr/>
        </p:nvSpPr>
        <p:spPr bwMode="auto">
          <a:xfrm>
            <a:off x="-252536" y="1781943"/>
            <a:ext cx="9251950" cy="1143001"/>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800" b="1" i="0" u="none" strike="noStrike" kern="0" cap="none" spc="0" normalizeH="0" baseline="0" noProof="0" dirty="0" smtClean="0">
                <a:ln>
                  <a:noFill/>
                </a:ln>
                <a:solidFill>
                  <a:srgbClr val="4F6228"/>
                </a:solidFill>
                <a:effectLst/>
                <a:uLnTx/>
                <a:uFillTx/>
                <a:latin typeface="+mj-lt"/>
                <a:ea typeface="+mj-ea"/>
                <a:cs typeface="+mj-cs"/>
              </a:rPr>
              <a:t>	</a:t>
            </a:r>
            <a:r>
              <a:rPr kumimoji="0" lang="it-IT" b="1" i="0" u="none" strike="noStrike" kern="0" cap="none" spc="0" normalizeH="0" baseline="0" noProof="0" dirty="0" smtClean="0">
                <a:ln>
                  <a:noFill/>
                </a:ln>
                <a:solidFill>
                  <a:schemeClr val="tx2"/>
                </a:solidFill>
                <a:effectLst/>
                <a:uLnTx/>
                <a:uFillTx/>
                <a:latin typeface="+mj-lt"/>
                <a:ea typeface="+mj-ea"/>
                <a:cs typeface="Arial" pitchFamily="34" charset="0"/>
              </a:rPr>
              <a:t>Example available in $</a:t>
            </a:r>
            <a:r>
              <a:rPr kumimoji="0" lang="it-IT" b="1" i="0" u="none" strike="noStrike" kern="0" cap="none" spc="0" normalizeH="0" baseline="0" noProof="0" dirty="0" smtClean="0">
                <a:ln>
                  <a:noFill/>
                </a:ln>
                <a:solidFill>
                  <a:srgbClr val="2A3CE6"/>
                </a:solidFill>
                <a:effectLst/>
                <a:uLnTx/>
                <a:uFillTx/>
                <a:latin typeface="+mj-lt"/>
                <a:ea typeface="+mj-ea"/>
                <a:cs typeface="+mj-cs"/>
              </a:rPr>
              <a:t>FLUPRO/gcrtools/gcrexamples/AllParticleExample</a:t>
            </a:r>
          </a:p>
        </p:txBody>
      </p:sp>
      <p:sp>
        <p:nvSpPr>
          <p:cNvPr id="6" name="CasellaDiTesto 3"/>
          <p:cNvSpPr txBox="1">
            <a:spLocks noChangeArrowheads="1"/>
          </p:cNvSpPr>
          <p:nvPr/>
        </p:nvSpPr>
        <p:spPr bwMode="auto">
          <a:xfrm>
            <a:off x="179512" y="2768585"/>
            <a:ext cx="8424490" cy="2100575"/>
          </a:xfrm>
          <a:prstGeom prst="rect">
            <a:avLst/>
          </a:prstGeom>
          <a:noFill/>
          <a:ln w="9525">
            <a:noFill/>
            <a:miter lim="800000"/>
            <a:headEnd/>
            <a:tailEnd/>
          </a:ln>
        </p:spPr>
        <p:txBody>
          <a:bodyPr wrap="square">
            <a:spAutoFit/>
          </a:bodyPr>
          <a:lstStyle/>
          <a:p>
            <a:pPr algn="just"/>
            <a:endParaRPr lang="en-US" sz="1000" dirty="0">
              <a:solidFill>
                <a:srgbClr val="4F6228"/>
              </a:solidFill>
              <a:latin typeface="+mj-lt"/>
            </a:endParaRPr>
          </a:p>
          <a:p>
            <a:pPr algn="just"/>
            <a:endParaRPr lang="en-US" sz="1050" dirty="0">
              <a:solidFill>
                <a:srgbClr val="4F6228"/>
              </a:solidFill>
              <a:latin typeface="+mj-lt"/>
            </a:endParaRPr>
          </a:p>
          <a:p>
            <a:pPr algn="just"/>
            <a:r>
              <a:rPr lang="en-US" dirty="0">
                <a:solidFill>
                  <a:srgbClr val="C00000"/>
                </a:solidFill>
                <a:latin typeface="+mj-lt"/>
              </a:rPr>
              <a:t>SPECSOUR</a:t>
            </a:r>
            <a:r>
              <a:rPr lang="en-US" dirty="0">
                <a:latin typeface="+mj-lt"/>
              </a:rPr>
              <a:t> and SDUM = </a:t>
            </a:r>
            <a:r>
              <a:rPr lang="en-US" dirty="0" smtClean="0">
                <a:solidFill>
                  <a:srgbClr val="C00000"/>
                </a:solidFill>
                <a:latin typeface="+mj-lt"/>
              </a:rPr>
              <a:t>GCR–IONF </a:t>
            </a:r>
            <a:r>
              <a:rPr lang="en-US" dirty="0">
                <a:latin typeface="+mj-lt"/>
              </a:rPr>
              <a:t>(all particle flux): </a:t>
            </a:r>
          </a:p>
          <a:p>
            <a:pPr algn="just"/>
            <a:r>
              <a:rPr lang="en-US" dirty="0">
                <a:latin typeface="+mj-lt"/>
              </a:rPr>
              <a:t>   </a:t>
            </a:r>
            <a:r>
              <a:rPr lang="en-US" dirty="0" smtClean="0">
                <a:latin typeface="+mj-lt"/>
              </a:rPr>
              <a:t>Z </a:t>
            </a:r>
            <a:r>
              <a:rPr lang="en-US" dirty="0">
                <a:latin typeface="+mj-lt"/>
              </a:rPr>
              <a:t>of ions of spectra to be taken into account</a:t>
            </a:r>
          </a:p>
          <a:p>
            <a:pPr algn="just"/>
            <a:r>
              <a:rPr lang="en-US" dirty="0">
                <a:latin typeface="+mj-lt"/>
              </a:rPr>
              <a:t>  </a:t>
            </a:r>
            <a:r>
              <a:rPr lang="en-US" dirty="0" smtClean="0">
                <a:latin typeface="+mj-lt"/>
              </a:rPr>
              <a:t>- </a:t>
            </a:r>
            <a:r>
              <a:rPr lang="en-US" dirty="0">
                <a:latin typeface="+mj-lt"/>
              </a:rPr>
              <a:t>information for sampling energy spectra</a:t>
            </a:r>
          </a:p>
          <a:p>
            <a:pPr algn="just"/>
            <a:r>
              <a:rPr lang="en-US" dirty="0">
                <a:latin typeface="+mj-lt"/>
              </a:rPr>
              <a:t>  </a:t>
            </a:r>
            <a:r>
              <a:rPr lang="en-US" dirty="0" smtClean="0">
                <a:latin typeface="+mj-lt"/>
              </a:rPr>
              <a:t>- </a:t>
            </a:r>
            <a:r>
              <a:rPr lang="en-US" dirty="0">
                <a:latin typeface="+mj-lt"/>
              </a:rPr>
              <a:t>geomagnetic cutoff </a:t>
            </a:r>
          </a:p>
          <a:p>
            <a:pPr algn="just"/>
            <a:r>
              <a:rPr lang="en-US" dirty="0">
                <a:latin typeface="+mj-lt"/>
              </a:rPr>
              <a:t>  </a:t>
            </a:r>
            <a:r>
              <a:rPr lang="en-US" dirty="0" smtClean="0">
                <a:latin typeface="+mj-lt"/>
              </a:rPr>
              <a:t>- </a:t>
            </a:r>
            <a:r>
              <a:rPr lang="en-US" dirty="0">
                <a:latin typeface="+mj-lt"/>
              </a:rPr>
              <a:t>starting radius   </a:t>
            </a:r>
          </a:p>
          <a:p>
            <a:pPr algn="just"/>
            <a:r>
              <a:rPr lang="it-IT" sz="2000" b="1" dirty="0">
                <a:solidFill>
                  <a:srgbClr val="4F6228"/>
                </a:solidFill>
                <a:latin typeface="+mj-lt"/>
              </a:rPr>
              <a:t>                                </a:t>
            </a:r>
          </a:p>
        </p:txBody>
      </p:sp>
      <p:sp>
        <p:nvSpPr>
          <p:cNvPr id="7" name="Rettangolo 4"/>
          <p:cNvSpPr>
            <a:spLocks noChangeArrowheads="1"/>
          </p:cNvSpPr>
          <p:nvPr/>
        </p:nvSpPr>
        <p:spPr bwMode="auto">
          <a:xfrm>
            <a:off x="179512" y="4581128"/>
            <a:ext cx="4645824" cy="1477328"/>
          </a:xfrm>
          <a:prstGeom prst="rect">
            <a:avLst/>
          </a:prstGeom>
          <a:noFill/>
          <a:ln w="9525">
            <a:noFill/>
            <a:miter lim="800000"/>
            <a:headEnd/>
            <a:tailEnd/>
          </a:ln>
        </p:spPr>
        <p:txBody>
          <a:bodyPr wrap="none">
            <a:spAutoFit/>
          </a:bodyPr>
          <a:lstStyle/>
          <a:p>
            <a:r>
              <a:rPr lang="it-IT" dirty="0" smtClean="0">
                <a:solidFill>
                  <a:srgbClr val="C00000"/>
                </a:solidFill>
                <a:latin typeface="+mj-lt"/>
              </a:rPr>
              <a:t>GCR-SPE</a:t>
            </a:r>
            <a:r>
              <a:rPr lang="it-IT" dirty="0" smtClean="0">
                <a:latin typeface="+mj-lt"/>
              </a:rPr>
              <a:t>: </a:t>
            </a:r>
            <a:r>
              <a:rPr lang="en-US" dirty="0">
                <a:latin typeface="+mj-lt"/>
              </a:rPr>
              <a:t>Initializes Galactic Cosmic Ray</a:t>
            </a:r>
          </a:p>
          <a:p>
            <a:r>
              <a:rPr lang="en-US" dirty="0">
                <a:latin typeface="+mj-lt"/>
              </a:rPr>
              <a:t>    </a:t>
            </a:r>
            <a:r>
              <a:rPr lang="en-US" dirty="0" smtClean="0">
                <a:latin typeface="+mj-lt"/>
              </a:rPr>
              <a:t>or </a:t>
            </a:r>
            <a:r>
              <a:rPr lang="en-US" dirty="0">
                <a:latin typeface="+mj-lt"/>
              </a:rPr>
              <a:t>Solar </a:t>
            </a:r>
            <a:r>
              <a:rPr lang="en-US" dirty="0" smtClean="0">
                <a:latin typeface="+mj-lt"/>
              </a:rPr>
              <a:t>Particle Event </a:t>
            </a:r>
            <a:r>
              <a:rPr lang="en-US" dirty="0">
                <a:latin typeface="+mj-lt"/>
              </a:rPr>
              <a:t>calculations :</a:t>
            </a:r>
            <a:br>
              <a:rPr lang="en-US" dirty="0">
                <a:latin typeface="+mj-lt"/>
              </a:rPr>
            </a:br>
            <a:r>
              <a:rPr lang="en-US" dirty="0">
                <a:latin typeface="+mj-lt"/>
              </a:rPr>
              <a:t>    </a:t>
            </a:r>
            <a:r>
              <a:rPr lang="en-US" dirty="0" smtClean="0">
                <a:latin typeface="+mj-lt"/>
              </a:rPr>
              <a:t>- </a:t>
            </a:r>
            <a:r>
              <a:rPr lang="en-US" dirty="0">
                <a:latin typeface="+mj-lt"/>
              </a:rPr>
              <a:t>geomagnetic field</a:t>
            </a:r>
          </a:p>
          <a:p>
            <a:r>
              <a:rPr lang="en-US" dirty="0">
                <a:latin typeface="+mj-lt"/>
              </a:rPr>
              <a:t>    </a:t>
            </a:r>
            <a:r>
              <a:rPr lang="en-US" dirty="0" smtClean="0">
                <a:latin typeface="+mj-lt"/>
              </a:rPr>
              <a:t>- </a:t>
            </a:r>
            <a:r>
              <a:rPr lang="en-US" dirty="0">
                <a:latin typeface="+mj-lt"/>
              </a:rPr>
              <a:t>spectra files name </a:t>
            </a:r>
            <a:r>
              <a:rPr lang="en-US" dirty="0">
                <a:solidFill>
                  <a:srgbClr val="4F6228"/>
                </a:solidFill>
                <a:latin typeface="+mj-lt"/>
              </a:rPr>
              <a:t/>
            </a:r>
            <a:br>
              <a:rPr lang="en-US" dirty="0">
                <a:solidFill>
                  <a:srgbClr val="4F6228"/>
                </a:solidFill>
                <a:latin typeface="+mj-lt"/>
              </a:rPr>
            </a:br>
            <a:endParaRPr lang="it-IT" dirty="0">
              <a:solidFill>
                <a:srgbClr val="4F6228"/>
              </a:solidFill>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40" y="1340768"/>
            <a:ext cx="9180140" cy="52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512" y="476672"/>
            <a:ext cx="7680308" cy="830997"/>
          </a:xfrm>
          <a:prstGeom prst="rect">
            <a:avLst/>
          </a:prstGeom>
          <a:noFill/>
        </p:spPr>
        <p:txBody>
          <a:bodyPr wrap="none" rtlCol="0">
            <a:spAutoFit/>
          </a:bodyPr>
          <a:lstStyle/>
          <a:p>
            <a:r>
              <a:rPr lang="en-US" sz="2400" b="1" dirty="0" smtClean="0">
                <a:solidFill>
                  <a:srgbClr val="990000"/>
                </a:solidFill>
              </a:rPr>
              <a:t>GCR-SPE</a:t>
            </a:r>
            <a:r>
              <a:rPr lang="en-US" sz="2400" dirty="0" smtClean="0"/>
              <a:t> 	initializes </a:t>
            </a:r>
            <a:r>
              <a:rPr lang="en-US" sz="2400" dirty="0"/>
              <a:t>Galactic Cosmic Ray or Solar </a:t>
            </a:r>
            <a:r>
              <a:rPr lang="en-US" sz="2400" dirty="0" smtClean="0"/>
              <a:t/>
            </a:r>
            <a:br>
              <a:rPr lang="en-US" sz="2400" dirty="0" smtClean="0"/>
            </a:br>
            <a:r>
              <a:rPr lang="en-US" sz="2400" dirty="0" smtClean="0"/>
              <a:t>		Particle </a:t>
            </a:r>
            <a:r>
              <a:rPr lang="en-US" sz="2400" dirty="0"/>
              <a:t>Event calculations</a:t>
            </a:r>
            <a:endParaRPr lang="fr-CH" sz="2400"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49080"/>
            <a:ext cx="9144000" cy="115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6512" y="3356992"/>
            <a:ext cx="5557932" cy="830997"/>
          </a:xfrm>
          <a:prstGeom prst="rect">
            <a:avLst/>
          </a:prstGeom>
          <a:noFill/>
        </p:spPr>
        <p:txBody>
          <a:bodyPr wrap="none" rtlCol="0">
            <a:spAutoFit/>
          </a:bodyPr>
          <a:lstStyle/>
          <a:p>
            <a:r>
              <a:rPr lang="en-US" sz="2400" b="1" dirty="0" smtClean="0">
                <a:solidFill>
                  <a:srgbClr val="990000"/>
                </a:solidFill>
              </a:rPr>
              <a:t>SPECSOUR </a:t>
            </a:r>
            <a:r>
              <a:rPr lang="en-US" sz="2400" dirty="0" smtClean="0"/>
              <a:t>with SDUM </a:t>
            </a:r>
            <a:r>
              <a:rPr lang="en-US" sz="2400" b="1" dirty="0" smtClean="0">
                <a:solidFill>
                  <a:srgbClr val="990000"/>
                </a:solidFill>
              </a:rPr>
              <a:t>GCR-SPE</a:t>
            </a:r>
            <a:r>
              <a:rPr lang="en-US" sz="2400" dirty="0"/>
              <a:t/>
            </a:r>
            <a:br>
              <a:rPr lang="en-US" sz="2400" dirty="0"/>
            </a:br>
            <a:r>
              <a:rPr lang="en-US" sz="2400" dirty="0" smtClean="0"/>
              <a:t>		calls special GCR source </a:t>
            </a:r>
            <a:endParaRPr lang="fr-CH" sz="2400" dirty="0"/>
          </a:p>
        </p:txBody>
      </p:sp>
      <p:sp>
        <p:nvSpPr>
          <p:cNvPr id="10" name="TextBox 9"/>
          <p:cNvSpPr txBox="1"/>
          <p:nvPr/>
        </p:nvSpPr>
        <p:spPr>
          <a:xfrm>
            <a:off x="107504" y="1988840"/>
            <a:ext cx="8856984" cy="1077218"/>
          </a:xfrm>
          <a:prstGeom prst="rect">
            <a:avLst/>
          </a:prstGeom>
          <a:noFill/>
        </p:spPr>
        <p:txBody>
          <a:bodyPr wrap="square" rtlCol="0">
            <a:spAutoFit/>
          </a:bodyPr>
          <a:lstStyle/>
          <a:p>
            <a:r>
              <a:rPr lang="en-US" sz="1600" dirty="0" smtClean="0"/>
              <a:t>What(1): various options for the magnetic field</a:t>
            </a:r>
          </a:p>
          <a:p>
            <a:r>
              <a:rPr lang="en-US" sz="1600" dirty="0" smtClean="0"/>
              <a:t>What(4): Earth radius</a:t>
            </a:r>
          </a:p>
          <a:p>
            <a:r>
              <a:rPr lang="en-US" sz="1600" dirty="0" smtClean="0"/>
              <a:t>What(5): Equatorial magnetic field</a:t>
            </a:r>
          </a:p>
          <a:p>
            <a:r>
              <a:rPr lang="en-US" sz="1600" dirty="0" smtClean="0"/>
              <a:t>SDUM: name of spectra files</a:t>
            </a:r>
            <a:endParaRPr lang="fr-CH" sz="1600" dirty="0"/>
          </a:p>
        </p:txBody>
      </p:sp>
      <p:sp>
        <p:nvSpPr>
          <p:cNvPr id="11" name="TextBox 10"/>
          <p:cNvSpPr txBox="1"/>
          <p:nvPr/>
        </p:nvSpPr>
        <p:spPr>
          <a:xfrm>
            <a:off x="0" y="5376118"/>
            <a:ext cx="9324528" cy="1077218"/>
          </a:xfrm>
          <a:prstGeom prst="rect">
            <a:avLst/>
          </a:prstGeom>
          <a:noFill/>
        </p:spPr>
        <p:txBody>
          <a:bodyPr wrap="square" rtlCol="0">
            <a:spAutoFit/>
          </a:bodyPr>
          <a:lstStyle/>
          <a:p>
            <a:r>
              <a:rPr lang="fr-CH" sz="1600" dirty="0" smtClean="0">
                <a:solidFill>
                  <a:srgbClr val="008000"/>
                </a:solidFill>
              </a:rPr>
              <a:t>First </a:t>
            </a:r>
            <a:r>
              <a:rPr lang="fr-CH" sz="1600" dirty="0" err="1" smtClean="0">
                <a:solidFill>
                  <a:srgbClr val="008000"/>
                </a:solidFill>
              </a:rPr>
              <a:t>card</a:t>
            </a:r>
            <a:r>
              <a:rPr lang="fr-CH" sz="1600" dirty="0" smtClean="0">
                <a:solidFill>
                  <a:srgbClr val="008000"/>
                </a:solidFill>
              </a:rPr>
              <a:t>: </a:t>
            </a:r>
          </a:p>
          <a:p>
            <a:r>
              <a:rPr lang="fr-CH" sz="1600" dirty="0" smtClean="0">
                <a:solidFill>
                  <a:srgbClr val="996633"/>
                </a:solidFill>
              </a:rPr>
              <a:t>(1)</a:t>
            </a:r>
            <a:r>
              <a:rPr lang="fr-CH" sz="1600" dirty="0" smtClean="0"/>
              <a:t> Z range, </a:t>
            </a:r>
            <a:r>
              <a:rPr lang="fr-CH" sz="1600" dirty="0" smtClean="0">
                <a:solidFill>
                  <a:srgbClr val="996633"/>
                </a:solidFill>
              </a:rPr>
              <a:t>(2)</a:t>
            </a:r>
            <a:r>
              <a:rPr lang="fr-CH" sz="1600" dirty="0" smtClean="0"/>
              <a:t> </a:t>
            </a:r>
            <a:r>
              <a:rPr lang="fr-CH" sz="1600" dirty="0" err="1" smtClean="0"/>
              <a:t>Inj.Radius</a:t>
            </a:r>
            <a:r>
              <a:rPr lang="fr-CH" sz="1600" dirty="0" smtClean="0"/>
              <a:t>, </a:t>
            </a:r>
            <a:r>
              <a:rPr lang="fr-CH" sz="1600" dirty="0" smtClean="0">
                <a:solidFill>
                  <a:srgbClr val="996633"/>
                </a:solidFill>
              </a:rPr>
              <a:t>(3)</a:t>
            </a:r>
            <a:r>
              <a:rPr lang="fr-CH" sz="1600" dirty="0" smtClean="0"/>
              <a:t> Emin, </a:t>
            </a:r>
            <a:r>
              <a:rPr lang="fr-CH" sz="1600" dirty="0" smtClean="0">
                <a:solidFill>
                  <a:srgbClr val="996633"/>
                </a:solidFill>
              </a:rPr>
              <a:t>(4)</a:t>
            </a:r>
            <a:r>
              <a:rPr lang="fr-CH" sz="1600" dirty="0" smtClean="0"/>
              <a:t> </a:t>
            </a:r>
            <a:r>
              <a:rPr lang="fr-CH" sz="1600" dirty="0" err="1" smtClean="0"/>
              <a:t>Emax</a:t>
            </a:r>
            <a:r>
              <a:rPr lang="fr-CH" sz="1600" dirty="0" smtClean="0"/>
              <a:t>, </a:t>
            </a:r>
            <a:r>
              <a:rPr lang="fr-CH" sz="1600" dirty="0" smtClean="0">
                <a:solidFill>
                  <a:srgbClr val="996633"/>
                </a:solidFill>
              </a:rPr>
              <a:t>(5)</a:t>
            </a:r>
            <a:r>
              <a:rPr lang="fr-CH" sz="1600" dirty="0" smtClean="0"/>
              <a:t> </a:t>
            </a:r>
            <a:r>
              <a:rPr lang="fr-CH" sz="1600" dirty="0" err="1" smtClean="0"/>
              <a:t>Sampling</a:t>
            </a:r>
            <a:r>
              <a:rPr lang="fr-CH" sz="1600" dirty="0" smtClean="0"/>
              <a:t> index, </a:t>
            </a:r>
            <a:r>
              <a:rPr lang="fr-CH" sz="1600" dirty="0" smtClean="0">
                <a:solidFill>
                  <a:srgbClr val="996633"/>
                </a:solidFill>
              </a:rPr>
              <a:t>(6)</a:t>
            </a:r>
            <a:r>
              <a:rPr lang="fr-CH" sz="1600" dirty="0" smtClean="0"/>
              <a:t>Transition </a:t>
            </a:r>
            <a:r>
              <a:rPr lang="fr-CH" sz="1600" dirty="0" err="1" smtClean="0"/>
              <a:t>energy</a:t>
            </a:r>
            <a:endParaRPr lang="fr-CH" sz="1600" dirty="0" smtClean="0"/>
          </a:p>
          <a:p>
            <a:r>
              <a:rPr lang="fr-CH" sz="1600" dirty="0" smtClean="0">
                <a:solidFill>
                  <a:srgbClr val="008000"/>
                </a:solidFill>
              </a:rPr>
              <a:t>Second </a:t>
            </a:r>
            <a:r>
              <a:rPr lang="fr-CH" sz="1600" dirty="0" err="1" smtClean="0">
                <a:solidFill>
                  <a:srgbClr val="008000"/>
                </a:solidFill>
              </a:rPr>
              <a:t>card</a:t>
            </a:r>
            <a:r>
              <a:rPr lang="fr-CH" sz="1600" dirty="0" smtClean="0">
                <a:solidFill>
                  <a:srgbClr val="008000"/>
                </a:solidFill>
              </a:rPr>
              <a:t>: </a:t>
            </a:r>
          </a:p>
          <a:p>
            <a:r>
              <a:rPr lang="fr-CH" sz="1600" dirty="0" smtClean="0">
                <a:solidFill>
                  <a:srgbClr val="996633"/>
                </a:solidFill>
              </a:rPr>
              <a:t>(7) </a:t>
            </a:r>
            <a:r>
              <a:rPr lang="fr-CH" sz="1600" dirty="0" err="1" smtClean="0"/>
              <a:t>cutoff</a:t>
            </a:r>
            <a:r>
              <a:rPr lang="fr-CH" sz="1600" dirty="0" smtClean="0"/>
              <a:t>?, </a:t>
            </a:r>
            <a:r>
              <a:rPr lang="fr-CH" sz="1600" dirty="0" smtClean="0">
                <a:solidFill>
                  <a:srgbClr val="996633"/>
                </a:solidFill>
              </a:rPr>
              <a:t>(8)</a:t>
            </a:r>
            <a:r>
              <a:rPr lang="fr-CH" sz="1600" dirty="0" smtClean="0"/>
              <a:t> </a:t>
            </a:r>
            <a:r>
              <a:rPr lang="fr-CH" sz="1600" dirty="0" err="1" smtClean="0"/>
              <a:t>cutoff</a:t>
            </a:r>
            <a:r>
              <a:rPr lang="fr-CH" sz="1600" dirty="0" smtClean="0"/>
              <a:t>, </a:t>
            </a:r>
            <a:r>
              <a:rPr lang="fr-CH" sz="1600" dirty="0" smtClean="0">
                <a:solidFill>
                  <a:srgbClr val="996633"/>
                </a:solidFill>
              </a:rPr>
              <a:t>(9)</a:t>
            </a:r>
            <a:r>
              <a:rPr lang="fr-CH" sz="1600" dirty="0" smtClean="0"/>
              <a:t>(#</a:t>
            </a:r>
            <a:r>
              <a:rPr lang="fr-CH" sz="1600" i="1" dirty="0" err="1" smtClean="0"/>
              <a:t>energy</a:t>
            </a:r>
            <a:r>
              <a:rPr lang="fr-CH" sz="1600" i="1" dirty="0" smtClean="0"/>
              <a:t> points</a:t>
            </a:r>
            <a:r>
              <a:rPr lang="fr-CH" sz="1600" dirty="0" smtClean="0"/>
              <a:t>), </a:t>
            </a:r>
            <a:r>
              <a:rPr lang="fr-CH" sz="1600" dirty="0" smtClean="0">
                <a:solidFill>
                  <a:srgbClr val="996633"/>
                </a:solidFill>
              </a:rPr>
              <a:t>(10)(</a:t>
            </a:r>
            <a:r>
              <a:rPr lang="fr-CH" sz="1600" i="1" dirty="0" smtClean="0"/>
              <a:t>vertical </a:t>
            </a:r>
            <a:r>
              <a:rPr lang="fr-CH" sz="1600" i="1" dirty="0" err="1" smtClean="0"/>
              <a:t>run</a:t>
            </a:r>
            <a:r>
              <a:rPr lang="fr-CH" sz="1600" dirty="0" smtClean="0"/>
              <a:t>), </a:t>
            </a:r>
            <a:r>
              <a:rPr lang="fr-CH" sz="1600" dirty="0" smtClean="0">
                <a:solidFill>
                  <a:srgbClr val="996633"/>
                </a:solidFill>
              </a:rPr>
              <a:t>(11)</a:t>
            </a:r>
            <a:r>
              <a:rPr lang="fr-CH" sz="1600" dirty="0" smtClean="0"/>
              <a:t>(</a:t>
            </a:r>
            <a:r>
              <a:rPr lang="fr-CH" sz="1600" i="1" dirty="0" smtClean="0"/>
              <a:t>ion </a:t>
            </a:r>
            <a:r>
              <a:rPr lang="fr-CH" sz="1600" i="1" dirty="0" err="1" smtClean="0"/>
              <a:t>probabilities</a:t>
            </a:r>
            <a:r>
              <a:rPr lang="fr-CH" sz="1600" dirty="0" smtClean="0"/>
              <a:t>), </a:t>
            </a:r>
            <a:r>
              <a:rPr lang="fr-CH" sz="1600" dirty="0" smtClean="0">
                <a:solidFill>
                  <a:srgbClr val="996633"/>
                </a:solidFill>
              </a:rPr>
              <a:t>(12) </a:t>
            </a:r>
            <a:r>
              <a:rPr lang="fr-CH" sz="1600" dirty="0" smtClean="0"/>
              <a:t>split</a:t>
            </a:r>
            <a:endParaRPr lang="fr-CH" sz="1600" dirty="0"/>
          </a:p>
        </p:txBody>
      </p:sp>
      <p:sp>
        <p:nvSpPr>
          <p:cNvPr id="12" name="TextBox 11"/>
          <p:cNvSpPr txBox="1"/>
          <p:nvPr/>
        </p:nvSpPr>
        <p:spPr>
          <a:xfrm>
            <a:off x="5499779" y="3429000"/>
            <a:ext cx="3651962" cy="646331"/>
          </a:xfrm>
          <a:prstGeom prst="rect">
            <a:avLst/>
          </a:prstGeom>
          <a:noFill/>
        </p:spPr>
        <p:txBody>
          <a:bodyPr wrap="none" rtlCol="0">
            <a:spAutoFit/>
          </a:bodyPr>
          <a:lstStyle/>
          <a:p>
            <a:pPr algn="ctr"/>
            <a:r>
              <a:rPr lang="en-US" dirty="0" smtClean="0">
                <a:solidFill>
                  <a:srgbClr val="996633"/>
                </a:solidFill>
              </a:rPr>
              <a:t>(SPECSOUR doesn’t only define </a:t>
            </a:r>
            <a:br>
              <a:rPr lang="en-US" dirty="0" smtClean="0">
                <a:solidFill>
                  <a:srgbClr val="996633"/>
                </a:solidFill>
              </a:rPr>
            </a:br>
            <a:r>
              <a:rPr lang="en-US" dirty="0" smtClean="0">
                <a:solidFill>
                  <a:srgbClr val="996633"/>
                </a:solidFill>
              </a:rPr>
              <a:t> GCR spectra – read 16.7)</a:t>
            </a:r>
            <a:endParaRPr lang="fr-CH" dirty="0">
              <a:solidFill>
                <a:srgbClr val="9966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9" name="Text Box 3"/>
          <p:cNvSpPr txBox="1">
            <a:spLocks noChangeArrowheads="1"/>
          </p:cNvSpPr>
          <p:nvPr/>
        </p:nvSpPr>
        <p:spPr bwMode="auto">
          <a:xfrm>
            <a:off x="4355976" y="980728"/>
            <a:ext cx="4645273" cy="738664"/>
          </a:xfrm>
          <a:prstGeom prst="rect">
            <a:avLst/>
          </a:prstGeom>
          <a:solidFill>
            <a:srgbClr val="FFFFFF">
              <a:alpha val="84999"/>
            </a:srgbClr>
          </a:solidFill>
          <a:ln w="9525">
            <a:noFill/>
            <a:miter lim="800000"/>
            <a:headEnd/>
            <a:tailEnd/>
          </a:ln>
        </p:spPr>
        <p:txBody>
          <a:bodyPr wrap="square" lIns="0" tIns="0" rIns="0" bIns="0">
            <a:spAutoFit/>
          </a:bodyPr>
          <a:lstStyle/>
          <a:p>
            <a:pPr eaLnBrk="0" hangingPunct="0">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i="1" dirty="0">
                <a:solidFill>
                  <a:srgbClr val="000000"/>
                </a:solidFill>
                <a:latin typeface="+mn-lt"/>
              </a:rPr>
              <a:t>Open symbols: CAPRICE  data</a:t>
            </a:r>
            <a:r>
              <a:rPr lang="en-GB" sz="2400" b="1" i="1" dirty="0">
                <a:solidFill>
                  <a:srgbClr val="0000FF"/>
                </a:solidFill>
                <a:latin typeface="+mn-lt"/>
              </a:rPr>
              <a:t> </a:t>
            </a:r>
          </a:p>
          <a:p>
            <a:pPr eaLnBrk="0" hangingPunct="0">
              <a:buSzPct val="4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i="1" dirty="0">
                <a:solidFill>
                  <a:srgbClr val="0000FF"/>
                </a:solidFill>
                <a:latin typeface="+mn-lt"/>
              </a:rPr>
              <a:t>Full symbols: FLUKA</a:t>
            </a:r>
          </a:p>
        </p:txBody>
      </p:sp>
      <p:pic>
        <p:nvPicPr>
          <p:cNvPr id="1202180" name="Picture 4" descr="myneg"/>
          <p:cNvPicPr>
            <a:picLocks noChangeAspect="1" noChangeArrowheads="1"/>
          </p:cNvPicPr>
          <p:nvPr/>
        </p:nvPicPr>
        <p:blipFill>
          <a:blip r:embed="rId3" cstate="print"/>
          <a:srcRect l="3922" t="18182" r="13725" b="42424"/>
          <a:stretch>
            <a:fillRect/>
          </a:stretch>
        </p:blipFill>
        <p:spPr bwMode="auto">
          <a:xfrm>
            <a:off x="533400" y="2032992"/>
            <a:ext cx="4800600" cy="2971800"/>
          </a:xfrm>
          <a:prstGeom prst="rect">
            <a:avLst/>
          </a:prstGeom>
          <a:noFill/>
        </p:spPr>
      </p:pic>
      <p:pic>
        <p:nvPicPr>
          <p:cNvPr id="1202181" name="Picture 5" descr="myneg"/>
          <p:cNvPicPr>
            <a:picLocks noChangeAspect="1" noChangeArrowheads="1"/>
          </p:cNvPicPr>
          <p:nvPr/>
        </p:nvPicPr>
        <p:blipFill>
          <a:blip r:embed="rId3" cstate="print"/>
          <a:srcRect l="7843" t="37373" r="38562" b="44444"/>
          <a:stretch>
            <a:fillRect/>
          </a:stretch>
        </p:blipFill>
        <p:spPr bwMode="auto">
          <a:xfrm>
            <a:off x="5334000" y="1956792"/>
            <a:ext cx="3124200" cy="1371600"/>
          </a:xfrm>
          <a:prstGeom prst="rect">
            <a:avLst/>
          </a:prstGeom>
          <a:noFill/>
        </p:spPr>
      </p:pic>
      <p:pic>
        <p:nvPicPr>
          <p:cNvPr id="1202182" name="Picture 6" descr="myneg"/>
          <p:cNvPicPr>
            <a:picLocks noChangeAspect="1" noChangeArrowheads="1"/>
          </p:cNvPicPr>
          <p:nvPr/>
        </p:nvPicPr>
        <p:blipFill>
          <a:blip r:embed="rId3" cstate="print"/>
          <a:srcRect l="58824" t="38383" r="15033" b="42424"/>
          <a:stretch>
            <a:fillRect/>
          </a:stretch>
        </p:blipFill>
        <p:spPr bwMode="auto">
          <a:xfrm>
            <a:off x="698082" y="3551424"/>
            <a:ext cx="1524000" cy="1447800"/>
          </a:xfrm>
          <a:prstGeom prst="rect">
            <a:avLst/>
          </a:prstGeom>
          <a:noFill/>
        </p:spPr>
      </p:pic>
      <p:pic>
        <p:nvPicPr>
          <p:cNvPr id="1202183" name="Picture 7" descr="myneg"/>
          <p:cNvPicPr>
            <a:picLocks noChangeAspect="1" noChangeArrowheads="1"/>
          </p:cNvPicPr>
          <p:nvPr/>
        </p:nvPicPr>
        <p:blipFill>
          <a:blip r:embed="rId3" cstate="print"/>
          <a:srcRect l="7843" t="57576" r="39870" b="21213"/>
          <a:stretch>
            <a:fillRect/>
          </a:stretch>
        </p:blipFill>
        <p:spPr bwMode="auto">
          <a:xfrm>
            <a:off x="2267744" y="3480792"/>
            <a:ext cx="3048000" cy="1600200"/>
          </a:xfrm>
          <a:prstGeom prst="rect">
            <a:avLst/>
          </a:prstGeom>
          <a:noFill/>
        </p:spPr>
      </p:pic>
      <p:pic>
        <p:nvPicPr>
          <p:cNvPr id="1202184" name="Picture 8" descr="myneg"/>
          <p:cNvPicPr>
            <a:picLocks noChangeAspect="1" noChangeArrowheads="1"/>
          </p:cNvPicPr>
          <p:nvPr/>
        </p:nvPicPr>
        <p:blipFill>
          <a:blip r:embed="rId3" cstate="print"/>
          <a:srcRect l="61440" t="58586" r="13725" b="24243"/>
          <a:stretch>
            <a:fillRect/>
          </a:stretch>
        </p:blipFill>
        <p:spPr bwMode="auto">
          <a:xfrm>
            <a:off x="5364088" y="3565376"/>
            <a:ext cx="1447800" cy="1295400"/>
          </a:xfrm>
          <a:prstGeom prst="rect">
            <a:avLst/>
          </a:prstGeom>
          <a:noFill/>
        </p:spPr>
      </p:pic>
      <p:sp>
        <p:nvSpPr>
          <p:cNvPr id="1202185" name="Text Box 9"/>
          <p:cNvSpPr txBox="1">
            <a:spLocks noChangeArrowheads="1"/>
          </p:cNvSpPr>
          <p:nvPr/>
        </p:nvSpPr>
        <p:spPr bwMode="auto">
          <a:xfrm>
            <a:off x="251520" y="5486400"/>
            <a:ext cx="6606480" cy="1015663"/>
          </a:xfrm>
          <a:prstGeom prst="rect">
            <a:avLst/>
          </a:prstGeom>
          <a:noFill/>
          <a:ln w="9525">
            <a:noFill/>
            <a:miter lim="800000"/>
            <a:headEnd/>
            <a:tailEnd/>
          </a:ln>
          <a:effectLst/>
        </p:spPr>
        <p:txBody>
          <a:bodyPr wrap="square">
            <a:spAutoFit/>
          </a:bodyPr>
          <a:lstStyle/>
          <a:p>
            <a:pPr algn="l"/>
            <a:r>
              <a:rPr lang="en-GB" sz="2000" b="1" dirty="0" smtClean="0">
                <a:latin typeface="+mn-lt"/>
              </a:rPr>
              <a:t>Primary </a:t>
            </a:r>
            <a:r>
              <a:rPr lang="en-GB" sz="2000" b="1" dirty="0">
                <a:latin typeface="+mn-lt"/>
              </a:rPr>
              <a:t>spectrum normalization </a:t>
            </a:r>
            <a:r>
              <a:rPr lang="en-GB" sz="2000" b="1" dirty="0">
                <a:latin typeface="Arial" pitchFamily="34" charset="0"/>
              </a:rPr>
              <a:t>~AMS-BESS </a:t>
            </a:r>
          </a:p>
          <a:p>
            <a:pPr algn="l"/>
            <a:r>
              <a:rPr lang="en-GB" sz="2000" b="1" i="1" u="sng" dirty="0" err="1" smtClean="0">
                <a:latin typeface="+mn-lt"/>
              </a:rPr>
              <a:t>Astrop</a:t>
            </a:r>
            <a:r>
              <a:rPr lang="en-GB" sz="2000" b="1" i="1" u="sng" dirty="0">
                <a:latin typeface="+mn-lt"/>
              </a:rPr>
              <a:t>. Phys., Vol. 17, No. 4 (2002) p. 477</a:t>
            </a:r>
          </a:p>
          <a:p>
            <a:pPr algn="l"/>
            <a:endParaRPr lang="en-US" sz="2000" b="1" i="1" dirty="0">
              <a:latin typeface="+mn-lt"/>
            </a:endParaRPr>
          </a:p>
        </p:txBody>
      </p:sp>
      <p:sp>
        <p:nvSpPr>
          <p:cNvPr id="1202186" name="Rectangle 10"/>
          <p:cNvSpPr>
            <a:spLocks noChangeArrowheads="1"/>
          </p:cNvSpPr>
          <p:nvPr/>
        </p:nvSpPr>
        <p:spPr bwMode="auto">
          <a:xfrm>
            <a:off x="6096000" y="4852392"/>
            <a:ext cx="762000" cy="304800"/>
          </a:xfrm>
          <a:prstGeom prst="rect">
            <a:avLst/>
          </a:prstGeom>
          <a:solidFill>
            <a:schemeClr val="bg1"/>
          </a:solidFill>
          <a:ln w="9525" algn="ctr">
            <a:noFill/>
            <a:miter lim="800000"/>
            <a:headEnd/>
            <a:tailEnd/>
          </a:ln>
          <a:effectLst/>
        </p:spPr>
        <p:txBody>
          <a:bodyPr wrap="none" anchor="ctr"/>
          <a:lstStyle/>
          <a:p>
            <a:endParaRPr lang="en-US"/>
          </a:p>
        </p:txBody>
      </p:sp>
      <p:sp>
        <p:nvSpPr>
          <p:cNvPr id="1202187" name="Text Box 11"/>
          <p:cNvSpPr txBox="1">
            <a:spLocks noChangeArrowheads="1"/>
          </p:cNvSpPr>
          <p:nvPr/>
        </p:nvSpPr>
        <p:spPr bwMode="auto">
          <a:xfrm>
            <a:off x="6910388" y="5589588"/>
            <a:ext cx="2233612" cy="581025"/>
          </a:xfrm>
          <a:prstGeom prst="rect">
            <a:avLst/>
          </a:prstGeom>
          <a:noFill/>
          <a:ln w="31750" algn="ctr">
            <a:noFill/>
            <a:miter lim="800000"/>
            <a:headEnd/>
            <a:tailEnd/>
          </a:ln>
          <a:effectLst/>
        </p:spPr>
        <p:txBody>
          <a:bodyPr>
            <a:spAutoFit/>
          </a:bodyPr>
          <a:lstStyle/>
          <a:p>
            <a:r>
              <a:rPr lang="en-US" i="1" dirty="0">
                <a:solidFill>
                  <a:srgbClr val="CC0000"/>
                </a:solidFill>
              </a:rPr>
              <a:t>Atmospheric thickness (g/cm</a:t>
            </a:r>
            <a:r>
              <a:rPr lang="en-US" i="1" baseline="30000" dirty="0">
                <a:solidFill>
                  <a:srgbClr val="CC0000"/>
                </a:solidFill>
              </a:rPr>
              <a:t>2</a:t>
            </a:r>
            <a:r>
              <a:rPr lang="en-US" i="1" dirty="0">
                <a:solidFill>
                  <a:srgbClr val="CC0000"/>
                </a:solidFill>
              </a:rPr>
              <a:t>)</a:t>
            </a:r>
          </a:p>
        </p:txBody>
      </p:sp>
      <p:sp>
        <p:nvSpPr>
          <p:cNvPr id="1202194" name="Line 18"/>
          <p:cNvSpPr>
            <a:spLocks noChangeShapeType="1"/>
          </p:cNvSpPr>
          <p:nvPr/>
        </p:nvSpPr>
        <p:spPr bwMode="auto">
          <a:xfrm flipH="1" flipV="1">
            <a:off x="5292080" y="5085184"/>
            <a:ext cx="2664470" cy="504404"/>
          </a:xfrm>
          <a:prstGeom prst="line">
            <a:avLst/>
          </a:prstGeom>
          <a:noFill/>
          <a:ln w="31750">
            <a:solidFill>
              <a:srgbClr val="CC0000"/>
            </a:solidFill>
            <a:round/>
            <a:headEnd/>
            <a:tailEnd type="triangle" w="med" len="med"/>
          </a:ln>
          <a:effectLst/>
        </p:spPr>
        <p:txBody>
          <a:bodyPr wrap="square">
            <a:spAutoFit/>
          </a:bodyPr>
          <a:lstStyle/>
          <a:p>
            <a:endParaRPr lang="en-US"/>
          </a:p>
        </p:txBody>
      </p:sp>
      <p:sp>
        <p:nvSpPr>
          <p:cNvPr id="1202195" name="Line 19"/>
          <p:cNvSpPr>
            <a:spLocks noChangeShapeType="1"/>
          </p:cNvSpPr>
          <p:nvPr/>
        </p:nvSpPr>
        <p:spPr bwMode="auto">
          <a:xfrm flipH="1">
            <a:off x="1547812" y="1484784"/>
            <a:ext cx="792163" cy="431800"/>
          </a:xfrm>
          <a:prstGeom prst="line">
            <a:avLst/>
          </a:prstGeom>
          <a:noFill/>
          <a:ln w="31750">
            <a:solidFill>
              <a:srgbClr val="CC0000"/>
            </a:solidFill>
            <a:round/>
            <a:headEnd/>
            <a:tailEnd type="triangle" w="med" len="med"/>
          </a:ln>
          <a:effectLst/>
        </p:spPr>
        <p:txBody>
          <a:bodyPr>
            <a:spAutoFit/>
          </a:bodyPr>
          <a:lstStyle/>
          <a:p>
            <a:endParaRPr lang="en-US"/>
          </a:p>
        </p:txBody>
      </p:sp>
      <p:sp>
        <p:nvSpPr>
          <p:cNvPr id="1202196" name="Line 20"/>
          <p:cNvSpPr>
            <a:spLocks noChangeShapeType="1"/>
          </p:cNvSpPr>
          <p:nvPr/>
        </p:nvSpPr>
        <p:spPr bwMode="auto">
          <a:xfrm>
            <a:off x="2555875" y="1486371"/>
            <a:ext cx="576262" cy="430213"/>
          </a:xfrm>
          <a:prstGeom prst="line">
            <a:avLst/>
          </a:prstGeom>
          <a:noFill/>
          <a:ln w="31750">
            <a:solidFill>
              <a:srgbClr val="CC0000"/>
            </a:solidFill>
            <a:round/>
            <a:headEnd/>
            <a:tailEnd type="triangle" w="med" len="med"/>
          </a:ln>
          <a:effectLst/>
        </p:spPr>
        <p:txBody>
          <a:bodyPr>
            <a:spAutoFit/>
          </a:bodyPr>
          <a:lstStyle/>
          <a:p>
            <a:endParaRPr lang="en-US"/>
          </a:p>
        </p:txBody>
      </p:sp>
      <p:sp>
        <p:nvSpPr>
          <p:cNvPr id="1202197" name="Line 21"/>
          <p:cNvSpPr>
            <a:spLocks noChangeShapeType="1"/>
          </p:cNvSpPr>
          <p:nvPr/>
        </p:nvSpPr>
        <p:spPr bwMode="auto">
          <a:xfrm>
            <a:off x="3059112" y="1486371"/>
            <a:ext cx="1512888" cy="430213"/>
          </a:xfrm>
          <a:prstGeom prst="line">
            <a:avLst/>
          </a:prstGeom>
          <a:noFill/>
          <a:ln w="31750">
            <a:solidFill>
              <a:srgbClr val="CC0000"/>
            </a:solidFill>
            <a:round/>
            <a:headEnd/>
            <a:tailEnd type="triangle" w="med" len="med"/>
          </a:ln>
          <a:effectLst/>
        </p:spPr>
        <p:txBody>
          <a:bodyPr>
            <a:spAutoFit/>
          </a:bodyPr>
          <a:lstStyle/>
          <a:p>
            <a:endParaRPr lang="en-US"/>
          </a:p>
        </p:txBody>
      </p:sp>
      <p:sp>
        <p:nvSpPr>
          <p:cNvPr id="1202198" name="Text Box 22"/>
          <p:cNvSpPr txBox="1">
            <a:spLocks noChangeArrowheads="1"/>
          </p:cNvSpPr>
          <p:nvPr/>
        </p:nvSpPr>
        <p:spPr bwMode="auto">
          <a:xfrm>
            <a:off x="1403648" y="1124744"/>
            <a:ext cx="2416175" cy="336550"/>
          </a:xfrm>
          <a:prstGeom prst="rect">
            <a:avLst/>
          </a:prstGeom>
          <a:noFill/>
          <a:ln w="31750" algn="ctr">
            <a:noFill/>
            <a:miter lim="800000"/>
            <a:headEnd/>
            <a:tailEnd/>
          </a:ln>
          <a:effectLst/>
        </p:spPr>
        <p:txBody>
          <a:bodyPr wrap="none">
            <a:spAutoFit/>
          </a:bodyPr>
          <a:lstStyle/>
          <a:p>
            <a:r>
              <a:rPr lang="en-US" i="1" dirty="0">
                <a:solidFill>
                  <a:srgbClr val="CC0000"/>
                </a:solidFill>
              </a:rPr>
              <a:t>Momentum bin (</a:t>
            </a:r>
            <a:r>
              <a:rPr lang="en-US" i="1" dirty="0" err="1">
                <a:solidFill>
                  <a:srgbClr val="CC0000"/>
                </a:solidFill>
              </a:rPr>
              <a:t>GeV</a:t>
            </a:r>
            <a:r>
              <a:rPr lang="en-US" i="1" dirty="0">
                <a:solidFill>
                  <a:srgbClr val="CC0000"/>
                </a:solidFill>
              </a:rPr>
              <a:t>/c)</a:t>
            </a:r>
          </a:p>
        </p:txBody>
      </p:sp>
      <p:sp>
        <p:nvSpPr>
          <p:cNvPr id="20" name="TextBox 19"/>
          <p:cNvSpPr txBox="1"/>
          <p:nvPr/>
        </p:nvSpPr>
        <p:spPr>
          <a:xfrm>
            <a:off x="1115616" y="139859"/>
            <a:ext cx="7488832" cy="984885"/>
          </a:xfrm>
          <a:prstGeom prst="rect">
            <a:avLst/>
          </a:prstGeom>
          <a:noFill/>
        </p:spPr>
        <p:txBody>
          <a:bodyPr wrap="square" rtlCol="0">
            <a:spAutoFit/>
          </a:bodyPr>
          <a:lstStyle/>
          <a:p>
            <a:r>
              <a:rPr lang="en-US" sz="4000" b="1" dirty="0" err="1" smtClean="0">
                <a:solidFill>
                  <a:schemeClr val="tx2"/>
                </a:solidFill>
              </a:rPr>
              <a:t>Muon</a:t>
            </a:r>
            <a:r>
              <a:rPr lang="en-US" sz="4000" b="1" dirty="0" smtClean="0">
                <a:solidFill>
                  <a:schemeClr val="tx2"/>
                </a:solidFill>
              </a:rPr>
              <a:t> benchmark: CAPRICE</a:t>
            </a:r>
          </a:p>
          <a:p>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10" descr="l3_1"/>
          <p:cNvPicPr>
            <a:picLocks noChangeAspect="1" noChangeArrowheads="1"/>
          </p:cNvPicPr>
          <p:nvPr/>
        </p:nvPicPr>
        <p:blipFill>
          <a:blip r:embed="rId2" cstate="print"/>
          <a:srcRect/>
          <a:stretch>
            <a:fillRect/>
          </a:stretch>
        </p:blipFill>
        <p:spPr bwMode="auto">
          <a:xfrm>
            <a:off x="6228184" y="1038830"/>
            <a:ext cx="2749892" cy="2729672"/>
          </a:xfrm>
          <a:prstGeom prst="rect">
            <a:avLst/>
          </a:prstGeom>
          <a:noFill/>
        </p:spPr>
      </p:pic>
      <p:pic>
        <p:nvPicPr>
          <p:cNvPr id="15" name="Picture 11"/>
          <p:cNvPicPr>
            <a:picLocks noChangeAspect="1" noChangeArrowheads="1"/>
          </p:cNvPicPr>
          <p:nvPr/>
        </p:nvPicPr>
        <p:blipFill>
          <a:blip r:embed="rId3" cstate="print"/>
          <a:srcRect/>
          <a:stretch>
            <a:fillRect/>
          </a:stretch>
        </p:blipFill>
        <p:spPr bwMode="auto">
          <a:xfrm>
            <a:off x="0" y="3789040"/>
            <a:ext cx="6019800" cy="2811462"/>
          </a:xfrm>
          <a:prstGeom prst="rect">
            <a:avLst/>
          </a:prstGeom>
          <a:noFill/>
          <a:ln w="9525">
            <a:noFill/>
            <a:miter lim="800000"/>
            <a:headEnd/>
            <a:tailEnd/>
          </a:ln>
          <a:effectLst/>
        </p:spPr>
      </p:pic>
      <p:pic>
        <p:nvPicPr>
          <p:cNvPr id="21510" name="Picture 6"/>
          <p:cNvPicPr>
            <a:picLocks noChangeAspect="1" noChangeArrowheads="1"/>
          </p:cNvPicPr>
          <p:nvPr/>
        </p:nvPicPr>
        <p:blipFill>
          <a:blip r:embed="rId4" cstate="print"/>
          <a:srcRect/>
          <a:stretch>
            <a:fillRect/>
          </a:stretch>
        </p:blipFill>
        <p:spPr bwMode="auto">
          <a:xfrm>
            <a:off x="6029946" y="3789040"/>
            <a:ext cx="3055998" cy="2808312"/>
          </a:xfrm>
          <a:prstGeom prst="rect">
            <a:avLst/>
          </a:prstGeom>
          <a:noFill/>
          <a:ln w="9525">
            <a:noFill/>
            <a:miter lim="800000"/>
            <a:headEnd/>
            <a:tailEnd/>
          </a:ln>
          <a:effectLst/>
        </p:spPr>
      </p:pic>
      <p:sp>
        <p:nvSpPr>
          <p:cNvPr id="21511" name="Text Box 7"/>
          <p:cNvSpPr txBox="1">
            <a:spLocks noChangeArrowheads="1"/>
          </p:cNvSpPr>
          <p:nvPr/>
        </p:nvSpPr>
        <p:spPr bwMode="auto">
          <a:xfrm>
            <a:off x="7956376" y="1268760"/>
            <a:ext cx="762000" cy="579438"/>
          </a:xfrm>
          <a:prstGeom prst="rect">
            <a:avLst/>
          </a:prstGeom>
          <a:noFill/>
          <a:ln w="6350">
            <a:noFill/>
            <a:miter lim="800000"/>
            <a:headEnd type="none" w="sm" len="sm"/>
            <a:tailEnd type="none" w="sm" len="sm"/>
          </a:ln>
          <a:effectLst/>
        </p:spPr>
        <p:txBody>
          <a:bodyPr>
            <a:spAutoFit/>
          </a:bodyPr>
          <a:lstStyle/>
          <a:p>
            <a:pPr algn="ctr"/>
            <a:r>
              <a:rPr lang="en-US" sz="3200" b="0" dirty="0" smtClean="0">
                <a:solidFill>
                  <a:srgbClr val="990033"/>
                </a:solidFill>
                <a:latin typeface="Symbol" pitchFamily="18" charset="2"/>
              </a:rPr>
              <a:t>m</a:t>
            </a:r>
            <a:r>
              <a:rPr lang="en-US" sz="3200" b="0" baseline="30000" dirty="0" smtClean="0">
                <a:solidFill>
                  <a:srgbClr val="990033"/>
                </a:solidFill>
              </a:rPr>
              <a:t>-</a:t>
            </a:r>
            <a:endParaRPr lang="en-US" sz="3200" b="0" dirty="0" smtClean="0">
              <a:solidFill>
                <a:srgbClr val="990033"/>
              </a:solidFill>
            </a:endParaRPr>
          </a:p>
        </p:txBody>
      </p:sp>
      <p:sp>
        <p:nvSpPr>
          <p:cNvPr id="21516" name="Text Box 12"/>
          <p:cNvSpPr txBox="1">
            <a:spLocks noChangeArrowheads="1"/>
          </p:cNvSpPr>
          <p:nvPr/>
        </p:nvSpPr>
        <p:spPr bwMode="auto">
          <a:xfrm>
            <a:off x="7740352" y="4005064"/>
            <a:ext cx="1100137" cy="701675"/>
          </a:xfrm>
          <a:prstGeom prst="rect">
            <a:avLst/>
          </a:prstGeom>
          <a:noFill/>
          <a:ln w="6350">
            <a:noFill/>
            <a:miter lim="800000"/>
            <a:headEnd type="none" w="sm" len="sm"/>
            <a:tailEnd type="none" w="sm" len="sm"/>
          </a:ln>
          <a:effectLst/>
        </p:spPr>
        <p:txBody>
          <a:bodyPr wrap="none">
            <a:spAutoFit/>
          </a:bodyPr>
          <a:lstStyle/>
          <a:p>
            <a:pPr algn="ctr"/>
            <a:r>
              <a:rPr lang="en-US" sz="2000" dirty="0" smtClean="0">
                <a:solidFill>
                  <a:srgbClr val="990033"/>
                </a:solidFill>
                <a:latin typeface="Arial" charset="0"/>
              </a:rPr>
              <a:t>Vertical</a:t>
            </a:r>
          </a:p>
          <a:p>
            <a:pPr algn="ctr"/>
            <a:r>
              <a:rPr lang="en-US" sz="2000" dirty="0" err="1" smtClean="0">
                <a:solidFill>
                  <a:srgbClr val="990033"/>
                </a:solidFill>
                <a:latin typeface="Arial" charset="0"/>
              </a:rPr>
              <a:t>muons</a:t>
            </a:r>
            <a:endParaRPr lang="en-US" sz="2000" dirty="0" smtClean="0">
              <a:solidFill>
                <a:srgbClr val="990033"/>
              </a:solidFill>
              <a:latin typeface="Arial" charset="0"/>
            </a:endParaRPr>
          </a:p>
        </p:txBody>
      </p:sp>
      <p:sp>
        <p:nvSpPr>
          <p:cNvPr id="17" name="Text Box 7"/>
          <p:cNvSpPr txBox="1">
            <a:spLocks noChangeArrowheads="1"/>
          </p:cNvSpPr>
          <p:nvPr/>
        </p:nvSpPr>
        <p:spPr bwMode="auto">
          <a:xfrm>
            <a:off x="3635896" y="4005064"/>
            <a:ext cx="762000" cy="584775"/>
          </a:xfrm>
          <a:prstGeom prst="rect">
            <a:avLst/>
          </a:prstGeom>
          <a:noFill/>
          <a:ln w="6350">
            <a:noFill/>
            <a:miter lim="800000"/>
            <a:headEnd type="none" w="sm" len="sm"/>
            <a:tailEnd type="none" w="sm" len="sm"/>
          </a:ln>
          <a:effectLst/>
        </p:spPr>
        <p:txBody>
          <a:bodyPr>
            <a:spAutoFit/>
          </a:bodyPr>
          <a:lstStyle/>
          <a:p>
            <a:pPr algn="ctr"/>
            <a:r>
              <a:rPr lang="en-US" sz="3200" dirty="0" smtClean="0">
                <a:solidFill>
                  <a:srgbClr val="990033"/>
                </a:solidFill>
                <a:latin typeface="+mj-lt"/>
              </a:rPr>
              <a:t>He</a:t>
            </a:r>
            <a:endParaRPr lang="en-US" sz="3200" b="0" dirty="0" smtClean="0">
              <a:solidFill>
                <a:srgbClr val="990033"/>
              </a:solidFill>
              <a:latin typeface="+mj-lt"/>
            </a:endParaRPr>
          </a:p>
        </p:txBody>
      </p:sp>
      <p:sp>
        <p:nvSpPr>
          <p:cNvPr id="18" name="Text Box 7"/>
          <p:cNvSpPr txBox="1">
            <a:spLocks noChangeArrowheads="1"/>
          </p:cNvSpPr>
          <p:nvPr/>
        </p:nvSpPr>
        <p:spPr bwMode="auto">
          <a:xfrm>
            <a:off x="497632" y="4005064"/>
            <a:ext cx="762000" cy="584775"/>
          </a:xfrm>
          <a:prstGeom prst="rect">
            <a:avLst/>
          </a:prstGeom>
          <a:noFill/>
          <a:ln w="6350">
            <a:noFill/>
            <a:miter lim="800000"/>
            <a:headEnd type="none" w="sm" len="sm"/>
            <a:tailEnd type="none" w="sm" len="sm"/>
          </a:ln>
          <a:effectLst/>
        </p:spPr>
        <p:txBody>
          <a:bodyPr>
            <a:spAutoFit/>
          </a:bodyPr>
          <a:lstStyle/>
          <a:p>
            <a:pPr algn="ctr"/>
            <a:r>
              <a:rPr lang="en-US" sz="3200" dirty="0" smtClean="0">
                <a:solidFill>
                  <a:srgbClr val="990033"/>
                </a:solidFill>
                <a:latin typeface="+mj-lt"/>
              </a:rPr>
              <a:t>p</a:t>
            </a:r>
            <a:endParaRPr lang="en-US" sz="3200" b="0" dirty="0" smtClean="0">
              <a:solidFill>
                <a:srgbClr val="990033"/>
              </a:solidFill>
              <a:latin typeface="+mj-lt"/>
            </a:endParaRPr>
          </a:p>
        </p:txBody>
      </p:sp>
      <p:sp>
        <p:nvSpPr>
          <p:cNvPr id="19" name="Content Placeholder 4"/>
          <p:cNvSpPr txBox="1">
            <a:spLocks/>
          </p:cNvSpPr>
          <p:nvPr/>
        </p:nvSpPr>
        <p:spPr>
          <a:xfrm>
            <a:off x="107504" y="1963722"/>
            <a:ext cx="6192688" cy="3697526"/>
          </a:xfrm>
          <a:prstGeom prst="rect">
            <a:avLst/>
          </a:prstGeom>
        </p:spPr>
        <p:txBody>
          <a:bodyPr>
            <a:noAutofit/>
          </a:bodyPr>
          <a:lstStyle/>
          <a:p>
            <a:pPr marL="432000" lvl="0" indent="-432000" fontAlgn="base">
              <a:spcAft>
                <a:spcPct val="0"/>
              </a:spcAft>
              <a:buClr>
                <a:srgbClr val="008000"/>
              </a:buClr>
              <a:buSzPct val="150000"/>
            </a:pPr>
            <a:r>
              <a:rPr lang="en-US" sz="2400" kern="0" dirty="0" smtClean="0">
                <a:latin typeface="+mn-lt"/>
              </a:rPr>
              <a:t>The BESS spectrometer has collected</a:t>
            </a:r>
          </a:p>
          <a:p>
            <a:pPr marL="432000" lvl="0" indent="-432000" fontAlgn="base">
              <a:spcAft>
                <a:spcPct val="0"/>
              </a:spcAft>
              <a:buClr>
                <a:srgbClr val="008000"/>
              </a:buClr>
              <a:buSzPct val="150000"/>
            </a:pPr>
            <a:r>
              <a:rPr lang="en-US" sz="2400" kern="0" dirty="0" smtClean="0">
                <a:latin typeface="+mn-lt"/>
              </a:rPr>
              <a:t> data at different cut-offs, altitudes,</a:t>
            </a:r>
          </a:p>
          <a:p>
            <a:pPr marL="432000" lvl="0" indent="-432000" fontAlgn="base">
              <a:spcAft>
                <a:spcPct val="0"/>
              </a:spcAft>
              <a:buClr>
                <a:srgbClr val="008000"/>
              </a:buClr>
              <a:buSzPct val="150000"/>
            </a:pPr>
            <a:r>
              <a:rPr lang="en-US" sz="2400" kern="0" dirty="0" smtClean="0">
                <a:latin typeface="+mn-lt"/>
              </a:rPr>
              <a:t> solar modulation</a:t>
            </a:r>
          </a:p>
          <a:p>
            <a:pPr marL="432000" lvl="0" indent="-432000" fontAlgn="base">
              <a:spcAft>
                <a:spcPct val="0"/>
              </a:spcAft>
              <a:buClr>
                <a:srgbClr val="000099"/>
              </a:buClr>
            </a:pPr>
            <a:endParaRPr lang="en-US" sz="2800" kern="0" dirty="0" smtClean="0">
              <a:solidFill>
                <a:schemeClr val="bg2"/>
              </a:solidFill>
              <a:latin typeface="Calibri" pitchFamily="34" charset="0"/>
            </a:endParaRPr>
          </a:p>
        </p:txBody>
      </p:sp>
      <p:sp>
        <p:nvSpPr>
          <p:cNvPr id="12" name="Slide Number Placeholder 1"/>
          <p:cNvSpPr>
            <a:spLocks noGrp="1"/>
          </p:cNvSpPr>
          <p:nvPr>
            <p:ph type="sldNum" sz="quarter" idx="4294967295"/>
          </p:nvPr>
        </p:nvSpPr>
        <p:spPr>
          <a:xfrm>
            <a:off x="8001000" y="6642100"/>
            <a:ext cx="1143000" cy="228600"/>
          </a:xfrm>
          <a:prstGeom prst="rect">
            <a:avLst/>
          </a:prstGeom>
        </p:spPr>
        <p:txBody>
          <a:bodyPr/>
          <a:lstStyle/>
          <a:p>
            <a:fld id="{6D202039-3293-4EC8-B5F1-A7127E526F50}" type="slidenum">
              <a:rPr lang="en-GB" sz="1200" smtClean="0">
                <a:solidFill>
                  <a:schemeClr val="bg1"/>
                </a:solidFill>
              </a:rPr>
              <a:pPr/>
              <a:t>37</a:t>
            </a:fld>
            <a:endParaRPr lang="en-GB" sz="1200" dirty="0">
              <a:solidFill>
                <a:schemeClr val="bg1"/>
              </a:solidFill>
            </a:endParaRPr>
          </a:p>
        </p:txBody>
      </p:sp>
      <p:sp>
        <p:nvSpPr>
          <p:cNvPr id="13" name="TextBox 12"/>
          <p:cNvSpPr txBox="1"/>
          <p:nvPr/>
        </p:nvSpPr>
        <p:spPr>
          <a:xfrm>
            <a:off x="1043608" y="692696"/>
            <a:ext cx="7109639" cy="369332"/>
          </a:xfrm>
          <a:prstGeom prst="rect">
            <a:avLst/>
          </a:prstGeom>
          <a:noFill/>
        </p:spPr>
        <p:txBody>
          <a:bodyPr wrap="none" rtlCol="0">
            <a:spAutoFit/>
          </a:bodyPr>
          <a:lstStyle/>
          <a:p>
            <a:r>
              <a:rPr lang="en-US" b="1" dirty="0" smtClean="0">
                <a:latin typeface="+mn-lt"/>
                <a:cs typeface="Arial" pitchFamily="34" charset="0"/>
              </a:rPr>
              <a:t>Balloon-borne Experiment with Superconducting Spectrometer</a:t>
            </a:r>
          </a:p>
        </p:txBody>
      </p:sp>
      <p:sp>
        <p:nvSpPr>
          <p:cNvPr id="14" name="TextBox 13"/>
          <p:cNvSpPr txBox="1"/>
          <p:nvPr/>
        </p:nvSpPr>
        <p:spPr>
          <a:xfrm>
            <a:off x="1835696" y="-15190"/>
            <a:ext cx="7560840" cy="707886"/>
          </a:xfrm>
          <a:prstGeom prst="rect">
            <a:avLst/>
          </a:prstGeom>
          <a:noFill/>
        </p:spPr>
        <p:txBody>
          <a:bodyPr wrap="square" rtlCol="0">
            <a:spAutoFit/>
          </a:bodyPr>
          <a:lstStyle/>
          <a:p>
            <a:r>
              <a:rPr lang="en-US" sz="4000" b="1" dirty="0" smtClean="0">
                <a:solidFill>
                  <a:schemeClr val="tx2"/>
                </a:solidFill>
              </a:rPr>
              <a:t>BESS spectrometer</a:t>
            </a:r>
            <a:endParaRPr lang="en-US" sz="4000" b="1" dirty="0">
              <a:solidFill>
                <a:schemeClr val="tx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4056" y="116632"/>
            <a:ext cx="7772400" cy="609600"/>
          </a:xfrm>
        </p:spPr>
        <p:txBody>
          <a:bodyPr/>
          <a:lstStyle/>
          <a:p>
            <a:r>
              <a:rPr lang="en-US" sz="4400" b="1" dirty="0" smtClean="0"/>
              <a:t>Benchmark Earth Surface</a:t>
            </a:r>
            <a:endParaRPr lang="fr-CH" sz="4400" b="1" dirty="0"/>
          </a:p>
        </p:txBody>
      </p:sp>
      <p:sp>
        <p:nvSpPr>
          <p:cNvPr id="3" name="Slide Number Placeholder 2"/>
          <p:cNvSpPr>
            <a:spLocks noGrp="1"/>
          </p:cNvSpPr>
          <p:nvPr>
            <p:ph type="sldNum" sz="quarter" idx="4294967295"/>
          </p:nvPr>
        </p:nvSpPr>
        <p:spPr>
          <a:xfrm>
            <a:off x="8001000" y="6642100"/>
            <a:ext cx="1143000" cy="228600"/>
          </a:xfrm>
          <a:prstGeom prst="rect">
            <a:avLst/>
          </a:prstGeom>
        </p:spPr>
        <p:txBody>
          <a:bodyPr/>
          <a:lstStyle/>
          <a:p>
            <a:fld id="{054D1F57-D078-4287-879F-32AEFAF862F2}" type="slidenum">
              <a:rPr lang="en-GB" altLang="en-US" smtClean="0"/>
              <a:pPr/>
              <a:t>38</a:t>
            </a:fld>
            <a:endParaRPr lang="en-GB" altLang="en-US"/>
          </a:p>
        </p:txBody>
      </p:sp>
      <p:pic>
        <p:nvPicPr>
          <p:cNvPr id="614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2543" y="836712"/>
            <a:ext cx="3841425" cy="493776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92513" y="886936"/>
            <a:ext cx="3848549" cy="4846320"/>
          </a:xfrm>
          <a:prstGeom prst="rect">
            <a:avLst/>
          </a:prstGeom>
          <a:noFill/>
          <a:ln w="9525">
            <a:noFill/>
            <a:miter lim="800000"/>
            <a:headEnd/>
            <a:tailEnd/>
          </a:ln>
        </p:spPr>
      </p:pic>
      <p:sp>
        <p:nvSpPr>
          <p:cNvPr id="8" name="TextBox 7"/>
          <p:cNvSpPr txBox="1"/>
          <p:nvPr/>
        </p:nvSpPr>
        <p:spPr>
          <a:xfrm>
            <a:off x="194588" y="5877272"/>
            <a:ext cx="8892480" cy="923330"/>
          </a:xfrm>
          <a:prstGeom prst="rect">
            <a:avLst/>
          </a:prstGeom>
          <a:noFill/>
        </p:spPr>
        <p:txBody>
          <a:bodyPr wrap="square" rtlCol="0">
            <a:spAutoFit/>
          </a:bodyPr>
          <a:lstStyle/>
          <a:p>
            <a:pPr algn="ctr"/>
            <a:r>
              <a:rPr lang="fr-CH" b="1" dirty="0" smtClean="0"/>
              <a:t>Angle </a:t>
            </a:r>
            <a:r>
              <a:rPr lang="fr-CH" b="1" dirty="0" err="1" smtClean="0"/>
              <a:t>integrated</a:t>
            </a:r>
            <a:r>
              <a:rPr lang="fr-CH" b="1" dirty="0" smtClean="0"/>
              <a:t> (78-90deg, </a:t>
            </a:r>
            <a:r>
              <a:rPr lang="fr-CH" b="1" dirty="0" err="1" smtClean="0"/>
              <a:t>left</a:t>
            </a:r>
            <a:r>
              <a:rPr lang="fr-CH" b="1" dirty="0" smtClean="0"/>
              <a:t>) and double </a:t>
            </a:r>
            <a:r>
              <a:rPr lang="fr-CH" b="1" dirty="0" err="1" smtClean="0"/>
              <a:t>differential</a:t>
            </a:r>
            <a:r>
              <a:rPr lang="fr-CH" b="1" dirty="0" smtClean="0"/>
              <a:t> muon fluxes, </a:t>
            </a:r>
            <a:r>
              <a:rPr lang="fr-CH" b="1" dirty="0" err="1" smtClean="0"/>
              <a:t>measured</a:t>
            </a:r>
            <a:r>
              <a:rPr lang="fr-CH" b="1" dirty="0" smtClean="0"/>
              <a:t> close to the horizontal line </a:t>
            </a:r>
            <a:r>
              <a:rPr lang="fr-CH" b="1" dirty="0" err="1" smtClean="0"/>
              <a:t>TelAviv</a:t>
            </a:r>
            <a:r>
              <a:rPr lang="fr-CH" b="1" dirty="0" smtClean="0"/>
              <a:t>. Data </a:t>
            </a:r>
            <a:r>
              <a:rPr lang="fr-CH" b="1" dirty="0" err="1" smtClean="0"/>
              <a:t>from</a:t>
            </a:r>
            <a:r>
              <a:rPr lang="fr-CH" b="1" dirty="0" smtClean="0"/>
              <a:t> O.C. </a:t>
            </a:r>
            <a:r>
              <a:rPr lang="fr-CH" b="1" dirty="0" err="1" smtClean="0"/>
              <a:t>Allkofer</a:t>
            </a:r>
            <a:r>
              <a:rPr lang="fr-CH" b="1" dirty="0" smtClean="0"/>
              <a:t> et al. NPB 259,1, (1985).</a:t>
            </a:r>
            <a:endParaRPr lang="fr-CH"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4294967295"/>
          </p:nvPr>
        </p:nvSpPr>
        <p:spPr>
          <a:xfrm>
            <a:off x="7543800" y="6400800"/>
            <a:ext cx="1600200" cy="304800"/>
          </a:xfrm>
          <a:prstGeom prst="rect">
            <a:avLst/>
          </a:prstGeom>
        </p:spPr>
        <p:txBody>
          <a:bodyPr/>
          <a:lstStyle/>
          <a:p>
            <a:fld id="{2F66FE39-0660-4192-AC8F-119133FD5E51}" type="slidenum">
              <a:rPr lang="en-US"/>
              <a:pPr/>
              <a:t>39</a:t>
            </a:fld>
            <a:endParaRPr lang="en-US"/>
          </a:p>
        </p:txBody>
      </p:sp>
      <p:pic>
        <p:nvPicPr>
          <p:cNvPr id="1203203" name="Picture 3" descr="nflx01-north2-rpsd"/>
          <p:cNvPicPr>
            <a:picLocks noChangeAspect="1" noChangeArrowheads="1"/>
          </p:cNvPicPr>
          <p:nvPr/>
        </p:nvPicPr>
        <p:blipFill>
          <a:blip r:embed="rId3" cstate="print"/>
          <a:srcRect/>
          <a:stretch>
            <a:fillRect/>
          </a:stretch>
        </p:blipFill>
        <p:spPr bwMode="auto">
          <a:xfrm>
            <a:off x="35496" y="854546"/>
            <a:ext cx="5137461" cy="3150518"/>
          </a:xfrm>
          <a:prstGeom prst="rect">
            <a:avLst/>
          </a:prstGeom>
          <a:noFill/>
        </p:spPr>
      </p:pic>
      <p:pic>
        <p:nvPicPr>
          <p:cNvPr id="1203204" name="Picture 4" descr="nflx02-south1-rpsd"/>
          <p:cNvPicPr>
            <a:picLocks noChangeAspect="1" noChangeArrowheads="1"/>
          </p:cNvPicPr>
          <p:nvPr/>
        </p:nvPicPr>
        <p:blipFill>
          <a:blip r:embed="rId4" cstate="print"/>
          <a:srcRect/>
          <a:stretch>
            <a:fillRect/>
          </a:stretch>
        </p:blipFill>
        <p:spPr bwMode="auto">
          <a:xfrm>
            <a:off x="4637088" y="3833514"/>
            <a:ext cx="4506912" cy="2763838"/>
          </a:xfrm>
          <a:prstGeom prst="rect">
            <a:avLst/>
          </a:prstGeom>
          <a:noFill/>
        </p:spPr>
      </p:pic>
      <p:sp>
        <p:nvSpPr>
          <p:cNvPr id="1203205" name="Text Box 5"/>
          <p:cNvSpPr txBox="1">
            <a:spLocks noChangeArrowheads="1"/>
          </p:cNvSpPr>
          <p:nvPr/>
        </p:nvSpPr>
        <p:spPr bwMode="auto">
          <a:xfrm>
            <a:off x="5048944" y="1340768"/>
            <a:ext cx="4419600" cy="984885"/>
          </a:xfrm>
          <a:prstGeom prst="rect">
            <a:avLst/>
          </a:prstGeom>
          <a:noFill/>
          <a:ln w="9525" algn="ctr">
            <a:noFill/>
            <a:miter lim="800000"/>
            <a:headEnd/>
            <a:tailEnd/>
          </a:ln>
          <a:effectLst/>
        </p:spPr>
        <p:txBody>
          <a:bodyPr wrap="square">
            <a:spAutoFit/>
          </a:bodyPr>
          <a:lstStyle/>
          <a:p>
            <a:pPr algn="l" eaLnBrk="0" hangingPunct="0">
              <a:lnSpc>
                <a:spcPct val="50000"/>
              </a:lnSpc>
              <a:spcBef>
                <a:spcPct val="50000"/>
              </a:spcBef>
            </a:pPr>
            <a:r>
              <a:rPr lang="en-US" sz="2400" b="1" u="sng" dirty="0">
                <a:solidFill>
                  <a:srgbClr val="333399"/>
                </a:solidFill>
              </a:rPr>
              <a:t>Measurements: </a:t>
            </a:r>
          </a:p>
          <a:p>
            <a:pPr algn="l" eaLnBrk="0" hangingPunct="0">
              <a:lnSpc>
                <a:spcPct val="50000"/>
              </a:lnSpc>
              <a:spcBef>
                <a:spcPct val="50000"/>
              </a:spcBef>
            </a:pPr>
            <a:r>
              <a:rPr lang="en-US" sz="2400" b="0" dirty="0" err="1">
                <a:solidFill>
                  <a:srgbClr val="333399"/>
                </a:solidFill>
              </a:rPr>
              <a:t>Goldhagen</a:t>
            </a:r>
            <a:r>
              <a:rPr lang="en-US" sz="2400" b="0" dirty="0">
                <a:solidFill>
                  <a:srgbClr val="333399"/>
                </a:solidFill>
              </a:rPr>
              <a:t> et al</a:t>
            </a:r>
            <a:r>
              <a:rPr lang="en-US" sz="2400" b="0" dirty="0" smtClean="0">
                <a:solidFill>
                  <a:srgbClr val="333399"/>
                </a:solidFill>
              </a:rPr>
              <a:t>.,</a:t>
            </a:r>
            <a:br>
              <a:rPr lang="en-US" sz="2400" b="0" dirty="0" smtClean="0">
                <a:solidFill>
                  <a:srgbClr val="333399"/>
                </a:solidFill>
              </a:rPr>
            </a:br>
            <a:r>
              <a:rPr lang="en-US" sz="1100" b="0" dirty="0" smtClean="0">
                <a:solidFill>
                  <a:srgbClr val="333399"/>
                </a:solidFill>
              </a:rPr>
              <a:t/>
            </a:r>
            <a:br>
              <a:rPr lang="en-US" sz="1100" b="0" dirty="0" smtClean="0">
                <a:solidFill>
                  <a:srgbClr val="333399"/>
                </a:solidFill>
              </a:rPr>
            </a:br>
            <a:r>
              <a:rPr lang="en-US" sz="2400" b="0" dirty="0" smtClean="0">
                <a:solidFill>
                  <a:srgbClr val="333399"/>
                </a:solidFill>
              </a:rPr>
              <a:t>NIM </a:t>
            </a:r>
            <a:r>
              <a:rPr lang="en-US" sz="2400" b="0" dirty="0">
                <a:solidFill>
                  <a:srgbClr val="333399"/>
                </a:solidFill>
              </a:rPr>
              <a:t>A476, 42 (2002</a:t>
            </a:r>
            <a:r>
              <a:rPr lang="en-US" sz="3200" b="0" dirty="0">
                <a:solidFill>
                  <a:srgbClr val="333399"/>
                </a:solidFill>
              </a:rPr>
              <a:t>)</a:t>
            </a:r>
          </a:p>
        </p:txBody>
      </p:sp>
      <p:sp>
        <p:nvSpPr>
          <p:cNvPr id="1203206" name="Text Box 6"/>
          <p:cNvSpPr txBox="1">
            <a:spLocks noChangeArrowheads="1"/>
          </p:cNvSpPr>
          <p:nvPr/>
        </p:nvSpPr>
        <p:spPr bwMode="auto">
          <a:xfrm>
            <a:off x="84584" y="4581128"/>
            <a:ext cx="4775448" cy="1163395"/>
          </a:xfrm>
          <a:prstGeom prst="rect">
            <a:avLst/>
          </a:prstGeom>
          <a:noFill/>
          <a:ln w="9525" algn="ctr">
            <a:noFill/>
            <a:miter lim="800000"/>
            <a:headEnd/>
            <a:tailEnd/>
          </a:ln>
          <a:effectLst/>
        </p:spPr>
        <p:txBody>
          <a:bodyPr wrap="square">
            <a:spAutoFit/>
          </a:bodyPr>
          <a:lstStyle/>
          <a:p>
            <a:pPr algn="l" eaLnBrk="0" hangingPunct="0">
              <a:lnSpc>
                <a:spcPct val="80000"/>
              </a:lnSpc>
              <a:spcBef>
                <a:spcPct val="50000"/>
              </a:spcBef>
            </a:pPr>
            <a:r>
              <a:rPr lang="en-US" sz="2400" b="1" u="sng" dirty="0">
                <a:solidFill>
                  <a:srgbClr val="333399"/>
                </a:solidFill>
              </a:rPr>
              <a:t>FLUKA calculations: </a:t>
            </a:r>
          </a:p>
          <a:p>
            <a:pPr algn="l" eaLnBrk="0" hangingPunct="0">
              <a:lnSpc>
                <a:spcPct val="80000"/>
              </a:lnSpc>
              <a:spcBef>
                <a:spcPct val="50000"/>
              </a:spcBef>
            </a:pPr>
            <a:r>
              <a:rPr lang="en-US" sz="2400" b="0" dirty="0">
                <a:solidFill>
                  <a:srgbClr val="333399"/>
                </a:solidFill>
              </a:rPr>
              <a:t>Roesler et al., </a:t>
            </a:r>
            <a:r>
              <a:rPr lang="en-US" sz="2400" b="0" dirty="0" smtClean="0">
                <a:solidFill>
                  <a:srgbClr val="333399"/>
                </a:solidFill>
              </a:rPr>
              <a:t/>
            </a:r>
            <a:br>
              <a:rPr lang="en-US" sz="2400" b="0" dirty="0" smtClean="0">
                <a:solidFill>
                  <a:srgbClr val="333399"/>
                </a:solidFill>
              </a:rPr>
            </a:br>
            <a:r>
              <a:rPr lang="en-US" sz="2400" b="0" dirty="0" smtClean="0">
                <a:solidFill>
                  <a:srgbClr val="333399"/>
                </a:solidFill>
              </a:rPr>
              <a:t>Rad</a:t>
            </a:r>
            <a:r>
              <a:rPr lang="en-US" sz="2400" b="0" dirty="0">
                <a:solidFill>
                  <a:srgbClr val="333399"/>
                </a:solidFill>
              </a:rPr>
              <a:t>. Prot. </a:t>
            </a:r>
            <a:r>
              <a:rPr lang="en-US" sz="2400" b="0" dirty="0" err="1">
                <a:solidFill>
                  <a:srgbClr val="333399"/>
                </a:solidFill>
              </a:rPr>
              <a:t>Dosim</a:t>
            </a:r>
            <a:r>
              <a:rPr lang="en-US" sz="2400" b="0" dirty="0">
                <a:solidFill>
                  <a:srgbClr val="333399"/>
                </a:solidFill>
              </a:rPr>
              <a:t>. </a:t>
            </a:r>
            <a:r>
              <a:rPr lang="en-US" sz="2400" b="0" dirty="0" smtClean="0">
                <a:solidFill>
                  <a:srgbClr val="333399"/>
                </a:solidFill>
              </a:rPr>
              <a:t>98, 367 </a:t>
            </a:r>
            <a:r>
              <a:rPr lang="en-US" sz="2400" b="0" dirty="0">
                <a:solidFill>
                  <a:srgbClr val="333399"/>
                </a:solidFill>
              </a:rPr>
              <a:t>(2002)</a:t>
            </a:r>
          </a:p>
        </p:txBody>
      </p:sp>
      <p:sp>
        <p:nvSpPr>
          <p:cNvPr id="1203207" name="Text Box 7"/>
          <p:cNvSpPr txBox="1">
            <a:spLocks noChangeArrowheads="1"/>
          </p:cNvSpPr>
          <p:nvPr/>
        </p:nvSpPr>
        <p:spPr bwMode="auto">
          <a:xfrm>
            <a:off x="5076056" y="2444695"/>
            <a:ext cx="4092575" cy="1200329"/>
          </a:xfrm>
          <a:prstGeom prst="rect">
            <a:avLst/>
          </a:prstGeom>
          <a:noFill/>
          <a:ln w="9525" algn="ctr">
            <a:noFill/>
            <a:miter lim="800000"/>
            <a:headEnd/>
            <a:tailEnd/>
          </a:ln>
          <a:effectLst/>
        </p:spPr>
        <p:txBody>
          <a:bodyPr>
            <a:spAutoFit/>
          </a:bodyPr>
          <a:lstStyle/>
          <a:p>
            <a:pPr algn="l" eaLnBrk="0" hangingPunct="0">
              <a:spcBef>
                <a:spcPct val="50000"/>
              </a:spcBef>
            </a:pPr>
            <a:r>
              <a:rPr lang="en-US" sz="2400" b="0" dirty="0">
                <a:solidFill>
                  <a:srgbClr val="006600"/>
                </a:solidFill>
              </a:rPr>
              <a:t>Note one order of magnitude difference depending on latitude</a:t>
            </a:r>
          </a:p>
        </p:txBody>
      </p:sp>
      <p:sp>
        <p:nvSpPr>
          <p:cNvPr id="11" name="TextBox 10"/>
          <p:cNvSpPr txBox="1"/>
          <p:nvPr/>
        </p:nvSpPr>
        <p:spPr>
          <a:xfrm>
            <a:off x="683568" y="116632"/>
            <a:ext cx="8712968" cy="584775"/>
          </a:xfrm>
          <a:prstGeom prst="rect">
            <a:avLst/>
          </a:prstGeom>
          <a:noFill/>
        </p:spPr>
        <p:txBody>
          <a:bodyPr wrap="square" rtlCol="0">
            <a:spAutoFit/>
          </a:bodyPr>
          <a:lstStyle/>
          <a:p>
            <a:r>
              <a:rPr lang="en-US" sz="3200" b="1" dirty="0" smtClean="0">
                <a:solidFill>
                  <a:schemeClr val="tx2"/>
                </a:solidFill>
              </a:rPr>
              <a:t>Neutrons on the ER-2 plane at 21 km</a:t>
            </a:r>
            <a:endParaRPr lang="en-US" sz="3200" b="1"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611560" y="1105272"/>
            <a:ext cx="8208912" cy="5564088"/>
          </a:xfrm>
        </p:spPr>
        <p:txBody>
          <a:bodyPr/>
          <a:lstStyle/>
          <a:p>
            <a:pPr>
              <a:spcAft>
                <a:spcPts val="1200"/>
              </a:spcAft>
              <a:buClr>
                <a:srgbClr val="008000"/>
              </a:buClr>
              <a:buSzPct val="160000"/>
              <a:buFont typeface="Arial" pitchFamily="34" charset="0"/>
              <a:buChar char="•"/>
            </a:pPr>
            <a:r>
              <a:rPr lang="en-US" dirty="0" smtClean="0"/>
              <a:t>Primary </a:t>
            </a:r>
            <a:r>
              <a:rPr lang="en-US" b="1" dirty="0" smtClean="0">
                <a:solidFill>
                  <a:srgbClr val="990000"/>
                </a:solidFill>
              </a:rPr>
              <a:t>cosmic ray spectra </a:t>
            </a:r>
            <a:r>
              <a:rPr lang="en-US" dirty="0" smtClean="0"/>
              <a:t>and interplanetary modulation according to measured </a:t>
            </a:r>
            <a:r>
              <a:rPr lang="en-US" b="1" dirty="0" smtClean="0">
                <a:solidFill>
                  <a:srgbClr val="990000"/>
                </a:solidFill>
              </a:rPr>
              <a:t>solar activity </a:t>
            </a:r>
            <a:r>
              <a:rPr lang="en-US" dirty="0" smtClean="0"/>
              <a:t>on a day-to-day basis are available</a:t>
            </a:r>
          </a:p>
          <a:p>
            <a:pPr>
              <a:spcAft>
                <a:spcPts val="1200"/>
              </a:spcAft>
              <a:buClr>
                <a:srgbClr val="008000"/>
              </a:buClr>
              <a:buSzPct val="160000"/>
              <a:buFont typeface="Arial" pitchFamily="34" charset="0"/>
              <a:buChar char="•"/>
            </a:pPr>
            <a:r>
              <a:rPr lang="en-US" b="1" dirty="0" smtClean="0">
                <a:solidFill>
                  <a:srgbClr val="990000"/>
                </a:solidFill>
              </a:rPr>
              <a:t>Geomagnetic effects </a:t>
            </a:r>
            <a:r>
              <a:rPr lang="en-US" dirty="0" smtClean="0"/>
              <a:t>are implemented with full </a:t>
            </a:r>
            <a:r>
              <a:rPr lang="en-US" dirty="0" err="1" smtClean="0"/>
              <a:t>multipole</a:t>
            </a:r>
            <a:r>
              <a:rPr lang="en-US" dirty="0" smtClean="0"/>
              <a:t> expansion</a:t>
            </a:r>
          </a:p>
          <a:p>
            <a:pPr>
              <a:spcAft>
                <a:spcPts val="1200"/>
              </a:spcAft>
              <a:buClr>
                <a:srgbClr val="008000"/>
              </a:buClr>
              <a:buSzPct val="160000"/>
              <a:buFont typeface="Arial" pitchFamily="34" charset="0"/>
              <a:buChar char="•"/>
            </a:pPr>
            <a:r>
              <a:rPr lang="en-US" b="1" dirty="0" smtClean="0">
                <a:solidFill>
                  <a:srgbClr val="990000"/>
                </a:solidFill>
              </a:rPr>
              <a:t>Extensive benchmarks </a:t>
            </a:r>
            <a:r>
              <a:rPr lang="en-US" dirty="0" smtClean="0"/>
              <a:t>against available </a:t>
            </a:r>
            <a:r>
              <a:rPr lang="en-US" dirty="0" err="1" smtClean="0"/>
              <a:t>muon</a:t>
            </a:r>
            <a:r>
              <a:rPr lang="en-US" dirty="0" smtClean="0"/>
              <a:t> and </a:t>
            </a:r>
            <a:r>
              <a:rPr lang="en-US" dirty="0" err="1" smtClean="0"/>
              <a:t>hadron</a:t>
            </a:r>
            <a:r>
              <a:rPr lang="en-US" dirty="0" smtClean="0"/>
              <a:t> measurement data</a:t>
            </a:r>
          </a:p>
          <a:p>
            <a:pPr>
              <a:buClr>
                <a:srgbClr val="008000"/>
              </a:buClr>
              <a:buSzPct val="160000"/>
              <a:buFont typeface="Arial" pitchFamily="34" charset="0"/>
              <a:buChar char="•"/>
            </a:pPr>
            <a:r>
              <a:rPr lang="en-US" dirty="0" smtClean="0"/>
              <a:t>Used by </a:t>
            </a:r>
            <a:r>
              <a:rPr lang="en-US" b="1" dirty="0" smtClean="0">
                <a:solidFill>
                  <a:srgbClr val="990000"/>
                </a:solidFill>
              </a:rPr>
              <a:t>several laboratories </a:t>
            </a:r>
            <a:r>
              <a:rPr lang="en-US" dirty="0" smtClean="0"/>
              <a:t>(</a:t>
            </a:r>
            <a:r>
              <a:rPr lang="en-US" dirty="0" err="1" smtClean="0"/>
              <a:t>Frascati</a:t>
            </a:r>
            <a:r>
              <a:rPr lang="en-US" dirty="0" smtClean="0"/>
              <a:t>, Siegen, </a:t>
            </a:r>
            <a:r>
              <a:rPr lang="en-US" dirty="0" err="1" smtClean="0"/>
              <a:t>Bartol</a:t>
            </a:r>
            <a:r>
              <a:rPr lang="en-US" dirty="0" smtClean="0"/>
              <a:t>, Houston, GSF,…) for simulating the radiation fields generated by </a:t>
            </a:r>
            <a:r>
              <a:rPr lang="en-US" b="1" dirty="0" smtClean="0">
                <a:solidFill>
                  <a:srgbClr val="990000"/>
                </a:solidFill>
              </a:rPr>
              <a:t>cosmic rays in the atmosphere and/or inside spacecrafts</a:t>
            </a:r>
            <a:endParaRPr lang="fr-CH" b="1" dirty="0">
              <a:solidFill>
                <a:srgbClr val="990000"/>
              </a:solidFill>
            </a:endParaRPr>
          </a:p>
        </p:txBody>
      </p:sp>
      <p:sp>
        <p:nvSpPr>
          <p:cNvPr id="5" name="Title 2"/>
          <p:cNvSpPr>
            <a:spLocks noGrp="1"/>
          </p:cNvSpPr>
          <p:nvPr>
            <p:ph type="title"/>
          </p:nvPr>
        </p:nvSpPr>
        <p:spPr>
          <a:xfrm>
            <a:off x="683568" y="142404"/>
            <a:ext cx="8707554" cy="622300"/>
          </a:xfrm>
        </p:spPr>
        <p:txBody>
          <a:bodyPr/>
          <a:lstStyle/>
          <a:p>
            <a:r>
              <a:rPr lang="en-US" b="1" dirty="0" smtClean="0"/>
              <a:t>            GCR in FLUKA</a:t>
            </a:r>
            <a:endParaRPr lang="fr-CH"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lide Number Placeholder 3"/>
          <p:cNvSpPr>
            <a:spLocks noGrp="1"/>
          </p:cNvSpPr>
          <p:nvPr>
            <p:ph type="sldNum" sz="quarter" idx="4294967295"/>
          </p:nvPr>
        </p:nvSpPr>
        <p:spPr>
          <a:xfrm>
            <a:off x="7543800" y="6400800"/>
            <a:ext cx="1600200" cy="304800"/>
          </a:xfrm>
          <a:prstGeom prst="rect">
            <a:avLst/>
          </a:prstGeom>
        </p:spPr>
        <p:txBody>
          <a:bodyPr/>
          <a:lstStyle/>
          <a:p>
            <a:fld id="{D416597A-8584-4B5B-AAFC-50D01CB44C82}" type="slidenum">
              <a:rPr lang="en-US"/>
              <a:pPr/>
              <a:t>40</a:t>
            </a:fld>
            <a:endParaRPr lang="en-US"/>
          </a:p>
        </p:txBody>
      </p:sp>
      <p:sp>
        <p:nvSpPr>
          <p:cNvPr id="390" name="Slide Number Placeholder 1"/>
          <p:cNvSpPr>
            <a:spLocks noGrp="1"/>
          </p:cNvSpPr>
          <p:nvPr>
            <p:ph type="sldNum" sz="quarter" idx="4294967295"/>
          </p:nvPr>
        </p:nvSpPr>
        <p:spPr>
          <a:xfrm>
            <a:off x="8001000" y="6642100"/>
            <a:ext cx="1143000" cy="228600"/>
          </a:xfrm>
          <a:prstGeom prst="rect">
            <a:avLst/>
          </a:prstGeom>
        </p:spPr>
        <p:txBody>
          <a:bodyPr/>
          <a:lstStyle/>
          <a:p>
            <a:fld id="{6D202039-3293-4EC8-B5F1-A7127E526F50}" type="slidenum">
              <a:rPr lang="en-GB" smtClean="0"/>
              <a:pPr/>
              <a:t>40</a:t>
            </a:fld>
            <a:endParaRPr lang="en-GB" dirty="0"/>
          </a:p>
        </p:txBody>
      </p:sp>
      <p:sp>
        <p:nvSpPr>
          <p:cNvPr id="1255426" name="Line 2"/>
          <p:cNvSpPr>
            <a:spLocks noChangeShapeType="1"/>
          </p:cNvSpPr>
          <p:nvPr/>
        </p:nvSpPr>
        <p:spPr bwMode="auto">
          <a:xfrm flipH="1">
            <a:off x="3886200" y="3178175"/>
            <a:ext cx="857250" cy="2155825"/>
          </a:xfrm>
          <a:prstGeom prst="line">
            <a:avLst/>
          </a:prstGeom>
          <a:noFill/>
          <a:ln w="9360">
            <a:solidFill>
              <a:srgbClr val="000000"/>
            </a:solidFill>
            <a:round/>
            <a:headEnd/>
            <a:tailEnd type="triangle" w="lg" len="lg"/>
          </a:ln>
        </p:spPr>
        <p:txBody>
          <a:bodyPr/>
          <a:lstStyle/>
          <a:p>
            <a:endParaRPr lang="fr-CH"/>
          </a:p>
        </p:txBody>
      </p:sp>
      <p:grpSp>
        <p:nvGrpSpPr>
          <p:cNvPr id="2" name="Group 3"/>
          <p:cNvGrpSpPr>
            <a:grpSpLocks/>
          </p:cNvGrpSpPr>
          <p:nvPr/>
        </p:nvGrpSpPr>
        <p:grpSpPr bwMode="auto">
          <a:xfrm>
            <a:off x="838200" y="4419600"/>
            <a:ext cx="1582738" cy="282575"/>
            <a:chOff x="384" y="2931"/>
            <a:chExt cx="997" cy="178"/>
          </a:xfrm>
        </p:grpSpPr>
        <p:sp>
          <p:nvSpPr>
            <p:cNvPr id="1255428" name="AutoShape 4"/>
            <p:cNvSpPr>
              <a:spLocks noChangeArrowheads="1"/>
            </p:cNvSpPr>
            <p:nvPr/>
          </p:nvSpPr>
          <p:spPr bwMode="auto">
            <a:xfrm>
              <a:off x="384" y="2931"/>
              <a:ext cx="997" cy="178"/>
            </a:xfrm>
            <a:prstGeom prst="roundRect">
              <a:avLst>
                <a:gd name="adj" fmla="val 560"/>
              </a:avLst>
            </a:prstGeom>
            <a:solidFill>
              <a:srgbClr val="CCFFCC"/>
            </a:solidFill>
            <a:ln w="9360">
              <a:solidFill>
                <a:srgbClr val="000000"/>
              </a:solidFill>
              <a:round/>
              <a:headEnd/>
              <a:tailEnd/>
            </a:ln>
          </p:spPr>
          <p:txBody>
            <a:bodyPr wrap="none" anchor="ctr"/>
            <a:lstStyle/>
            <a:p>
              <a:endParaRPr lang="fr-CH"/>
            </a:p>
          </p:txBody>
        </p:sp>
        <p:sp>
          <p:nvSpPr>
            <p:cNvPr id="1255429" name="Text Box 5"/>
            <p:cNvSpPr txBox="1">
              <a:spLocks noChangeArrowheads="1"/>
            </p:cNvSpPr>
            <p:nvPr/>
          </p:nvSpPr>
          <p:spPr bwMode="auto">
            <a:xfrm>
              <a:off x="384" y="2931"/>
              <a:ext cx="997" cy="165"/>
            </a:xfrm>
            <a:prstGeom prst="rect">
              <a:avLst/>
            </a:prstGeom>
            <a:noFill/>
            <a:ln w="9525">
              <a:noFill/>
              <a:miter lim="800000"/>
              <a:headEnd/>
              <a:tailEnd/>
            </a:ln>
          </p:spPr>
          <p:txBody>
            <a:bodyPr lIns="90000" tIns="46800" rIns="90000" bIns="46800">
              <a:spAutoFit/>
            </a:bodyPr>
            <a:lstStyle/>
            <a:p>
              <a:pPr algn="l" eaLnBrk="0" hangingPunct="0">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0">
                  <a:solidFill>
                    <a:srgbClr val="000000"/>
                  </a:solidFill>
                  <a:latin typeface="Arial" pitchFamily="34" charset="0"/>
                </a:rPr>
                <a:t>Business Class</a:t>
              </a:r>
            </a:p>
          </p:txBody>
        </p:sp>
      </p:grpSp>
      <p:grpSp>
        <p:nvGrpSpPr>
          <p:cNvPr id="3" name="Group 6"/>
          <p:cNvGrpSpPr>
            <a:grpSpLocks/>
          </p:cNvGrpSpPr>
          <p:nvPr/>
        </p:nvGrpSpPr>
        <p:grpSpPr bwMode="auto">
          <a:xfrm>
            <a:off x="2514600" y="4419600"/>
            <a:ext cx="1503363" cy="266700"/>
            <a:chOff x="1490" y="2880"/>
            <a:chExt cx="947" cy="168"/>
          </a:xfrm>
        </p:grpSpPr>
        <p:sp>
          <p:nvSpPr>
            <p:cNvPr id="1255431" name="AutoShape 7"/>
            <p:cNvSpPr>
              <a:spLocks noChangeArrowheads="1"/>
            </p:cNvSpPr>
            <p:nvPr/>
          </p:nvSpPr>
          <p:spPr bwMode="auto">
            <a:xfrm>
              <a:off x="1490" y="2880"/>
              <a:ext cx="947" cy="168"/>
            </a:xfrm>
            <a:prstGeom prst="roundRect">
              <a:avLst>
                <a:gd name="adj" fmla="val 593"/>
              </a:avLst>
            </a:prstGeom>
            <a:solidFill>
              <a:srgbClr val="FFFFFF"/>
            </a:solidFill>
            <a:ln w="9360">
              <a:solidFill>
                <a:srgbClr val="000000"/>
              </a:solidFill>
              <a:round/>
              <a:headEnd/>
              <a:tailEnd/>
            </a:ln>
          </p:spPr>
          <p:txBody>
            <a:bodyPr wrap="none" anchor="ctr"/>
            <a:lstStyle/>
            <a:p>
              <a:endParaRPr lang="fr-CH"/>
            </a:p>
          </p:txBody>
        </p:sp>
        <p:sp>
          <p:nvSpPr>
            <p:cNvPr id="1255432" name="Text Box 8"/>
            <p:cNvSpPr txBox="1">
              <a:spLocks noChangeArrowheads="1"/>
            </p:cNvSpPr>
            <p:nvPr/>
          </p:nvSpPr>
          <p:spPr bwMode="auto">
            <a:xfrm>
              <a:off x="1490" y="2880"/>
              <a:ext cx="947" cy="165"/>
            </a:xfrm>
            <a:prstGeom prst="rect">
              <a:avLst/>
            </a:prstGeom>
            <a:noFill/>
            <a:ln w="9525">
              <a:noFill/>
              <a:miter lim="800000"/>
              <a:headEnd/>
              <a:tailEnd/>
            </a:ln>
          </p:spPr>
          <p:txBody>
            <a:bodyPr lIns="90000" tIns="46800" rIns="90000" bIns="46800">
              <a:spAutoFit/>
            </a:bodyPr>
            <a:lstStyle/>
            <a:p>
              <a:pPr algn="l" eaLnBrk="0" hangingPunct="0">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0">
                  <a:solidFill>
                    <a:srgbClr val="000000"/>
                  </a:solidFill>
                  <a:latin typeface="Arial" pitchFamily="34" charset="0"/>
                </a:rPr>
                <a:t>Economic Class</a:t>
              </a:r>
            </a:p>
          </p:txBody>
        </p:sp>
      </p:grpSp>
      <p:sp>
        <p:nvSpPr>
          <p:cNvPr id="1255433" name="Line 9"/>
          <p:cNvSpPr>
            <a:spLocks noChangeShapeType="1"/>
          </p:cNvSpPr>
          <p:nvPr/>
        </p:nvSpPr>
        <p:spPr bwMode="auto">
          <a:xfrm flipH="1" flipV="1">
            <a:off x="2809875" y="2173288"/>
            <a:ext cx="484188" cy="406400"/>
          </a:xfrm>
          <a:prstGeom prst="line">
            <a:avLst/>
          </a:prstGeom>
          <a:noFill/>
          <a:ln w="9360">
            <a:solidFill>
              <a:srgbClr val="000000"/>
            </a:solidFill>
            <a:round/>
            <a:headEnd/>
            <a:tailEnd type="triangle" w="lg" len="lg"/>
          </a:ln>
        </p:spPr>
        <p:txBody>
          <a:bodyPr/>
          <a:lstStyle/>
          <a:p>
            <a:endParaRPr lang="fr-CH"/>
          </a:p>
        </p:txBody>
      </p:sp>
      <p:grpSp>
        <p:nvGrpSpPr>
          <p:cNvPr id="4" name="Group 10"/>
          <p:cNvGrpSpPr>
            <a:grpSpLocks/>
          </p:cNvGrpSpPr>
          <p:nvPr/>
        </p:nvGrpSpPr>
        <p:grpSpPr bwMode="auto">
          <a:xfrm>
            <a:off x="2212975" y="1728788"/>
            <a:ext cx="811213" cy="673100"/>
            <a:chOff x="1394" y="1089"/>
            <a:chExt cx="511" cy="424"/>
          </a:xfrm>
        </p:grpSpPr>
        <p:grpSp>
          <p:nvGrpSpPr>
            <p:cNvPr id="5" name="Group 11"/>
            <p:cNvGrpSpPr>
              <a:grpSpLocks/>
            </p:cNvGrpSpPr>
            <p:nvPr/>
          </p:nvGrpSpPr>
          <p:grpSpPr bwMode="auto">
            <a:xfrm>
              <a:off x="1539" y="1118"/>
              <a:ext cx="163" cy="221"/>
              <a:chOff x="1539" y="1118"/>
              <a:chExt cx="163" cy="221"/>
            </a:xfrm>
          </p:grpSpPr>
          <p:sp>
            <p:nvSpPr>
              <p:cNvPr id="1255436" name="Freeform 12"/>
              <p:cNvSpPr>
                <a:spLocks noChangeArrowheads="1"/>
              </p:cNvSpPr>
              <p:nvPr/>
            </p:nvSpPr>
            <p:spPr bwMode="auto">
              <a:xfrm>
                <a:off x="1539" y="1118"/>
                <a:ext cx="154" cy="221"/>
              </a:xfrm>
              <a:custGeom>
                <a:avLst/>
                <a:gdLst/>
                <a:ahLst/>
                <a:cxnLst>
                  <a:cxn ang="0">
                    <a:pos x="0" y="979"/>
                  </a:cxn>
                  <a:cxn ang="0">
                    <a:pos x="0" y="545"/>
                  </a:cxn>
                  <a:cxn ang="0">
                    <a:pos x="506" y="0"/>
                  </a:cxn>
                  <a:cxn ang="0">
                    <a:pos x="683" y="0"/>
                  </a:cxn>
                  <a:cxn ang="0">
                    <a:pos x="683" y="432"/>
                  </a:cxn>
                  <a:cxn ang="0">
                    <a:pos x="169" y="979"/>
                  </a:cxn>
                  <a:cxn ang="0">
                    <a:pos x="0" y="979"/>
                  </a:cxn>
                </a:cxnLst>
                <a:rect l="0" t="0" r="r" b="b"/>
                <a:pathLst>
                  <a:path w="684" h="980">
                    <a:moveTo>
                      <a:pt x="0" y="979"/>
                    </a:moveTo>
                    <a:lnTo>
                      <a:pt x="0" y="545"/>
                    </a:lnTo>
                    <a:lnTo>
                      <a:pt x="506" y="0"/>
                    </a:lnTo>
                    <a:lnTo>
                      <a:pt x="683" y="0"/>
                    </a:lnTo>
                    <a:lnTo>
                      <a:pt x="683" y="432"/>
                    </a:lnTo>
                    <a:lnTo>
                      <a:pt x="169" y="979"/>
                    </a:lnTo>
                    <a:lnTo>
                      <a:pt x="0" y="979"/>
                    </a:lnTo>
                  </a:path>
                </a:pathLst>
              </a:custGeom>
              <a:solidFill>
                <a:srgbClr val="FFFFFF"/>
              </a:solidFill>
              <a:ln w="9360">
                <a:solidFill>
                  <a:srgbClr val="000000"/>
                </a:solidFill>
                <a:round/>
                <a:headEnd/>
                <a:tailEnd/>
              </a:ln>
            </p:spPr>
            <p:txBody>
              <a:bodyPr wrap="none" anchor="ctr"/>
              <a:lstStyle/>
              <a:p>
                <a:endParaRPr lang="fr-CH"/>
              </a:p>
            </p:txBody>
          </p:sp>
          <p:sp>
            <p:nvSpPr>
              <p:cNvPr id="1255437" name="Freeform 13"/>
              <p:cNvSpPr>
                <a:spLocks noChangeArrowheads="1"/>
              </p:cNvSpPr>
              <p:nvPr/>
            </p:nvSpPr>
            <p:spPr bwMode="auto">
              <a:xfrm>
                <a:off x="1539" y="1118"/>
                <a:ext cx="154" cy="125"/>
              </a:xfrm>
              <a:custGeom>
                <a:avLst/>
                <a:gdLst/>
                <a:ahLst/>
                <a:cxnLst>
                  <a:cxn ang="0">
                    <a:pos x="0" y="556"/>
                  </a:cxn>
                  <a:cxn ang="0">
                    <a:pos x="506" y="0"/>
                  </a:cxn>
                  <a:cxn ang="0">
                    <a:pos x="683" y="0"/>
                  </a:cxn>
                  <a:cxn ang="0">
                    <a:pos x="169" y="556"/>
                  </a:cxn>
                  <a:cxn ang="0">
                    <a:pos x="0" y="556"/>
                  </a:cxn>
                </a:cxnLst>
                <a:rect l="0" t="0" r="r" b="b"/>
                <a:pathLst>
                  <a:path w="684" h="557">
                    <a:moveTo>
                      <a:pt x="0" y="556"/>
                    </a:moveTo>
                    <a:lnTo>
                      <a:pt x="506" y="0"/>
                    </a:lnTo>
                    <a:lnTo>
                      <a:pt x="683" y="0"/>
                    </a:lnTo>
                    <a:lnTo>
                      <a:pt x="169" y="556"/>
                    </a:lnTo>
                    <a:lnTo>
                      <a:pt x="0" y="556"/>
                    </a:lnTo>
                  </a:path>
                </a:pathLst>
              </a:custGeom>
              <a:solidFill>
                <a:srgbClr val="FFFFFF"/>
              </a:solidFill>
              <a:ln w="9360">
                <a:solidFill>
                  <a:srgbClr val="000000"/>
                </a:solidFill>
                <a:round/>
                <a:headEnd/>
                <a:tailEnd/>
              </a:ln>
            </p:spPr>
            <p:txBody>
              <a:bodyPr wrap="none" anchor="ctr"/>
              <a:lstStyle/>
              <a:p>
                <a:endParaRPr lang="fr-CH"/>
              </a:p>
            </p:txBody>
          </p:sp>
          <p:sp>
            <p:nvSpPr>
              <p:cNvPr id="1255438" name="Freeform 14"/>
              <p:cNvSpPr>
                <a:spLocks noChangeArrowheads="1"/>
              </p:cNvSpPr>
              <p:nvPr/>
            </p:nvSpPr>
            <p:spPr bwMode="auto">
              <a:xfrm>
                <a:off x="1584" y="1118"/>
                <a:ext cx="119" cy="221"/>
              </a:xfrm>
              <a:custGeom>
                <a:avLst/>
                <a:gdLst/>
                <a:ahLst/>
                <a:cxnLst>
                  <a:cxn ang="0">
                    <a:pos x="0" y="979"/>
                  </a:cxn>
                  <a:cxn ang="0">
                    <a:pos x="0" y="545"/>
                  </a:cxn>
                  <a:cxn ang="0">
                    <a:pos x="526" y="0"/>
                  </a:cxn>
                  <a:cxn ang="0">
                    <a:pos x="526" y="432"/>
                  </a:cxn>
                  <a:cxn ang="0">
                    <a:pos x="0" y="979"/>
                  </a:cxn>
                </a:cxnLst>
                <a:rect l="0" t="0" r="r" b="b"/>
                <a:pathLst>
                  <a:path w="527" h="980">
                    <a:moveTo>
                      <a:pt x="0" y="979"/>
                    </a:moveTo>
                    <a:lnTo>
                      <a:pt x="0" y="545"/>
                    </a:lnTo>
                    <a:lnTo>
                      <a:pt x="526" y="0"/>
                    </a:lnTo>
                    <a:lnTo>
                      <a:pt x="526" y="432"/>
                    </a:lnTo>
                    <a:lnTo>
                      <a:pt x="0" y="979"/>
                    </a:lnTo>
                  </a:path>
                </a:pathLst>
              </a:custGeom>
              <a:solidFill>
                <a:srgbClr val="DBDBDB"/>
              </a:solidFill>
              <a:ln w="9360">
                <a:solidFill>
                  <a:srgbClr val="000000"/>
                </a:solidFill>
                <a:round/>
                <a:headEnd/>
                <a:tailEnd/>
              </a:ln>
            </p:spPr>
            <p:txBody>
              <a:bodyPr wrap="none" anchor="ctr"/>
              <a:lstStyle/>
              <a:p>
                <a:endParaRPr lang="fr-CH"/>
              </a:p>
            </p:txBody>
          </p:sp>
        </p:grpSp>
        <p:grpSp>
          <p:nvGrpSpPr>
            <p:cNvPr id="6" name="Group 15"/>
            <p:cNvGrpSpPr>
              <a:grpSpLocks/>
            </p:cNvGrpSpPr>
            <p:nvPr/>
          </p:nvGrpSpPr>
          <p:grpSpPr bwMode="auto">
            <a:xfrm>
              <a:off x="1423" y="1321"/>
              <a:ext cx="221" cy="138"/>
              <a:chOff x="1423" y="1321"/>
              <a:chExt cx="221" cy="138"/>
            </a:xfrm>
          </p:grpSpPr>
          <p:sp>
            <p:nvSpPr>
              <p:cNvPr id="1255440" name="Freeform 16"/>
              <p:cNvSpPr>
                <a:spLocks noChangeArrowheads="1"/>
              </p:cNvSpPr>
              <p:nvPr/>
            </p:nvSpPr>
            <p:spPr bwMode="auto">
              <a:xfrm>
                <a:off x="1423" y="1321"/>
                <a:ext cx="221" cy="138"/>
              </a:xfrm>
              <a:custGeom>
                <a:avLst/>
                <a:gdLst/>
                <a:ahLst/>
                <a:cxnLst>
                  <a:cxn ang="0">
                    <a:pos x="0" y="613"/>
                  </a:cxn>
                  <a:cxn ang="0">
                    <a:pos x="0" y="221"/>
                  </a:cxn>
                  <a:cxn ang="0">
                    <a:pos x="226" y="0"/>
                  </a:cxn>
                  <a:cxn ang="0">
                    <a:pos x="979" y="0"/>
                  </a:cxn>
                  <a:cxn ang="0">
                    <a:pos x="979" y="391"/>
                  </a:cxn>
                  <a:cxn ang="0">
                    <a:pos x="752" y="613"/>
                  </a:cxn>
                  <a:cxn ang="0">
                    <a:pos x="0" y="613"/>
                  </a:cxn>
                </a:cxnLst>
                <a:rect l="0" t="0" r="r" b="b"/>
                <a:pathLst>
                  <a:path w="980" h="614">
                    <a:moveTo>
                      <a:pt x="0" y="613"/>
                    </a:moveTo>
                    <a:lnTo>
                      <a:pt x="0" y="221"/>
                    </a:lnTo>
                    <a:lnTo>
                      <a:pt x="226" y="0"/>
                    </a:lnTo>
                    <a:lnTo>
                      <a:pt x="979" y="0"/>
                    </a:lnTo>
                    <a:lnTo>
                      <a:pt x="979" y="391"/>
                    </a:lnTo>
                    <a:lnTo>
                      <a:pt x="752" y="613"/>
                    </a:lnTo>
                    <a:lnTo>
                      <a:pt x="0" y="613"/>
                    </a:lnTo>
                  </a:path>
                </a:pathLst>
              </a:custGeom>
              <a:solidFill>
                <a:srgbClr val="FFFFFF"/>
              </a:solidFill>
              <a:ln w="9360">
                <a:solidFill>
                  <a:srgbClr val="000000"/>
                </a:solidFill>
                <a:round/>
                <a:headEnd/>
                <a:tailEnd/>
              </a:ln>
            </p:spPr>
            <p:txBody>
              <a:bodyPr wrap="none" anchor="ctr"/>
              <a:lstStyle/>
              <a:p>
                <a:endParaRPr lang="fr-CH"/>
              </a:p>
            </p:txBody>
          </p:sp>
          <p:sp>
            <p:nvSpPr>
              <p:cNvPr id="1255441" name="Freeform 17"/>
              <p:cNvSpPr>
                <a:spLocks noChangeArrowheads="1"/>
              </p:cNvSpPr>
              <p:nvPr/>
            </p:nvSpPr>
            <p:spPr bwMode="auto">
              <a:xfrm>
                <a:off x="1423" y="1321"/>
                <a:ext cx="221" cy="51"/>
              </a:xfrm>
              <a:custGeom>
                <a:avLst/>
                <a:gdLst/>
                <a:ahLst/>
                <a:cxnLst>
                  <a:cxn ang="0">
                    <a:pos x="0" y="230"/>
                  </a:cxn>
                  <a:cxn ang="0">
                    <a:pos x="226" y="0"/>
                  </a:cxn>
                  <a:cxn ang="0">
                    <a:pos x="979" y="0"/>
                  </a:cxn>
                  <a:cxn ang="0">
                    <a:pos x="752" y="230"/>
                  </a:cxn>
                  <a:cxn ang="0">
                    <a:pos x="0" y="230"/>
                  </a:cxn>
                </a:cxnLst>
                <a:rect l="0" t="0" r="r" b="b"/>
                <a:pathLst>
                  <a:path w="980" h="231">
                    <a:moveTo>
                      <a:pt x="0" y="230"/>
                    </a:moveTo>
                    <a:lnTo>
                      <a:pt x="226" y="0"/>
                    </a:lnTo>
                    <a:lnTo>
                      <a:pt x="979" y="0"/>
                    </a:lnTo>
                    <a:lnTo>
                      <a:pt x="752" y="230"/>
                    </a:lnTo>
                    <a:lnTo>
                      <a:pt x="0" y="230"/>
                    </a:lnTo>
                  </a:path>
                </a:pathLst>
              </a:custGeom>
              <a:solidFill>
                <a:srgbClr val="FFFFFF"/>
              </a:solidFill>
              <a:ln w="9360">
                <a:solidFill>
                  <a:srgbClr val="000000"/>
                </a:solidFill>
                <a:round/>
                <a:headEnd/>
                <a:tailEnd/>
              </a:ln>
            </p:spPr>
            <p:txBody>
              <a:bodyPr wrap="none" anchor="ctr"/>
              <a:lstStyle/>
              <a:p>
                <a:endParaRPr lang="fr-CH"/>
              </a:p>
            </p:txBody>
          </p:sp>
          <p:sp>
            <p:nvSpPr>
              <p:cNvPr id="1255442" name="Freeform 18"/>
              <p:cNvSpPr>
                <a:spLocks noChangeArrowheads="1"/>
              </p:cNvSpPr>
              <p:nvPr/>
            </p:nvSpPr>
            <p:spPr bwMode="auto">
              <a:xfrm>
                <a:off x="1593" y="1321"/>
                <a:ext cx="51" cy="138"/>
              </a:xfrm>
              <a:custGeom>
                <a:avLst/>
                <a:gdLst/>
                <a:ahLst/>
                <a:cxnLst>
                  <a:cxn ang="0">
                    <a:pos x="0" y="613"/>
                  </a:cxn>
                  <a:cxn ang="0">
                    <a:pos x="0" y="221"/>
                  </a:cxn>
                  <a:cxn ang="0">
                    <a:pos x="229" y="0"/>
                  </a:cxn>
                  <a:cxn ang="0">
                    <a:pos x="229" y="391"/>
                  </a:cxn>
                  <a:cxn ang="0">
                    <a:pos x="0" y="613"/>
                  </a:cxn>
                </a:cxnLst>
                <a:rect l="0" t="0" r="r" b="b"/>
                <a:pathLst>
                  <a:path w="230" h="614">
                    <a:moveTo>
                      <a:pt x="0" y="613"/>
                    </a:moveTo>
                    <a:lnTo>
                      <a:pt x="0" y="221"/>
                    </a:lnTo>
                    <a:lnTo>
                      <a:pt x="229" y="0"/>
                    </a:lnTo>
                    <a:lnTo>
                      <a:pt x="229" y="391"/>
                    </a:lnTo>
                    <a:lnTo>
                      <a:pt x="0" y="613"/>
                    </a:lnTo>
                  </a:path>
                </a:pathLst>
              </a:custGeom>
              <a:solidFill>
                <a:srgbClr val="DBDBDB"/>
              </a:solidFill>
              <a:ln w="9360">
                <a:solidFill>
                  <a:srgbClr val="000000"/>
                </a:solidFill>
                <a:round/>
                <a:headEnd/>
                <a:tailEnd/>
              </a:ln>
            </p:spPr>
            <p:txBody>
              <a:bodyPr wrap="none" anchor="ctr"/>
              <a:lstStyle/>
              <a:p>
                <a:endParaRPr lang="fr-CH"/>
              </a:p>
            </p:txBody>
          </p:sp>
        </p:grpSp>
        <p:grpSp>
          <p:nvGrpSpPr>
            <p:cNvPr id="7" name="Group 19"/>
            <p:cNvGrpSpPr>
              <a:grpSpLocks/>
            </p:cNvGrpSpPr>
            <p:nvPr/>
          </p:nvGrpSpPr>
          <p:grpSpPr bwMode="auto">
            <a:xfrm>
              <a:off x="1394" y="1089"/>
              <a:ext cx="511" cy="424"/>
              <a:chOff x="1394" y="1089"/>
              <a:chExt cx="511" cy="424"/>
            </a:xfrm>
          </p:grpSpPr>
          <p:sp>
            <p:nvSpPr>
              <p:cNvPr id="1255444" name="Freeform 20"/>
              <p:cNvSpPr>
                <a:spLocks noChangeArrowheads="1"/>
              </p:cNvSpPr>
              <p:nvPr/>
            </p:nvSpPr>
            <p:spPr bwMode="auto">
              <a:xfrm>
                <a:off x="1394" y="1089"/>
                <a:ext cx="510" cy="424"/>
              </a:xfrm>
              <a:custGeom>
                <a:avLst/>
                <a:gdLst/>
                <a:ahLst/>
                <a:cxnLst>
                  <a:cxn ang="0">
                    <a:pos x="0" y="1874"/>
                  </a:cxn>
                  <a:cxn ang="0">
                    <a:pos x="0" y="1086"/>
                  </a:cxn>
                  <a:cxn ang="0">
                    <a:pos x="1087" y="0"/>
                  </a:cxn>
                  <a:cxn ang="0">
                    <a:pos x="2254" y="0"/>
                  </a:cxn>
                  <a:cxn ang="0">
                    <a:pos x="2254" y="787"/>
                  </a:cxn>
                  <a:cxn ang="0">
                    <a:pos x="1165" y="1874"/>
                  </a:cxn>
                  <a:cxn ang="0">
                    <a:pos x="0" y="1874"/>
                  </a:cxn>
                </a:cxnLst>
                <a:rect l="0" t="0" r="r" b="b"/>
                <a:pathLst>
                  <a:path w="2255" h="1875">
                    <a:moveTo>
                      <a:pt x="0" y="1874"/>
                    </a:moveTo>
                    <a:lnTo>
                      <a:pt x="0" y="1086"/>
                    </a:lnTo>
                    <a:lnTo>
                      <a:pt x="1087" y="0"/>
                    </a:lnTo>
                    <a:lnTo>
                      <a:pt x="2254" y="0"/>
                    </a:lnTo>
                    <a:lnTo>
                      <a:pt x="2254" y="787"/>
                    </a:lnTo>
                    <a:lnTo>
                      <a:pt x="1165" y="1874"/>
                    </a:lnTo>
                    <a:lnTo>
                      <a:pt x="0" y="1874"/>
                    </a:lnTo>
                  </a:path>
                </a:pathLst>
              </a:custGeom>
              <a:noFill/>
              <a:ln w="9360">
                <a:solidFill>
                  <a:srgbClr val="000000"/>
                </a:solidFill>
                <a:round/>
                <a:headEnd/>
                <a:tailEnd/>
              </a:ln>
            </p:spPr>
            <p:txBody>
              <a:bodyPr/>
              <a:lstStyle/>
              <a:p>
                <a:endParaRPr lang="fr-CH"/>
              </a:p>
            </p:txBody>
          </p:sp>
          <p:sp>
            <p:nvSpPr>
              <p:cNvPr id="1255445" name="Freeform 21"/>
              <p:cNvSpPr>
                <a:spLocks noChangeArrowheads="1"/>
              </p:cNvSpPr>
              <p:nvPr/>
            </p:nvSpPr>
            <p:spPr bwMode="auto">
              <a:xfrm>
                <a:off x="1394" y="1089"/>
                <a:ext cx="510" cy="246"/>
              </a:xfrm>
              <a:custGeom>
                <a:avLst/>
                <a:gdLst/>
                <a:ahLst/>
                <a:cxnLst>
                  <a:cxn ang="0">
                    <a:pos x="0" y="1089"/>
                  </a:cxn>
                  <a:cxn ang="0">
                    <a:pos x="1087" y="0"/>
                  </a:cxn>
                  <a:cxn ang="0">
                    <a:pos x="2254" y="0"/>
                  </a:cxn>
                  <a:cxn ang="0">
                    <a:pos x="1165" y="1089"/>
                  </a:cxn>
                  <a:cxn ang="0">
                    <a:pos x="0" y="1089"/>
                  </a:cxn>
                </a:cxnLst>
                <a:rect l="0" t="0" r="r" b="b"/>
                <a:pathLst>
                  <a:path w="2255" h="1090">
                    <a:moveTo>
                      <a:pt x="0" y="1089"/>
                    </a:moveTo>
                    <a:lnTo>
                      <a:pt x="1087" y="0"/>
                    </a:lnTo>
                    <a:lnTo>
                      <a:pt x="2254" y="0"/>
                    </a:lnTo>
                    <a:lnTo>
                      <a:pt x="1165" y="1089"/>
                    </a:lnTo>
                    <a:lnTo>
                      <a:pt x="0" y="1089"/>
                    </a:lnTo>
                  </a:path>
                </a:pathLst>
              </a:custGeom>
              <a:noFill/>
              <a:ln w="9360">
                <a:solidFill>
                  <a:srgbClr val="000000"/>
                </a:solidFill>
                <a:round/>
                <a:headEnd/>
                <a:tailEnd/>
              </a:ln>
            </p:spPr>
            <p:txBody>
              <a:bodyPr/>
              <a:lstStyle/>
              <a:p>
                <a:endParaRPr lang="fr-CH"/>
              </a:p>
            </p:txBody>
          </p:sp>
          <p:sp>
            <p:nvSpPr>
              <p:cNvPr id="1255446" name="Freeform 22"/>
              <p:cNvSpPr>
                <a:spLocks noChangeArrowheads="1"/>
              </p:cNvSpPr>
              <p:nvPr/>
            </p:nvSpPr>
            <p:spPr bwMode="auto">
              <a:xfrm>
                <a:off x="1660" y="1089"/>
                <a:ext cx="245" cy="424"/>
              </a:xfrm>
              <a:custGeom>
                <a:avLst/>
                <a:gdLst/>
                <a:ahLst/>
                <a:cxnLst>
                  <a:cxn ang="0">
                    <a:pos x="0" y="1874"/>
                  </a:cxn>
                  <a:cxn ang="0">
                    <a:pos x="0" y="1086"/>
                  </a:cxn>
                  <a:cxn ang="0">
                    <a:pos x="1085" y="0"/>
                  </a:cxn>
                  <a:cxn ang="0">
                    <a:pos x="1085" y="787"/>
                  </a:cxn>
                  <a:cxn ang="0">
                    <a:pos x="0" y="1874"/>
                  </a:cxn>
                </a:cxnLst>
                <a:rect l="0" t="0" r="r" b="b"/>
                <a:pathLst>
                  <a:path w="1086" h="1875">
                    <a:moveTo>
                      <a:pt x="0" y="1874"/>
                    </a:moveTo>
                    <a:lnTo>
                      <a:pt x="0" y="1086"/>
                    </a:lnTo>
                    <a:lnTo>
                      <a:pt x="1085" y="0"/>
                    </a:lnTo>
                    <a:lnTo>
                      <a:pt x="1085" y="787"/>
                    </a:lnTo>
                    <a:lnTo>
                      <a:pt x="0" y="1874"/>
                    </a:lnTo>
                  </a:path>
                </a:pathLst>
              </a:custGeom>
              <a:noFill/>
              <a:ln w="9360">
                <a:solidFill>
                  <a:srgbClr val="000000"/>
                </a:solidFill>
                <a:round/>
                <a:headEnd/>
                <a:tailEnd/>
              </a:ln>
            </p:spPr>
            <p:txBody>
              <a:bodyPr/>
              <a:lstStyle/>
              <a:p>
                <a:endParaRPr lang="fr-CH"/>
              </a:p>
            </p:txBody>
          </p:sp>
        </p:grpSp>
      </p:grpSp>
      <p:grpSp>
        <p:nvGrpSpPr>
          <p:cNvPr id="8" name="Group 23"/>
          <p:cNvGrpSpPr>
            <a:grpSpLocks/>
          </p:cNvGrpSpPr>
          <p:nvPr/>
        </p:nvGrpSpPr>
        <p:grpSpPr bwMode="auto">
          <a:xfrm>
            <a:off x="1219200" y="1576388"/>
            <a:ext cx="974725" cy="441325"/>
            <a:chOff x="768" y="993"/>
            <a:chExt cx="614" cy="278"/>
          </a:xfrm>
        </p:grpSpPr>
        <p:sp>
          <p:nvSpPr>
            <p:cNvPr id="1255448" name="AutoShape 24"/>
            <p:cNvSpPr>
              <a:spLocks noChangeArrowheads="1"/>
            </p:cNvSpPr>
            <p:nvPr/>
          </p:nvSpPr>
          <p:spPr bwMode="auto">
            <a:xfrm>
              <a:off x="768" y="993"/>
              <a:ext cx="614" cy="278"/>
            </a:xfrm>
            <a:prstGeom prst="roundRect">
              <a:avLst>
                <a:gd name="adj" fmla="val 356"/>
              </a:avLst>
            </a:prstGeom>
            <a:solidFill>
              <a:srgbClr val="FFCC99"/>
            </a:solidFill>
            <a:ln w="9360">
              <a:solidFill>
                <a:srgbClr val="000000"/>
              </a:solidFill>
              <a:round/>
              <a:headEnd/>
              <a:tailEnd/>
            </a:ln>
          </p:spPr>
          <p:txBody>
            <a:bodyPr wrap="none" anchor="ctr"/>
            <a:lstStyle/>
            <a:p>
              <a:endParaRPr lang="fr-CH"/>
            </a:p>
          </p:txBody>
        </p:sp>
        <p:sp>
          <p:nvSpPr>
            <p:cNvPr id="1255449" name="Text Box 25"/>
            <p:cNvSpPr txBox="1">
              <a:spLocks noChangeArrowheads="1"/>
            </p:cNvSpPr>
            <p:nvPr/>
          </p:nvSpPr>
          <p:spPr bwMode="auto">
            <a:xfrm>
              <a:off x="768" y="993"/>
              <a:ext cx="614" cy="278"/>
            </a:xfrm>
            <a:prstGeom prst="rect">
              <a:avLst/>
            </a:prstGeom>
            <a:noFill/>
            <a:ln w="9525">
              <a:noFill/>
              <a:miter lim="800000"/>
              <a:headEnd/>
              <a:tailEnd/>
            </a:ln>
          </p:spPr>
          <p:txBody>
            <a:bodyPr lIns="90000" tIns="46800" rIns="90000" bIns="46800">
              <a:spAutoFit/>
            </a:bodyPr>
            <a:lstStyle/>
            <a:p>
              <a:pPr algn="l" eaLnBrk="0" hangingPunct="0">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0">
                  <a:solidFill>
                    <a:srgbClr val="000000"/>
                  </a:solidFill>
                  <a:latin typeface="Arial" pitchFamily="34" charset="0"/>
                </a:rPr>
                <a:t>Toilet or Galley</a:t>
              </a:r>
            </a:p>
          </p:txBody>
        </p:sp>
      </p:grpSp>
      <p:grpSp>
        <p:nvGrpSpPr>
          <p:cNvPr id="9" name="Group 26"/>
          <p:cNvGrpSpPr>
            <a:grpSpLocks/>
          </p:cNvGrpSpPr>
          <p:nvPr/>
        </p:nvGrpSpPr>
        <p:grpSpPr bwMode="auto">
          <a:xfrm>
            <a:off x="381000" y="2262188"/>
            <a:ext cx="811213" cy="673100"/>
            <a:chOff x="240" y="1425"/>
            <a:chExt cx="511" cy="424"/>
          </a:xfrm>
        </p:grpSpPr>
        <p:grpSp>
          <p:nvGrpSpPr>
            <p:cNvPr id="10" name="Group 27"/>
            <p:cNvGrpSpPr>
              <a:grpSpLocks/>
            </p:cNvGrpSpPr>
            <p:nvPr/>
          </p:nvGrpSpPr>
          <p:grpSpPr bwMode="auto">
            <a:xfrm>
              <a:off x="288" y="1473"/>
              <a:ext cx="355" cy="326"/>
              <a:chOff x="288" y="1473"/>
              <a:chExt cx="355" cy="326"/>
            </a:xfrm>
          </p:grpSpPr>
          <p:sp>
            <p:nvSpPr>
              <p:cNvPr id="1255452" name="Freeform 28"/>
              <p:cNvSpPr>
                <a:spLocks noChangeArrowheads="1"/>
              </p:cNvSpPr>
              <p:nvPr/>
            </p:nvSpPr>
            <p:spPr bwMode="auto">
              <a:xfrm>
                <a:off x="288" y="1473"/>
                <a:ext cx="353" cy="326"/>
              </a:xfrm>
              <a:custGeom>
                <a:avLst/>
                <a:gdLst/>
                <a:ahLst/>
                <a:cxnLst>
                  <a:cxn ang="0">
                    <a:pos x="0" y="1442"/>
                  </a:cxn>
                  <a:cxn ang="0">
                    <a:pos x="0" y="1016"/>
                  </a:cxn>
                  <a:cxn ang="0">
                    <a:pos x="1015" y="0"/>
                  </a:cxn>
                  <a:cxn ang="0">
                    <a:pos x="1561" y="0"/>
                  </a:cxn>
                  <a:cxn ang="0">
                    <a:pos x="1561" y="424"/>
                  </a:cxn>
                  <a:cxn ang="0">
                    <a:pos x="543" y="1442"/>
                  </a:cxn>
                  <a:cxn ang="0">
                    <a:pos x="0" y="1442"/>
                  </a:cxn>
                </a:cxnLst>
                <a:rect l="0" t="0" r="r" b="b"/>
                <a:pathLst>
                  <a:path w="1562" h="1443">
                    <a:moveTo>
                      <a:pt x="0" y="1442"/>
                    </a:moveTo>
                    <a:lnTo>
                      <a:pt x="0" y="1016"/>
                    </a:lnTo>
                    <a:lnTo>
                      <a:pt x="1015" y="0"/>
                    </a:lnTo>
                    <a:lnTo>
                      <a:pt x="1561" y="0"/>
                    </a:lnTo>
                    <a:lnTo>
                      <a:pt x="1561" y="424"/>
                    </a:lnTo>
                    <a:lnTo>
                      <a:pt x="543" y="1442"/>
                    </a:lnTo>
                    <a:lnTo>
                      <a:pt x="0" y="1442"/>
                    </a:lnTo>
                  </a:path>
                </a:pathLst>
              </a:custGeom>
              <a:solidFill>
                <a:srgbClr val="FFFFFF"/>
              </a:solidFill>
              <a:ln w="9360">
                <a:solidFill>
                  <a:srgbClr val="000000"/>
                </a:solidFill>
                <a:round/>
                <a:headEnd/>
                <a:tailEnd/>
              </a:ln>
            </p:spPr>
            <p:txBody>
              <a:bodyPr wrap="none" anchor="ctr"/>
              <a:lstStyle/>
              <a:p>
                <a:endParaRPr lang="fr-CH"/>
              </a:p>
            </p:txBody>
          </p:sp>
          <p:sp>
            <p:nvSpPr>
              <p:cNvPr id="1255453" name="Freeform 29"/>
              <p:cNvSpPr>
                <a:spLocks noChangeArrowheads="1"/>
              </p:cNvSpPr>
              <p:nvPr/>
            </p:nvSpPr>
            <p:spPr bwMode="auto">
              <a:xfrm>
                <a:off x="288" y="1473"/>
                <a:ext cx="353" cy="228"/>
              </a:xfrm>
              <a:custGeom>
                <a:avLst/>
                <a:gdLst/>
                <a:ahLst/>
                <a:cxnLst>
                  <a:cxn ang="0">
                    <a:pos x="0" y="1009"/>
                  </a:cxn>
                  <a:cxn ang="0">
                    <a:pos x="1015" y="0"/>
                  </a:cxn>
                  <a:cxn ang="0">
                    <a:pos x="1561" y="0"/>
                  </a:cxn>
                  <a:cxn ang="0">
                    <a:pos x="543" y="1009"/>
                  </a:cxn>
                  <a:cxn ang="0">
                    <a:pos x="0" y="1009"/>
                  </a:cxn>
                </a:cxnLst>
                <a:rect l="0" t="0" r="r" b="b"/>
                <a:pathLst>
                  <a:path w="1562" h="1010">
                    <a:moveTo>
                      <a:pt x="0" y="1009"/>
                    </a:moveTo>
                    <a:lnTo>
                      <a:pt x="1015" y="0"/>
                    </a:lnTo>
                    <a:lnTo>
                      <a:pt x="1561" y="0"/>
                    </a:lnTo>
                    <a:lnTo>
                      <a:pt x="543" y="1009"/>
                    </a:lnTo>
                    <a:lnTo>
                      <a:pt x="0" y="1009"/>
                    </a:lnTo>
                  </a:path>
                </a:pathLst>
              </a:custGeom>
              <a:solidFill>
                <a:srgbClr val="FFFFFF"/>
              </a:solidFill>
              <a:ln w="9360">
                <a:solidFill>
                  <a:srgbClr val="000000"/>
                </a:solidFill>
                <a:round/>
                <a:headEnd/>
                <a:tailEnd/>
              </a:ln>
            </p:spPr>
            <p:txBody>
              <a:bodyPr wrap="none" anchor="ctr"/>
              <a:lstStyle/>
              <a:p>
                <a:endParaRPr lang="fr-CH"/>
              </a:p>
            </p:txBody>
          </p:sp>
          <p:sp>
            <p:nvSpPr>
              <p:cNvPr id="1255454" name="Freeform 30"/>
              <p:cNvSpPr>
                <a:spLocks noChangeArrowheads="1"/>
              </p:cNvSpPr>
              <p:nvPr/>
            </p:nvSpPr>
            <p:spPr bwMode="auto">
              <a:xfrm>
                <a:off x="412" y="1473"/>
                <a:ext cx="231" cy="326"/>
              </a:xfrm>
              <a:custGeom>
                <a:avLst/>
                <a:gdLst/>
                <a:ahLst/>
                <a:cxnLst>
                  <a:cxn ang="0">
                    <a:pos x="0" y="1442"/>
                  </a:cxn>
                  <a:cxn ang="0">
                    <a:pos x="0" y="1016"/>
                  </a:cxn>
                  <a:cxn ang="0">
                    <a:pos x="1023" y="0"/>
                  </a:cxn>
                  <a:cxn ang="0">
                    <a:pos x="1023" y="424"/>
                  </a:cxn>
                  <a:cxn ang="0">
                    <a:pos x="0" y="1442"/>
                  </a:cxn>
                </a:cxnLst>
                <a:rect l="0" t="0" r="r" b="b"/>
                <a:pathLst>
                  <a:path w="1024" h="1443">
                    <a:moveTo>
                      <a:pt x="0" y="1442"/>
                    </a:moveTo>
                    <a:lnTo>
                      <a:pt x="0" y="1016"/>
                    </a:lnTo>
                    <a:lnTo>
                      <a:pt x="1023" y="0"/>
                    </a:lnTo>
                    <a:lnTo>
                      <a:pt x="1023" y="424"/>
                    </a:lnTo>
                    <a:lnTo>
                      <a:pt x="0" y="1442"/>
                    </a:lnTo>
                  </a:path>
                </a:pathLst>
              </a:custGeom>
              <a:solidFill>
                <a:srgbClr val="DBDBDB"/>
              </a:solidFill>
              <a:ln w="9360">
                <a:solidFill>
                  <a:srgbClr val="000000"/>
                </a:solidFill>
                <a:round/>
                <a:headEnd/>
                <a:tailEnd/>
              </a:ln>
            </p:spPr>
            <p:txBody>
              <a:bodyPr wrap="none" anchor="ctr"/>
              <a:lstStyle/>
              <a:p>
                <a:endParaRPr lang="fr-CH"/>
              </a:p>
            </p:txBody>
          </p:sp>
        </p:grpSp>
        <p:grpSp>
          <p:nvGrpSpPr>
            <p:cNvPr id="11" name="Group 31"/>
            <p:cNvGrpSpPr>
              <a:grpSpLocks/>
            </p:cNvGrpSpPr>
            <p:nvPr/>
          </p:nvGrpSpPr>
          <p:grpSpPr bwMode="auto">
            <a:xfrm>
              <a:off x="480" y="1521"/>
              <a:ext cx="182" cy="229"/>
              <a:chOff x="480" y="1521"/>
              <a:chExt cx="182" cy="229"/>
            </a:xfrm>
          </p:grpSpPr>
          <p:grpSp>
            <p:nvGrpSpPr>
              <p:cNvPr id="12" name="Group 32"/>
              <p:cNvGrpSpPr>
                <a:grpSpLocks/>
              </p:cNvGrpSpPr>
              <p:nvPr/>
            </p:nvGrpSpPr>
            <p:grpSpPr bwMode="auto">
              <a:xfrm>
                <a:off x="480" y="1617"/>
                <a:ext cx="182" cy="133"/>
                <a:chOff x="480" y="1617"/>
                <a:chExt cx="182" cy="133"/>
              </a:xfrm>
            </p:grpSpPr>
            <p:sp>
              <p:nvSpPr>
                <p:cNvPr id="1255457" name="Freeform 33"/>
                <p:cNvSpPr>
                  <a:spLocks noChangeArrowheads="1"/>
                </p:cNvSpPr>
                <p:nvPr/>
              </p:nvSpPr>
              <p:spPr bwMode="auto">
                <a:xfrm>
                  <a:off x="480" y="1617"/>
                  <a:ext cx="179" cy="133"/>
                </a:xfrm>
                <a:custGeom>
                  <a:avLst/>
                  <a:gdLst/>
                  <a:ahLst/>
                  <a:cxnLst>
                    <a:cxn ang="0">
                      <a:pos x="0" y="590"/>
                    </a:cxn>
                    <a:cxn ang="0">
                      <a:pos x="0" y="313"/>
                    </a:cxn>
                    <a:cxn ang="0">
                      <a:pos x="313" y="0"/>
                    </a:cxn>
                    <a:cxn ang="0">
                      <a:pos x="794" y="0"/>
                    </a:cxn>
                    <a:cxn ang="0">
                      <a:pos x="794" y="276"/>
                    </a:cxn>
                    <a:cxn ang="0">
                      <a:pos x="478" y="590"/>
                    </a:cxn>
                    <a:cxn ang="0">
                      <a:pos x="0" y="590"/>
                    </a:cxn>
                  </a:cxnLst>
                  <a:rect l="0" t="0" r="r" b="b"/>
                  <a:pathLst>
                    <a:path w="795" h="591">
                      <a:moveTo>
                        <a:pt x="0" y="590"/>
                      </a:moveTo>
                      <a:lnTo>
                        <a:pt x="0" y="313"/>
                      </a:lnTo>
                      <a:lnTo>
                        <a:pt x="313" y="0"/>
                      </a:lnTo>
                      <a:lnTo>
                        <a:pt x="794" y="0"/>
                      </a:lnTo>
                      <a:lnTo>
                        <a:pt x="794" y="276"/>
                      </a:lnTo>
                      <a:lnTo>
                        <a:pt x="478" y="590"/>
                      </a:lnTo>
                      <a:lnTo>
                        <a:pt x="0" y="590"/>
                      </a:lnTo>
                    </a:path>
                  </a:pathLst>
                </a:custGeom>
                <a:solidFill>
                  <a:srgbClr val="FFFFFF"/>
                </a:solidFill>
                <a:ln w="9360">
                  <a:solidFill>
                    <a:srgbClr val="000000"/>
                  </a:solidFill>
                  <a:round/>
                  <a:headEnd/>
                  <a:tailEnd/>
                </a:ln>
              </p:spPr>
              <p:txBody>
                <a:bodyPr wrap="none" anchor="ctr"/>
                <a:lstStyle/>
                <a:p>
                  <a:endParaRPr lang="fr-CH"/>
                </a:p>
              </p:txBody>
            </p:sp>
            <p:sp>
              <p:nvSpPr>
                <p:cNvPr id="1255458" name="Freeform 34"/>
                <p:cNvSpPr>
                  <a:spLocks noChangeArrowheads="1"/>
                </p:cNvSpPr>
                <p:nvPr/>
              </p:nvSpPr>
              <p:spPr bwMode="auto">
                <a:xfrm>
                  <a:off x="480" y="1617"/>
                  <a:ext cx="179" cy="70"/>
                </a:xfrm>
                <a:custGeom>
                  <a:avLst/>
                  <a:gdLst/>
                  <a:ahLst/>
                  <a:cxnLst>
                    <a:cxn ang="0">
                      <a:pos x="0" y="313"/>
                    </a:cxn>
                    <a:cxn ang="0">
                      <a:pos x="313" y="0"/>
                    </a:cxn>
                    <a:cxn ang="0">
                      <a:pos x="794" y="0"/>
                    </a:cxn>
                    <a:cxn ang="0">
                      <a:pos x="478" y="313"/>
                    </a:cxn>
                    <a:cxn ang="0">
                      <a:pos x="0" y="313"/>
                    </a:cxn>
                  </a:cxnLst>
                  <a:rect l="0" t="0" r="r" b="b"/>
                  <a:pathLst>
                    <a:path w="795" h="314">
                      <a:moveTo>
                        <a:pt x="0" y="313"/>
                      </a:moveTo>
                      <a:lnTo>
                        <a:pt x="313" y="0"/>
                      </a:lnTo>
                      <a:lnTo>
                        <a:pt x="794" y="0"/>
                      </a:lnTo>
                      <a:lnTo>
                        <a:pt x="478" y="313"/>
                      </a:lnTo>
                      <a:lnTo>
                        <a:pt x="0" y="313"/>
                      </a:lnTo>
                    </a:path>
                  </a:pathLst>
                </a:custGeom>
                <a:solidFill>
                  <a:srgbClr val="FFFFFF"/>
                </a:solidFill>
                <a:ln w="9360">
                  <a:solidFill>
                    <a:srgbClr val="000000"/>
                  </a:solidFill>
                  <a:round/>
                  <a:headEnd/>
                  <a:tailEnd/>
                </a:ln>
              </p:spPr>
              <p:txBody>
                <a:bodyPr wrap="none" anchor="ctr"/>
                <a:lstStyle/>
                <a:p>
                  <a:endParaRPr lang="fr-CH"/>
                </a:p>
              </p:txBody>
            </p:sp>
            <p:sp>
              <p:nvSpPr>
                <p:cNvPr id="1255459" name="Freeform 35"/>
                <p:cNvSpPr>
                  <a:spLocks noChangeArrowheads="1"/>
                </p:cNvSpPr>
                <p:nvPr/>
              </p:nvSpPr>
              <p:spPr bwMode="auto">
                <a:xfrm>
                  <a:off x="591" y="1617"/>
                  <a:ext cx="72" cy="133"/>
                </a:xfrm>
                <a:custGeom>
                  <a:avLst/>
                  <a:gdLst/>
                  <a:ahLst/>
                  <a:cxnLst>
                    <a:cxn ang="0">
                      <a:pos x="0" y="590"/>
                    </a:cxn>
                    <a:cxn ang="0">
                      <a:pos x="0" y="313"/>
                    </a:cxn>
                    <a:cxn ang="0">
                      <a:pos x="320" y="0"/>
                    </a:cxn>
                    <a:cxn ang="0">
                      <a:pos x="320" y="276"/>
                    </a:cxn>
                    <a:cxn ang="0">
                      <a:pos x="0" y="590"/>
                    </a:cxn>
                  </a:cxnLst>
                  <a:rect l="0" t="0" r="r" b="b"/>
                  <a:pathLst>
                    <a:path w="321" h="591">
                      <a:moveTo>
                        <a:pt x="0" y="590"/>
                      </a:moveTo>
                      <a:lnTo>
                        <a:pt x="0" y="313"/>
                      </a:lnTo>
                      <a:lnTo>
                        <a:pt x="320" y="0"/>
                      </a:lnTo>
                      <a:lnTo>
                        <a:pt x="320" y="276"/>
                      </a:lnTo>
                      <a:lnTo>
                        <a:pt x="0" y="590"/>
                      </a:lnTo>
                    </a:path>
                  </a:pathLst>
                </a:custGeom>
                <a:solidFill>
                  <a:srgbClr val="DBDBDB"/>
                </a:solidFill>
                <a:ln w="9360">
                  <a:solidFill>
                    <a:srgbClr val="000000"/>
                  </a:solidFill>
                  <a:round/>
                  <a:headEnd/>
                  <a:tailEnd/>
                </a:ln>
              </p:spPr>
              <p:txBody>
                <a:bodyPr wrap="none" anchor="ctr"/>
                <a:lstStyle/>
                <a:p>
                  <a:endParaRPr lang="fr-CH"/>
                </a:p>
              </p:txBody>
            </p:sp>
          </p:grpSp>
          <p:grpSp>
            <p:nvGrpSpPr>
              <p:cNvPr id="13" name="Group 36"/>
              <p:cNvGrpSpPr>
                <a:grpSpLocks/>
              </p:cNvGrpSpPr>
              <p:nvPr/>
            </p:nvGrpSpPr>
            <p:grpSpPr bwMode="auto">
              <a:xfrm>
                <a:off x="552" y="1521"/>
                <a:ext cx="85" cy="109"/>
                <a:chOff x="552" y="1521"/>
                <a:chExt cx="85" cy="109"/>
              </a:xfrm>
            </p:grpSpPr>
            <p:sp>
              <p:nvSpPr>
                <p:cNvPr id="1255461" name="Freeform 37"/>
                <p:cNvSpPr>
                  <a:spLocks noChangeArrowheads="1"/>
                </p:cNvSpPr>
                <p:nvPr/>
              </p:nvSpPr>
              <p:spPr bwMode="auto">
                <a:xfrm>
                  <a:off x="552" y="1521"/>
                  <a:ext cx="85" cy="109"/>
                </a:xfrm>
                <a:custGeom>
                  <a:avLst/>
                  <a:gdLst/>
                  <a:ahLst/>
                  <a:cxnLst>
                    <a:cxn ang="0">
                      <a:pos x="189" y="0"/>
                    </a:cxn>
                    <a:cxn ang="0">
                      <a:pos x="0" y="60"/>
                    </a:cxn>
                    <a:cxn ang="0">
                      <a:pos x="0" y="425"/>
                    </a:cxn>
                    <a:cxn ang="0">
                      <a:pos x="189" y="485"/>
                    </a:cxn>
                    <a:cxn ang="0">
                      <a:pos x="379" y="425"/>
                    </a:cxn>
                    <a:cxn ang="0">
                      <a:pos x="379" y="60"/>
                    </a:cxn>
                    <a:cxn ang="0">
                      <a:pos x="189" y="0"/>
                    </a:cxn>
                    <a:cxn ang="0">
                      <a:pos x="189" y="0"/>
                    </a:cxn>
                  </a:cxnLst>
                  <a:rect l="0" t="0" r="r" b="b"/>
                  <a:pathLst>
                    <a:path w="380" h="486">
                      <a:moveTo>
                        <a:pt x="189" y="0"/>
                      </a:moveTo>
                      <a:cubicBezTo>
                        <a:pt x="85" y="0"/>
                        <a:pt x="0" y="26"/>
                        <a:pt x="0" y="60"/>
                      </a:cubicBezTo>
                      <a:lnTo>
                        <a:pt x="0" y="425"/>
                      </a:lnTo>
                      <a:cubicBezTo>
                        <a:pt x="0" y="455"/>
                        <a:pt x="85" y="485"/>
                        <a:pt x="189" y="485"/>
                      </a:cubicBezTo>
                      <a:cubicBezTo>
                        <a:pt x="292" y="485"/>
                        <a:pt x="379" y="455"/>
                        <a:pt x="379" y="425"/>
                      </a:cubicBezTo>
                      <a:lnTo>
                        <a:pt x="379" y="60"/>
                      </a:lnTo>
                      <a:cubicBezTo>
                        <a:pt x="379" y="26"/>
                        <a:pt x="292"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sp>
              <p:nvSpPr>
                <p:cNvPr id="1255462" name="Freeform 38"/>
                <p:cNvSpPr>
                  <a:spLocks noChangeArrowheads="1"/>
                </p:cNvSpPr>
                <p:nvPr/>
              </p:nvSpPr>
              <p:spPr bwMode="auto">
                <a:xfrm>
                  <a:off x="552" y="1521"/>
                  <a:ext cx="85" cy="27"/>
                </a:xfrm>
                <a:custGeom>
                  <a:avLst/>
                  <a:gdLst/>
                  <a:ahLst/>
                  <a:cxnLst>
                    <a:cxn ang="0">
                      <a:pos x="189" y="0"/>
                    </a:cxn>
                    <a:cxn ang="0">
                      <a:pos x="0" y="59"/>
                    </a:cxn>
                    <a:cxn ang="0">
                      <a:pos x="189" y="124"/>
                    </a:cxn>
                    <a:cxn ang="0">
                      <a:pos x="379" y="59"/>
                    </a:cxn>
                    <a:cxn ang="0">
                      <a:pos x="189" y="0"/>
                    </a:cxn>
                    <a:cxn ang="0">
                      <a:pos x="189" y="0"/>
                    </a:cxn>
                  </a:cxnLst>
                  <a:rect l="0" t="0" r="r" b="b"/>
                  <a:pathLst>
                    <a:path w="380" h="125">
                      <a:moveTo>
                        <a:pt x="189" y="0"/>
                      </a:moveTo>
                      <a:cubicBezTo>
                        <a:pt x="85" y="0"/>
                        <a:pt x="0" y="28"/>
                        <a:pt x="0" y="59"/>
                      </a:cubicBezTo>
                      <a:cubicBezTo>
                        <a:pt x="0" y="94"/>
                        <a:pt x="85" y="124"/>
                        <a:pt x="189" y="124"/>
                      </a:cubicBezTo>
                      <a:cubicBezTo>
                        <a:pt x="292" y="124"/>
                        <a:pt x="379" y="94"/>
                        <a:pt x="379" y="59"/>
                      </a:cubicBezTo>
                      <a:cubicBezTo>
                        <a:pt x="379" y="28"/>
                        <a:pt x="292"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grpSp>
          <p:grpSp>
            <p:nvGrpSpPr>
              <p:cNvPr id="14" name="Group 39"/>
              <p:cNvGrpSpPr>
                <a:grpSpLocks/>
              </p:cNvGrpSpPr>
              <p:nvPr/>
            </p:nvGrpSpPr>
            <p:grpSpPr bwMode="auto">
              <a:xfrm>
                <a:off x="504" y="1569"/>
                <a:ext cx="85" cy="109"/>
                <a:chOff x="504" y="1569"/>
                <a:chExt cx="85" cy="109"/>
              </a:xfrm>
            </p:grpSpPr>
            <p:sp>
              <p:nvSpPr>
                <p:cNvPr id="1255464" name="Freeform 40"/>
                <p:cNvSpPr>
                  <a:spLocks noChangeArrowheads="1"/>
                </p:cNvSpPr>
                <p:nvPr/>
              </p:nvSpPr>
              <p:spPr bwMode="auto">
                <a:xfrm>
                  <a:off x="504" y="1569"/>
                  <a:ext cx="85" cy="109"/>
                </a:xfrm>
                <a:custGeom>
                  <a:avLst/>
                  <a:gdLst/>
                  <a:ahLst/>
                  <a:cxnLst>
                    <a:cxn ang="0">
                      <a:pos x="190" y="0"/>
                    </a:cxn>
                    <a:cxn ang="0">
                      <a:pos x="0" y="59"/>
                    </a:cxn>
                    <a:cxn ang="0">
                      <a:pos x="0" y="425"/>
                    </a:cxn>
                    <a:cxn ang="0">
                      <a:pos x="190" y="485"/>
                    </a:cxn>
                    <a:cxn ang="0">
                      <a:pos x="379" y="425"/>
                    </a:cxn>
                    <a:cxn ang="0">
                      <a:pos x="379" y="59"/>
                    </a:cxn>
                    <a:cxn ang="0">
                      <a:pos x="190" y="0"/>
                    </a:cxn>
                    <a:cxn ang="0">
                      <a:pos x="190" y="0"/>
                    </a:cxn>
                  </a:cxnLst>
                  <a:rect l="0" t="0" r="r" b="b"/>
                  <a:pathLst>
                    <a:path w="380" h="486">
                      <a:moveTo>
                        <a:pt x="190" y="0"/>
                      </a:moveTo>
                      <a:cubicBezTo>
                        <a:pt x="85" y="0"/>
                        <a:pt x="0" y="26"/>
                        <a:pt x="0" y="59"/>
                      </a:cubicBezTo>
                      <a:lnTo>
                        <a:pt x="0" y="425"/>
                      </a:lnTo>
                      <a:cubicBezTo>
                        <a:pt x="0" y="456"/>
                        <a:pt x="85" y="485"/>
                        <a:pt x="190" y="485"/>
                      </a:cubicBezTo>
                      <a:cubicBezTo>
                        <a:pt x="291" y="485"/>
                        <a:pt x="379" y="456"/>
                        <a:pt x="379" y="425"/>
                      </a:cubicBezTo>
                      <a:lnTo>
                        <a:pt x="379" y="59"/>
                      </a:lnTo>
                      <a:cubicBezTo>
                        <a:pt x="379" y="26"/>
                        <a:pt x="291" y="0"/>
                        <a:pt x="190" y="0"/>
                      </a:cubicBezTo>
                      <a:lnTo>
                        <a:pt x="190" y="0"/>
                      </a:lnTo>
                    </a:path>
                  </a:pathLst>
                </a:custGeom>
                <a:solidFill>
                  <a:srgbClr val="FFFFFF"/>
                </a:solidFill>
                <a:ln w="9360">
                  <a:solidFill>
                    <a:srgbClr val="000000"/>
                  </a:solidFill>
                  <a:round/>
                  <a:headEnd/>
                  <a:tailEnd/>
                </a:ln>
              </p:spPr>
              <p:txBody>
                <a:bodyPr wrap="none" anchor="ctr"/>
                <a:lstStyle/>
                <a:p>
                  <a:endParaRPr lang="fr-CH"/>
                </a:p>
              </p:txBody>
            </p:sp>
            <p:sp>
              <p:nvSpPr>
                <p:cNvPr id="1255465" name="Freeform 41"/>
                <p:cNvSpPr>
                  <a:spLocks noChangeArrowheads="1"/>
                </p:cNvSpPr>
                <p:nvPr/>
              </p:nvSpPr>
              <p:spPr bwMode="auto">
                <a:xfrm>
                  <a:off x="504" y="1569"/>
                  <a:ext cx="85" cy="27"/>
                </a:xfrm>
                <a:custGeom>
                  <a:avLst/>
                  <a:gdLst/>
                  <a:ahLst/>
                  <a:cxnLst>
                    <a:cxn ang="0">
                      <a:pos x="190" y="0"/>
                    </a:cxn>
                    <a:cxn ang="0">
                      <a:pos x="0" y="59"/>
                    </a:cxn>
                    <a:cxn ang="0">
                      <a:pos x="190" y="123"/>
                    </a:cxn>
                    <a:cxn ang="0">
                      <a:pos x="379" y="59"/>
                    </a:cxn>
                    <a:cxn ang="0">
                      <a:pos x="190" y="0"/>
                    </a:cxn>
                    <a:cxn ang="0">
                      <a:pos x="190" y="0"/>
                    </a:cxn>
                  </a:cxnLst>
                  <a:rect l="0" t="0" r="r" b="b"/>
                  <a:pathLst>
                    <a:path w="380" h="124">
                      <a:moveTo>
                        <a:pt x="190" y="0"/>
                      </a:moveTo>
                      <a:cubicBezTo>
                        <a:pt x="85" y="0"/>
                        <a:pt x="0" y="28"/>
                        <a:pt x="0" y="59"/>
                      </a:cubicBezTo>
                      <a:cubicBezTo>
                        <a:pt x="0" y="93"/>
                        <a:pt x="85" y="123"/>
                        <a:pt x="190" y="123"/>
                      </a:cubicBezTo>
                      <a:cubicBezTo>
                        <a:pt x="291" y="123"/>
                        <a:pt x="379" y="93"/>
                        <a:pt x="379" y="59"/>
                      </a:cubicBezTo>
                      <a:cubicBezTo>
                        <a:pt x="379" y="28"/>
                        <a:pt x="291" y="0"/>
                        <a:pt x="190" y="0"/>
                      </a:cubicBezTo>
                      <a:lnTo>
                        <a:pt x="190" y="0"/>
                      </a:lnTo>
                    </a:path>
                  </a:pathLst>
                </a:custGeom>
                <a:solidFill>
                  <a:srgbClr val="FFFFFF"/>
                </a:solidFill>
                <a:ln w="9360">
                  <a:solidFill>
                    <a:srgbClr val="000000"/>
                  </a:solidFill>
                  <a:round/>
                  <a:headEnd/>
                  <a:tailEnd/>
                </a:ln>
              </p:spPr>
              <p:txBody>
                <a:bodyPr wrap="none" anchor="ctr"/>
                <a:lstStyle/>
                <a:p>
                  <a:endParaRPr lang="fr-CH"/>
                </a:p>
              </p:txBody>
            </p:sp>
          </p:grpSp>
        </p:grpSp>
        <p:grpSp>
          <p:nvGrpSpPr>
            <p:cNvPr id="15" name="Group 42"/>
            <p:cNvGrpSpPr>
              <a:grpSpLocks/>
            </p:cNvGrpSpPr>
            <p:nvPr/>
          </p:nvGrpSpPr>
          <p:grpSpPr bwMode="auto">
            <a:xfrm>
              <a:off x="240" y="1425"/>
              <a:ext cx="511" cy="424"/>
              <a:chOff x="240" y="1425"/>
              <a:chExt cx="511" cy="424"/>
            </a:xfrm>
          </p:grpSpPr>
          <p:sp>
            <p:nvSpPr>
              <p:cNvPr id="1255467" name="Freeform 43"/>
              <p:cNvSpPr>
                <a:spLocks noChangeArrowheads="1"/>
              </p:cNvSpPr>
              <p:nvPr/>
            </p:nvSpPr>
            <p:spPr bwMode="auto">
              <a:xfrm>
                <a:off x="240" y="1425"/>
                <a:ext cx="508" cy="424"/>
              </a:xfrm>
              <a:custGeom>
                <a:avLst/>
                <a:gdLst/>
                <a:ahLst/>
                <a:cxnLst>
                  <a:cxn ang="0">
                    <a:pos x="0" y="1874"/>
                  </a:cxn>
                  <a:cxn ang="0">
                    <a:pos x="0" y="1084"/>
                  </a:cxn>
                  <a:cxn ang="0">
                    <a:pos x="1081" y="0"/>
                  </a:cxn>
                  <a:cxn ang="0">
                    <a:pos x="2245" y="0"/>
                  </a:cxn>
                  <a:cxn ang="0">
                    <a:pos x="2245" y="788"/>
                  </a:cxn>
                  <a:cxn ang="0">
                    <a:pos x="1159" y="1874"/>
                  </a:cxn>
                  <a:cxn ang="0">
                    <a:pos x="0" y="1874"/>
                  </a:cxn>
                </a:cxnLst>
                <a:rect l="0" t="0" r="r" b="b"/>
                <a:pathLst>
                  <a:path w="2246" h="1875">
                    <a:moveTo>
                      <a:pt x="0" y="1874"/>
                    </a:moveTo>
                    <a:lnTo>
                      <a:pt x="0" y="1084"/>
                    </a:lnTo>
                    <a:lnTo>
                      <a:pt x="1081" y="0"/>
                    </a:lnTo>
                    <a:lnTo>
                      <a:pt x="2245" y="0"/>
                    </a:lnTo>
                    <a:lnTo>
                      <a:pt x="2245" y="788"/>
                    </a:lnTo>
                    <a:lnTo>
                      <a:pt x="1159" y="1874"/>
                    </a:lnTo>
                    <a:lnTo>
                      <a:pt x="0" y="1874"/>
                    </a:lnTo>
                  </a:path>
                </a:pathLst>
              </a:custGeom>
              <a:noFill/>
              <a:ln w="9360">
                <a:solidFill>
                  <a:srgbClr val="000000"/>
                </a:solidFill>
                <a:round/>
                <a:headEnd/>
                <a:tailEnd/>
              </a:ln>
            </p:spPr>
            <p:txBody>
              <a:bodyPr/>
              <a:lstStyle/>
              <a:p>
                <a:endParaRPr lang="fr-CH"/>
              </a:p>
            </p:txBody>
          </p:sp>
          <p:sp>
            <p:nvSpPr>
              <p:cNvPr id="1255468" name="Freeform 44"/>
              <p:cNvSpPr>
                <a:spLocks noChangeArrowheads="1"/>
              </p:cNvSpPr>
              <p:nvPr/>
            </p:nvSpPr>
            <p:spPr bwMode="auto">
              <a:xfrm>
                <a:off x="240" y="1425"/>
                <a:ext cx="508" cy="245"/>
              </a:xfrm>
              <a:custGeom>
                <a:avLst/>
                <a:gdLst/>
                <a:ahLst/>
                <a:cxnLst>
                  <a:cxn ang="0">
                    <a:pos x="0" y="1085"/>
                  </a:cxn>
                  <a:cxn ang="0">
                    <a:pos x="1081" y="0"/>
                  </a:cxn>
                  <a:cxn ang="0">
                    <a:pos x="2245" y="0"/>
                  </a:cxn>
                  <a:cxn ang="0">
                    <a:pos x="1159" y="1085"/>
                  </a:cxn>
                  <a:cxn ang="0">
                    <a:pos x="0" y="1085"/>
                  </a:cxn>
                </a:cxnLst>
                <a:rect l="0" t="0" r="r" b="b"/>
                <a:pathLst>
                  <a:path w="2246" h="1086">
                    <a:moveTo>
                      <a:pt x="0" y="1085"/>
                    </a:moveTo>
                    <a:lnTo>
                      <a:pt x="1081" y="0"/>
                    </a:lnTo>
                    <a:lnTo>
                      <a:pt x="2245" y="0"/>
                    </a:lnTo>
                    <a:lnTo>
                      <a:pt x="1159" y="1085"/>
                    </a:lnTo>
                    <a:lnTo>
                      <a:pt x="0" y="1085"/>
                    </a:lnTo>
                  </a:path>
                </a:pathLst>
              </a:custGeom>
              <a:noFill/>
              <a:ln w="9360">
                <a:solidFill>
                  <a:srgbClr val="000000"/>
                </a:solidFill>
                <a:round/>
                <a:headEnd/>
                <a:tailEnd/>
              </a:ln>
            </p:spPr>
            <p:txBody>
              <a:bodyPr/>
              <a:lstStyle/>
              <a:p>
                <a:endParaRPr lang="fr-CH"/>
              </a:p>
            </p:txBody>
          </p:sp>
          <p:sp>
            <p:nvSpPr>
              <p:cNvPr id="1255469" name="Freeform 45"/>
              <p:cNvSpPr>
                <a:spLocks noChangeArrowheads="1"/>
              </p:cNvSpPr>
              <p:nvPr/>
            </p:nvSpPr>
            <p:spPr bwMode="auto">
              <a:xfrm>
                <a:off x="506" y="1425"/>
                <a:ext cx="245" cy="424"/>
              </a:xfrm>
              <a:custGeom>
                <a:avLst/>
                <a:gdLst/>
                <a:ahLst/>
                <a:cxnLst>
                  <a:cxn ang="0">
                    <a:pos x="0" y="1874"/>
                  </a:cxn>
                  <a:cxn ang="0">
                    <a:pos x="0" y="1084"/>
                  </a:cxn>
                  <a:cxn ang="0">
                    <a:pos x="1085" y="0"/>
                  </a:cxn>
                  <a:cxn ang="0">
                    <a:pos x="1085" y="788"/>
                  </a:cxn>
                  <a:cxn ang="0">
                    <a:pos x="0" y="1874"/>
                  </a:cxn>
                </a:cxnLst>
                <a:rect l="0" t="0" r="r" b="b"/>
                <a:pathLst>
                  <a:path w="1086" h="1875">
                    <a:moveTo>
                      <a:pt x="0" y="1874"/>
                    </a:moveTo>
                    <a:lnTo>
                      <a:pt x="0" y="1084"/>
                    </a:lnTo>
                    <a:lnTo>
                      <a:pt x="1085" y="0"/>
                    </a:lnTo>
                    <a:lnTo>
                      <a:pt x="1085" y="788"/>
                    </a:lnTo>
                    <a:lnTo>
                      <a:pt x="0" y="1874"/>
                    </a:lnTo>
                  </a:path>
                </a:pathLst>
              </a:custGeom>
              <a:noFill/>
              <a:ln w="9360">
                <a:solidFill>
                  <a:srgbClr val="000000"/>
                </a:solidFill>
                <a:round/>
                <a:headEnd/>
                <a:tailEnd/>
              </a:ln>
            </p:spPr>
            <p:txBody>
              <a:bodyPr/>
              <a:lstStyle/>
              <a:p>
                <a:endParaRPr lang="fr-CH"/>
              </a:p>
            </p:txBody>
          </p:sp>
        </p:grpSp>
      </p:grpSp>
      <p:sp>
        <p:nvSpPr>
          <p:cNvPr id="1255470" name="Line 46"/>
          <p:cNvSpPr>
            <a:spLocks noChangeShapeType="1"/>
          </p:cNvSpPr>
          <p:nvPr/>
        </p:nvSpPr>
        <p:spPr bwMode="auto">
          <a:xfrm flipV="1">
            <a:off x="5873750" y="1944688"/>
            <a:ext cx="1373188" cy="254000"/>
          </a:xfrm>
          <a:prstGeom prst="line">
            <a:avLst/>
          </a:prstGeom>
          <a:noFill/>
          <a:ln w="9360">
            <a:solidFill>
              <a:srgbClr val="000000"/>
            </a:solidFill>
            <a:round/>
            <a:headEnd/>
            <a:tailEnd type="triangle" w="lg" len="lg"/>
          </a:ln>
        </p:spPr>
        <p:txBody>
          <a:bodyPr/>
          <a:lstStyle/>
          <a:p>
            <a:endParaRPr lang="fr-CH"/>
          </a:p>
        </p:txBody>
      </p:sp>
      <p:sp>
        <p:nvSpPr>
          <p:cNvPr id="1255471" name="Freeform 47"/>
          <p:cNvSpPr>
            <a:spLocks noChangeArrowheads="1"/>
          </p:cNvSpPr>
          <p:nvPr/>
        </p:nvSpPr>
        <p:spPr bwMode="auto">
          <a:xfrm>
            <a:off x="3900488" y="1682750"/>
            <a:ext cx="2638425" cy="1925638"/>
          </a:xfrm>
          <a:custGeom>
            <a:avLst/>
            <a:gdLst/>
            <a:ahLst/>
            <a:cxnLst>
              <a:cxn ang="0">
                <a:pos x="807" y="5266"/>
              </a:cxn>
              <a:cxn ang="0">
                <a:pos x="6122" y="1620"/>
              </a:cxn>
              <a:cxn ang="0">
                <a:pos x="6523" y="87"/>
              </a:cxn>
              <a:cxn ang="0">
                <a:pos x="1265" y="2146"/>
              </a:cxn>
              <a:cxn ang="0">
                <a:pos x="807" y="5266"/>
              </a:cxn>
              <a:cxn ang="0">
                <a:pos x="807" y="5266"/>
              </a:cxn>
            </a:cxnLst>
            <a:rect l="0" t="0" r="r" b="b"/>
            <a:pathLst>
              <a:path w="7334" h="5355">
                <a:moveTo>
                  <a:pt x="807" y="5266"/>
                </a:moveTo>
                <a:cubicBezTo>
                  <a:pt x="1617" y="5178"/>
                  <a:pt x="5169" y="2483"/>
                  <a:pt x="6122" y="1620"/>
                </a:cubicBezTo>
                <a:cubicBezTo>
                  <a:pt x="7075" y="756"/>
                  <a:pt x="7333" y="0"/>
                  <a:pt x="6523" y="87"/>
                </a:cubicBezTo>
                <a:cubicBezTo>
                  <a:pt x="5714" y="174"/>
                  <a:pt x="2217" y="1283"/>
                  <a:pt x="1265" y="2146"/>
                </a:cubicBezTo>
                <a:cubicBezTo>
                  <a:pt x="311" y="3012"/>
                  <a:pt x="0" y="5354"/>
                  <a:pt x="807" y="5266"/>
                </a:cubicBezTo>
                <a:lnTo>
                  <a:pt x="807" y="5266"/>
                </a:lnTo>
              </a:path>
            </a:pathLst>
          </a:custGeom>
          <a:solidFill>
            <a:srgbClr val="FFFFFF"/>
          </a:solidFill>
          <a:ln w="9360">
            <a:solidFill>
              <a:srgbClr val="000000"/>
            </a:solidFill>
            <a:round/>
            <a:headEnd/>
            <a:tailEnd/>
          </a:ln>
        </p:spPr>
        <p:txBody>
          <a:bodyPr wrap="none" anchor="ctr"/>
          <a:lstStyle/>
          <a:p>
            <a:endParaRPr lang="fr-CH"/>
          </a:p>
        </p:txBody>
      </p:sp>
      <p:grpSp>
        <p:nvGrpSpPr>
          <p:cNvPr id="16" name="Group 48"/>
          <p:cNvGrpSpPr>
            <a:grpSpLocks/>
          </p:cNvGrpSpPr>
          <p:nvPr/>
        </p:nvGrpSpPr>
        <p:grpSpPr bwMode="auto">
          <a:xfrm>
            <a:off x="7246938" y="1728788"/>
            <a:ext cx="1270000" cy="311150"/>
            <a:chOff x="4565" y="1089"/>
            <a:chExt cx="800" cy="196"/>
          </a:xfrm>
        </p:grpSpPr>
        <p:sp>
          <p:nvSpPr>
            <p:cNvPr id="1255473" name="AutoShape 49"/>
            <p:cNvSpPr>
              <a:spLocks noChangeArrowheads="1"/>
            </p:cNvSpPr>
            <p:nvPr/>
          </p:nvSpPr>
          <p:spPr bwMode="auto">
            <a:xfrm>
              <a:off x="4565" y="1089"/>
              <a:ext cx="800" cy="196"/>
            </a:xfrm>
            <a:prstGeom prst="roundRect">
              <a:avLst>
                <a:gd name="adj" fmla="val 509"/>
              </a:avLst>
            </a:prstGeom>
            <a:solidFill>
              <a:srgbClr val="FF3300"/>
            </a:solidFill>
            <a:ln w="9360">
              <a:solidFill>
                <a:srgbClr val="000000"/>
              </a:solidFill>
              <a:round/>
              <a:headEnd/>
              <a:tailEnd/>
            </a:ln>
          </p:spPr>
          <p:txBody>
            <a:bodyPr wrap="none" anchor="ctr"/>
            <a:lstStyle/>
            <a:p>
              <a:endParaRPr lang="fr-CH"/>
            </a:p>
          </p:txBody>
        </p:sp>
        <p:sp>
          <p:nvSpPr>
            <p:cNvPr id="1255474" name="Text Box 50"/>
            <p:cNvSpPr txBox="1">
              <a:spLocks noChangeArrowheads="1"/>
            </p:cNvSpPr>
            <p:nvPr/>
          </p:nvSpPr>
          <p:spPr bwMode="auto">
            <a:xfrm>
              <a:off x="4565" y="1089"/>
              <a:ext cx="800" cy="196"/>
            </a:xfrm>
            <a:prstGeom prst="rect">
              <a:avLst/>
            </a:prstGeom>
            <a:noFill/>
            <a:ln w="9525">
              <a:noFill/>
              <a:miter lim="800000"/>
              <a:headEnd/>
              <a:tailEnd/>
            </a:ln>
          </p:spPr>
          <p:txBody>
            <a:bodyPr lIns="90000" tIns="46800" rIns="90000" bIns="46800">
              <a:spAutoFit/>
            </a:bodyPr>
            <a:lstStyle/>
            <a:p>
              <a:pPr algn="l" eaLnBrk="0" hangingPunct="0">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0">
                  <a:solidFill>
                    <a:srgbClr val="000000"/>
                  </a:solidFill>
                  <a:latin typeface="Arial" pitchFamily="34" charset="0"/>
                </a:rPr>
                <a:t>Wing fuel tank</a:t>
              </a:r>
            </a:p>
          </p:txBody>
        </p:sp>
      </p:grpSp>
      <p:grpSp>
        <p:nvGrpSpPr>
          <p:cNvPr id="17" name="Group 51"/>
          <p:cNvGrpSpPr>
            <a:grpSpLocks/>
          </p:cNvGrpSpPr>
          <p:nvPr/>
        </p:nvGrpSpPr>
        <p:grpSpPr bwMode="auto">
          <a:xfrm>
            <a:off x="1449388" y="2544763"/>
            <a:ext cx="6872287" cy="971550"/>
            <a:chOff x="913" y="1603"/>
            <a:chExt cx="4329" cy="612"/>
          </a:xfrm>
        </p:grpSpPr>
        <p:grpSp>
          <p:nvGrpSpPr>
            <p:cNvPr id="18" name="Group 52"/>
            <p:cNvGrpSpPr>
              <a:grpSpLocks/>
            </p:cNvGrpSpPr>
            <p:nvPr/>
          </p:nvGrpSpPr>
          <p:grpSpPr bwMode="auto">
            <a:xfrm>
              <a:off x="913" y="1603"/>
              <a:ext cx="3631" cy="595"/>
              <a:chOff x="913" y="1603"/>
              <a:chExt cx="3631" cy="595"/>
            </a:xfrm>
          </p:grpSpPr>
          <p:grpSp>
            <p:nvGrpSpPr>
              <p:cNvPr id="19" name="Group 53"/>
              <p:cNvGrpSpPr>
                <a:grpSpLocks/>
              </p:cNvGrpSpPr>
              <p:nvPr/>
            </p:nvGrpSpPr>
            <p:grpSpPr bwMode="auto">
              <a:xfrm>
                <a:off x="1525" y="1603"/>
                <a:ext cx="3019" cy="591"/>
                <a:chOff x="1525" y="1603"/>
                <a:chExt cx="3019" cy="591"/>
              </a:xfrm>
            </p:grpSpPr>
            <p:sp>
              <p:nvSpPr>
                <p:cNvPr id="1255478" name="Freeform 54"/>
                <p:cNvSpPr>
                  <a:spLocks noChangeArrowheads="1"/>
                </p:cNvSpPr>
                <p:nvPr/>
              </p:nvSpPr>
              <p:spPr bwMode="auto">
                <a:xfrm>
                  <a:off x="1525" y="1603"/>
                  <a:ext cx="3019" cy="591"/>
                </a:xfrm>
                <a:custGeom>
                  <a:avLst/>
                  <a:gdLst/>
                  <a:ahLst/>
                  <a:cxnLst>
                    <a:cxn ang="0">
                      <a:pos x="13317" y="1305"/>
                    </a:cxn>
                    <a:cxn ang="0">
                      <a:pos x="13065" y="0"/>
                    </a:cxn>
                    <a:cxn ang="0">
                      <a:pos x="248" y="0"/>
                    </a:cxn>
                    <a:cxn ang="0">
                      <a:pos x="0" y="1305"/>
                    </a:cxn>
                    <a:cxn ang="0">
                      <a:pos x="248" y="2610"/>
                    </a:cxn>
                    <a:cxn ang="0">
                      <a:pos x="13065" y="2610"/>
                    </a:cxn>
                    <a:cxn ang="0">
                      <a:pos x="13317" y="1305"/>
                    </a:cxn>
                    <a:cxn ang="0">
                      <a:pos x="13317" y="1305"/>
                    </a:cxn>
                  </a:cxnLst>
                  <a:rect l="0" t="0" r="r" b="b"/>
                  <a:pathLst>
                    <a:path w="13318" h="2611">
                      <a:moveTo>
                        <a:pt x="13317" y="1305"/>
                      </a:moveTo>
                      <a:cubicBezTo>
                        <a:pt x="13317" y="590"/>
                        <a:pt x="13202" y="0"/>
                        <a:pt x="13065" y="0"/>
                      </a:cubicBezTo>
                      <a:lnTo>
                        <a:pt x="248" y="0"/>
                      </a:lnTo>
                      <a:cubicBezTo>
                        <a:pt x="112" y="0"/>
                        <a:pt x="0" y="590"/>
                        <a:pt x="0" y="1305"/>
                      </a:cubicBezTo>
                      <a:cubicBezTo>
                        <a:pt x="0" y="2015"/>
                        <a:pt x="112" y="2610"/>
                        <a:pt x="248" y="2610"/>
                      </a:cubicBezTo>
                      <a:lnTo>
                        <a:pt x="13065" y="2610"/>
                      </a:lnTo>
                      <a:cubicBezTo>
                        <a:pt x="13202" y="2610"/>
                        <a:pt x="13317" y="2015"/>
                        <a:pt x="13317" y="1305"/>
                      </a:cubicBezTo>
                      <a:lnTo>
                        <a:pt x="13317" y="1305"/>
                      </a:lnTo>
                    </a:path>
                  </a:pathLst>
                </a:custGeom>
                <a:solidFill>
                  <a:srgbClr val="FFFFFF"/>
                </a:solidFill>
                <a:ln w="9360">
                  <a:solidFill>
                    <a:srgbClr val="000000"/>
                  </a:solidFill>
                  <a:round/>
                  <a:headEnd/>
                  <a:tailEnd/>
                </a:ln>
              </p:spPr>
              <p:txBody>
                <a:bodyPr wrap="none" anchor="ctr"/>
                <a:lstStyle/>
                <a:p>
                  <a:endParaRPr lang="fr-CH"/>
                </a:p>
              </p:txBody>
            </p:sp>
            <p:sp>
              <p:nvSpPr>
                <p:cNvPr id="1255479" name="Freeform 55"/>
                <p:cNvSpPr>
                  <a:spLocks noChangeArrowheads="1"/>
                </p:cNvSpPr>
                <p:nvPr/>
              </p:nvSpPr>
              <p:spPr bwMode="auto">
                <a:xfrm>
                  <a:off x="4424" y="1603"/>
                  <a:ext cx="112" cy="591"/>
                </a:xfrm>
                <a:custGeom>
                  <a:avLst/>
                  <a:gdLst/>
                  <a:ahLst/>
                  <a:cxnLst>
                    <a:cxn ang="0">
                      <a:pos x="498" y="1305"/>
                    </a:cxn>
                    <a:cxn ang="0">
                      <a:pos x="248" y="0"/>
                    </a:cxn>
                    <a:cxn ang="0">
                      <a:pos x="0" y="1305"/>
                    </a:cxn>
                    <a:cxn ang="0">
                      <a:pos x="248" y="2610"/>
                    </a:cxn>
                    <a:cxn ang="0">
                      <a:pos x="498" y="1305"/>
                    </a:cxn>
                    <a:cxn ang="0">
                      <a:pos x="498" y="1305"/>
                    </a:cxn>
                  </a:cxnLst>
                  <a:rect l="0" t="0" r="r" b="b"/>
                  <a:pathLst>
                    <a:path w="499" h="2611">
                      <a:moveTo>
                        <a:pt x="498" y="1305"/>
                      </a:moveTo>
                      <a:cubicBezTo>
                        <a:pt x="498" y="590"/>
                        <a:pt x="384" y="0"/>
                        <a:pt x="248" y="0"/>
                      </a:cubicBezTo>
                      <a:cubicBezTo>
                        <a:pt x="111" y="0"/>
                        <a:pt x="0" y="590"/>
                        <a:pt x="0" y="1305"/>
                      </a:cubicBezTo>
                      <a:cubicBezTo>
                        <a:pt x="0" y="2015"/>
                        <a:pt x="111" y="2610"/>
                        <a:pt x="248" y="2610"/>
                      </a:cubicBezTo>
                      <a:cubicBezTo>
                        <a:pt x="384" y="2610"/>
                        <a:pt x="498" y="2015"/>
                        <a:pt x="498" y="1305"/>
                      </a:cubicBezTo>
                      <a:lnTo>
                        <a:pt x="498" y="1305"/>
                      </a:lnTo>
                    </a:path>
                  </a:pathLst>
                </a:custGeom>
                <a:solidFill>
                  <a:srgbClr val="FFFFFF"/>
                </a:solidFill>
                <a:ln w="9360">
                  <a:solidFill>
                    <a:srgbClr val="000000"/>
                  </a:solidFill>
                  <a:round/>
                  <a:headEnd/>
                  <a:tailEnd/>
                </a:ln>
              </p:spPr>
              <p:txBody>
                <a:bodyPr wrap="none" anchor="ctr"/>
                <a:lstStyle/>
                <a:p>
                  <a:endParaRPr lang="fr-CH"/>
                </a:p>
              </p:txBody>
            </p:sp>
          </p:grpSp>
          <p:grpSp>
            <p:nvGrpSpPr>
              <p:cNvPr id="20" name="Group 56"/>
              <p:cNvGrpSpPr>
                <a:grpSpLocks/>
              </p:cNvGrpSpPr>
              <p:nvPr/>
            </p:nvGrpSpPr>
            <p:grpSpPr bwMode="auto">
              <a:xfrm>
                <a:off x="1740" y="1881"/>
                <a:ext cx="892" cy="242"/>
                <a:chOff x="1740" y="1881"/>
                <a:chExt cx="892" cy="242"/>
              </a:xfrm>
            </p:grpSpPr>
            <p:sp>
              <p:nvSpPr>
                <p:cNvPr id="1255481" name="Freeform 57"/>
                <p:cNvSpPr>
                  <a:spLocks noChangeArrowheads="1"/>
                </p:cNvSpPr>
                <p:nvPr/>
              </p:nvSpPr>
              <p:spPr bwMode="auto">
                <a:xfrm>
                  <a:off x="1740" y="1881"/>
                  <a:ext cx="892" cy="242"/>
                </a:xfrm>
                <a:custGeom>
                  <a:avLst/>
                  <a:gdLst/>
                  <a:ahLst/>
                  <a:cxnLst>
                    <a:cxn ang="0">
                      <a:pos x="0" y="1071"/>
                    </a:cxn>
                    <a:cxn ang="0">
                      <a:pos x="0" y="458"/>
                    </a:cxn>
                    <a:cxn ang="0">
                      <a:pos x="476" y="0"/>
                    </a:cxn>
                    <a:cxn ang="0">
                      <a:pos x="3936" y="0"/>
                    </a:cxn>
                    <a:cxn ang="0">
                      <a:pos x="3936" y="608"/>
                    </a:cxn>
                    <a:cxn ang="0">
                      <a:pos x="3457" y="1071"/>
                    </a:cxn>
                    <a:cxn ang="0">
                      <a:pos x="0" y="1071"/>
                    </a:cxn>
                  </a:cxnLst>
                  <a:rect l="0" t="0" r="r" b="b"/>
                  <a:pathLst>
                    <a:path w="3937" h="1072">
                      <a:moveTo>
                        <a:pt x="0" y="1071"/>
                      </a:moveTo>
                      <a:lnTo>
                        <a:pt x="0" y="458"/>
                      </a:lnTo>
                      <a:lnTo>
                        <a:pt x="476" y="0"/>
                      </a:lnTo>
                      <a:lnTo>
                        <a:pt x="3936" y="0"/>
                      </a:lnTo>
                      <a:lnTo>
                        <a:pt x="3936" y="608"/>
                      </a:lnTo>
                      <a:lnTo>
                        <a:pt x="3457" y="1071"/>
                      </a:lnTo>
                      <a:lnTo>
                        <a:pt x="0" y="1071"/>
                      </a:lnTo>
                    </a:path>
                  </a:pathLst>
                </a:custGeom>
                <a:solidFill>
                  <a:srgbClr val="CCFFFF"/>
                </a:solidFill>
                <a:ln w="9360">
                  <a:solidFill>
                    <a:srgbClr val="000000"/>
                  </a:solidFill>
                  <a:round/>
                  <a:headEnd/>
                  <a:tailEnd/>
                </a:ln>
              </p:spPr>
              <p:txBody>
                <a:bodyPr wrap="none" anchor="ctr"/>
                <a:lstStyle/>
                <a:p>
                  <a:endParaRPr lang="fr-CH"/>
                </a:p>
              </p:txBody>
            </p:sp>
            <p:sp>
              <p:nvSpPr>
                <p:cNvPr id="1255482" name="Freeform 58"/>
                <p:cNvSpPr>
                  <a:spLocks noChangeArrowheads="1"/>
                </p:cNvSpPr>
                <p:nvPr/>
              </p:nvSpPr>
              <p:spPr bwMode="auto">
                <a:xfrm>
                  <a:off x="1740" y="1881"/>
                  <a:ext cx="892" cy="103"/>
                </a:xfrm>
                <a:custGeom>
                  <a:avLst/>
                  <a:gdLst/>
                  <a:ahLst/>
                  <a:cxnLst>
                    <a:cxn ang="0">
                      <a:pos x="0" y="458"/>
                    </a:cxn>
                    <a:cxn ang="0">
                      <a:pos x="476" y="0"/>
                    </a:cxn>
                    <a:cxn ang="0">
                      <a:pos x="3936" y="0"/>
                    </a:cxn>
                    <a:cxn ang="0">
                      <a:pos x="3457" y="458"/>
                    </a:cxn>
                    <a:cxn ang="0">
                      <a:pos x="0" y="458"/>
                    </a:cxn>
                  </a:cxnLst>
                  <a:rect l="0" t="0" r="r" b="b"/>
                  <a:pathLst>
                    <a:path w="3937" h="459">
                      <a:moveTo>
                        <a:pt x="0" y="458"/>
                      </a:moveTo>
                      <a:lnTo>
                        <a:pt x="476" y="0"/>
                      </a:lnTo>
                      <a:lnTo>
                        <a:pt x="3936" y="0"/>
                      </a:lnTo>
                      <a:lnTo>
                        <a:pt x="3457" y="458"/>
                      </a:lnTo>
                      <a:lnTo>
                        <a:pt x="0" y="458"/>
                      </a:lnTo>
                    </a:path>
                  </a:pathLst>
                </a:custGeom>
                <a:solidFill>
                  <a:srgbClr val="DFFFFF"/>
                </a:solidFill>
                <a:ln w="9360">
                  <a:solidFill>
                    <a:srgbClr val="000000"/>
                  </a:solidFill>
                  <a:round/>
                  <a:headEnd/>
                  <a:tailEnd/>
                </a:ln>
              </p:spPr>
              <p:txBody>
                <a:bodyPr wrap="none" anchor="ctr"/>
                <a:lstStyle/>
                <a:p>
                  <a:endParaRPr lang="fr-CH"/>
                </a:p>
              </p:txBody>
            </p:sp>
            <p:sp>
              <p:nvSpPr>
                <p:cNvPr id="1255483" name="Freeform 59"/>
                <p:cNvSpPr>
                  <a:spLocks noChangeArrowheads="1"/>
                </p:cNvSpPr>
                <p:nvPr/>
              </p:nvSpPr>
              <p:spPr bwMode="auto">
                <a:xfrm>
                  <a:off x="2524" y="1881"/>
                  <a:ext cx="106" cy="242"/>
                </a:xfrm>
                <a:custGeom>
                  <a:avLst/>
                  <a:gdLst/>
                  <a:ahLst/>
                  <a:cxnLst>
                    <a:cxn ang="0">
                      <a:pos x="0" y="1071"/>
                    </a:cxn>
                    <a:cxn ang="0">
                      <a:pos x="0" y="458"/>
                    </a:cxn>
                    <a:cxn ang="0">
                      <a:pos x="472" y="0"/>
                    </a:cxn>
                    <a:cxn ang="0">
                      <a:pos x="472" y="608"/>
                    </a:cxn>
                    <a:cxn ang="0">
                      <a:pos x="0" y="1071"/>
                    </a:cxn>
                  </a:cxnLst>
                  <a:rect l="0" t="0" r="r" b="b"/>
                  <a:pathLst>
                    <a:path w="473" h="1072">
                      <a:moveTo>
                        <a:pt x="0" y="1071"/>
                      </a:moveTo>
                      <a:lnTo>
                        <a:pt x="0" y="458"/>
                      </a:lnTo>
                      <a:lnTo>
                        <a:pt x="472" y="0"/>
                      </a:lnTo>
                      <a:lnTo>
                        <a:pt x="472" y="608"/>
                      </a:lnTo>
                      <a:lnTo>
                        <a:pt x="0" y="1071"/>
                      </a:lnTo>
                    </a:path>
                  </a:pathLst>
                </a:custGeom>
                <a:solidFill>
                  <a:srgbClr val="AFDBDB"/>
                </a:solidFill>
                <a:ln w="9360">
                  <a:solidFill>
                    <a:srgbClr val="000000"/>
                  </a:solidFill>
                  <a:round/>
                  <a:headEnd/>
                  <a:tailEnd/>
                </a:ln>
              </p:spPr>
              <p:txBody>
                <a:bodyPr wrap="none" anchor="ctr"/>
                <a:lstStyle/>
                <a:p>
                  <a:endParaRPr lang="fr-CH"/>
                </a:p>
              </p:txBody>
            </p:sp>
          </p:grpSp>
          <p:sp>
            <p:nvSpPr>
              <p:cNvPr id="1255484" name="Freeform 60"/>
              <p:cNvSpPr>
                <a:spLocks noChangeArrowheads="1"/>
              </p:cNvSpPr>
              <p:nvPr/>
            </p:nvSpPr>
            <p:spPr bwMode="auto">
              <a:xfrm>
                <a:off x="912" y="1603"/>
                <a:ext cx="684" cy="595"/>
              </a:xfrm>
              <a:custGeom>
                <a:avLst/>
                <a:gdLst/>
                <a:ahLst/>
                <a:cxnLst>
                  <a:cxn ang="0">
                    <a:pos x="2975" y="0"/>
                  </a:cxn>
                  <a:cxn ang="0">
                    <a:pos x="4" y="1193"/>
                  </a:cxn>
                  <a:cxn ang="0">
                    <a:pos x="3019" y="2628"/>
                  </a:cxn>
                  <a:cxn ang="0">
                    <a:pos x="2975" y="0"/>
                  </a:cxn>
                </a:cxnLst>
                <a:rect l="0" t="0" r="r" b="b"/>
                <a:pathLst>
                  <a:path w="3020" h="2629">
                    <a:moveTo>
                      <a:pt x="2975" y="0"/>
                    </a:moveTo>
                    <a:cubicBezTo>
                      <a:pt x="2484" y="198"/>
                      <a:pt x="0" y="756"/>
                      <a:pt x="4" y="1193"/>
                    </a:cubicBezTo>
                    <a:cubicBezTo>
                      <a:pt x="12" y="1633"/>
                      <a:pt x="2521" y="2388"/>
                      <a:pt x="3019" y="2628"/>
                    </a:cubicBezTo>
                    <a:lnTo>
                      <a:pt x="2975" y="0"/>
                    </a:lnTo>
                  </a:path>
                </a:pathLst>
              </a:custGeom>
              <a:solidFill>
                <a:srgbClr val="FFFFFF"/>
              </a:solidFill>
              <a:ln w="9360">
                <a:solidFill>
                  <a:srgbClr val="000000"/>
                </a:solidFill>
                <a:round/>
                <a:headEnd/>
                <a:tailEnd/>
              </a:ln>
            </p:spPr>
            <p:txBody>
              <a:bodyPr wrap="none" anchor="ctr"/>
              <a:lstStyle/>
              <a:p>
                <a:endParaRPr lang="fr-CH"/>
              </a:p>
            </p:txBody>
          </p:sp>
          <p:grpSp>
            <p:nvGrpSpPr>
              <p:cNvPr id="21" name="Group 61"/>
              <p:cNvGrpSpPr>
                <a:grpSpLocks/>
              </p:cNvGrpSpPr>
              <p:nvPr/>
            </p:nvGrpSpPr>
            <p:grpSpPr bwMode="auto">
              <a:xfrm>
                <a:off x="1596" y="1629"/>
                <a:ext cx="170" cy="267"/>
                <a:chOff x="1596" y="1629"/>
                <a:chExt cx="170" cy="267"/>
              </a:xfrm>
            </p:grpSpPr>
            <p:sp>
              <p:nvSpPr>
                <p:cNvPr id="1255486" name="Freeform 62"/>
                <p:cNvSpPr>
                  <a:spLocks noChangeArrowheads="1"/>
                </p:cNvSpPr>
                <p:nvPr/>
              </p:nvSpPr>
              <p:spPr bwMode="auto">
                <a:xfrm>
                  <a:off x="1596" y="1629"/>
                  <a:ext cx="170" cy="267"/>
                </a:xfrm>
                <a:custGeom>
                  <a:avLst/>
                  <a:gdLst/>
                  <a:ahLst/>
                  <a:cxnLst>
                    <a:cxn ang="0">
                      <a:pos x="0" y="1182"/>
                    </a:cxn>
                    <a:cxn ang="0">
                      <a:pos x="0" y="646"/>
                    </a:cxn>
                    <a:cxn ang="0">
                      <a:pos x="636" y="0"/>
                    </a:cxn>
                    <a:cxn ang="0">
                      <a:pos x="754" y="0"/>
                    </a:cxn>
                    <a:cxn ang="0">
                      <a:pos x="754" y="535"/>
                    </a:cxn>
                    <a:cxn ang="0">
                      <a:pos x="116" y="1182"/>
                    </a:cxn>
                    <a:cxn ang="0">
                      <a:pos x="0" y="1182"/>
                    </a:cxn>
                  </a:cxnLst>
                  <a:rect l="0" t="0" r="r" b="b"/>
                  <a:pathLst>
                    <a:path w="755" h="1183">
                      <a:moveTo>
                        <a:pt x="0" y="1182"/>
                      </a:moveTo>
                      <a:lnTo>
                        <a:pt x="0" y="646"/>
                      </a:lnTo>
                      <a:lnTo>
                        <a:pt x="636" y="0"/>
                      </a:lnTo>
                      <a:lnTo>
                        <a:pt x="754" y="0"/>
                      </a:lnTo>
                      <a:lnTo>
                        <a:pt x="754" y="535"/>
                      </a:lnTo>
                      <a:lnTo>
                        <a:pt x="116" y="1182"/>
                      </a:lnTo>
                      <a:lnTo>
                        <a:pt x="0" y="1182"/>
                      </a:lnTo>
                    </a:path>
                  </a:pathLst>
                </a:custGeom>
                <a:solidFill>
                  <a:srgbClr val="FFFFFF"/>
                </a:solidFill>
                <a:ln w="9525">
                  <a:noFill/>
                  <a:round/>
                  <a:headEnd/>
                  <a:tailEnd/>
                </a:ln>
              </p:spPr>
              <p:txBody>
                <a:bodyPr wrap="none" anchor="ctr"/>
                <a:lstStyle/>
                <a:p>
                  <a:endParaRPr lang="fr-CH"/>
                </a:p>
              </p:txBody>
            </p:sp>
            <p:sp>
              <p:nvSpPr>
                <p:cNvPr id="1255487" name="Freeform 63"/>
                <p:cNvSpPr>
                  <a:spLocks noChangeArrowheads="1"/>
                </p:cNvSpPr>
                <p:nvPr/>
              </p:nvSpPr>
              <p:spPr bwMode="auto">
                <a:xfrm>
                  <a:off x="1596" y="1629"/>
                  <a:ext cx="170" cy="147"/>
                </a:xfrm>
                <a:custGeom>
                  <a:avLst/>
                  <a:gdLst/>
                  <a:ahLst/>
                  <a:cxnLst>
                    <a:cxn ang="0">
                      <a:pos x="0" y="653"/>
                    </a:cxn>
                    <a:cxn ang="0">
                      <a:pos x="636" y="0"/>
                    </a:cxn>
                    <a:cxn ang="0">
                      <a:pos x="754" y="0"/>
                    </a:cxn>
                    <a:cxn ang="0">
                      <a:pos x="116" y="653"/>
                    </a:cxn>
                    <a:cxn ang="0">
                      <a:pos x="0" y="653"/>
                    </a:cxn>
                  </a:cxnLst>
                  <a:rect l="0" t="0" r="r" b="b"/>
                  <a:pathLst>
                    <a:path w="755" h="654">
                      <a:moveTo>
                        <a:pt x="0" y="653"/>
                      </a:moveTo>
                      <a:lnTo>
                        <a:pt x="636" y="0"/>
                      </a:lnTo>
                      <a:lnTo>
                        <a:pt x="754" y="0"/>
                      </a:lnTo>
                      <a:lnTo>
                        <a:pt x="116" y="653"/>
                      </a:lnTo>
                      <a:lnTo>
                        <a:pt x="0" y="653"/>
                      </a:lnTo>
                    </a:path>
                  </a:pathLst>
                </a:custGeom>
                <a:solidFill>
                  <a:srgbClr val="FFFFFF"/>
                </a:solidFill>
                <a:ln w="9525">
                  <a:noFill/>
                  <a:round/>
                  <a:headEnd/>
                  <a:tailEnd/>
                </a:ln>
              </p:spPr>
              <p:txBody>
                <a:bodyPr wrap="none" anchor="ctr"/>
                <a:lstStyle/>
                <a:p>
                  <a:endParaRPr lang="fr-CH"/>
                </a:p>
              </p:txBody>
            </p:sp>
            <p:sp>
              <p:nvSpPr>
                <p:cNvPr id="1255488" name="Freeform 64"/>
                <p:cNvSpPr>
                  <a:spLocks noChangeArrowheads="1"/>
                </p:cNvSpPr>
                <p:nvPr/>
              </p:nvSpPr>
              <p:spPr bwMode="auto">
                <a:xfrm>
                  <a:off x="1618" y="1629"/>
                  <a:ext cx="143" cy="267"/>
                </a:xfrm>
                <a:custGeom>
                  <a:avLst/>
                  <a:gdLst/>
                  <a:ahLst/>
                  <a:cxnLst>
                    <a:cxn ang="0">
                      <a:pos x="0" y="1182"/>
                    </a:cxn>
                    <a:cxn ang="0">
                      <a:pos x="0" y="646"/>
                    </a:cxn>
                    <a:cxn ang="0">
                      <a:pos x="635" y="0"/>
                    </a:cxn>
                    <a:cxn ang="0">
                      <a:pos x="635" y="535"/>
                    </a:cxn>
                    <a:cxn ang="0">
                      <a:pos x="0" y="1182"/>
                    </a:cxn>
                  </a:cxnLst>
                  <a:rect l="0" t="0" r="r" b="b"/>
                  <a:pathLst>
                    <a:path w="636" h="1183">
                      <a:moveTo>
                        <a:pt x="0" y="1182"/>
                      </a:moveTo>
                      <a:lnTo>
                        <a:pt x="0" y="646"/>
                      </a:lnTo>
                      <a:lnTo>
                        <a:pt x="635" y="0"/>
                      </a:lnTo>
                      <a:lnTo>
                        <a:pt x="635" y="535"/>
                      </a:lnTo>
                      <a:lnTo>
                        <a:pt x="0" y="1182"/>
                      </a:lnTo>
                    </a:path>
                  </a:pathLst>
                </a:custGeom>
                <a:solidFill>
                  <a:srgbClr val="DBDBDB"/>
                </a:solidFill>
                <a:ln w="9525">
                  <a:noFill/>
                  <a:round/>
                  <a:headEnd/>
                  <a:tailEnd/>
                </a:ln>
              </p:spPr>
              <p:txBody>
                <a:bodyPr wrap="none" anchor="ctr"/>
                <a:lstStyle/>
                <a:p>
                  <a:endParaRPr lang="fr-CH"/>
                </a:p>
              </p:txBody>
            </p:sp>
          </p:grpSp>
          <p:grpSp>
            <p:nvGrpSpPr>
              <p:cNvPr id="22" name="Group 65"/>
              <p:cNvGrpSpPr>
                <a:grpSpLocks/>
              </p:cNvGrpSpPr>
              <p:nvPr/>
            </p:nvGrpSpPr>
            <p:grpSpPr bwMode="auto">
              <a:xfrm>
                <a:off x="2604" y="1879"/>
                <a:ext cx="531" cy="243"/>
                <a:chOff x="2604" y="1879"/>
                <a:chExt cx="531" cy="243"/>
              </a:xfrm>
            </p:grpSpPr>
            <p:sp>
              <p:nvSpPr>
                <p:cNvPr id="1255490" name="Freeform 66"/>
                <p:cNvSpPr>
                  <a:spLocks noChangeArrowheads="1"/>
                </p:cNvSpPr>
                <p:nvPr/>
              </p:nvSpPr>
              <p:spPr bwMode="auto">
                <a:xfrm>
                  <a:off x="2604" y="1879"/>
                  <a:ext cx="530" cy="243"/>
                </a:xfrm>
                <a:custGeom>
                  <a:avLst/>
                  <a:gdLst/>
                  <a:ahLst/>
                  <a:cxnLst>
                    <a:cxn ang="0">
                      <a:pos x="0" y="1076"/>
                    </a:cxn>
                    <a:cxn ang="0">
                      <a:pos x="0" y="463"/>
                    </a:cxn>
                    <a:cxn ang="0">
                      <a:pos x="470" y="0"/>
                    </a:cxn>
                    <a:cxn ang="0">
                      <a:pos x="2340" y="0"/>
                    </a:cxn>
                    <a:cxn ang="0">
                      <a:pos x="2340" y="610"/>
                    </a:cxn>
                    <a:cxn ang="0">
                      <a:pos x="1870" y="1076"/>
                    </a:cxn>
                    <a:cxn ang="0">
                      <a:pos x="0" y="1076"/>
                    </a:cxn>
                  </a:cxnLst>
                  <a:rect l="0" t="0" r="r" b="b"/>
                  <a:pathLst>
                    <a:path w="2341" h="1077">
                      <a:moveTo>
                        <a:pt x="0" y="1076"/>
                      </a:moveTo>
                      <a:lnTo>
                        <a:pt x="0" y="463"/>
                      </a:lnTo>
                      <a:lnTo>
                        <a:pt x="470" y="0"/>
                      </a:lnTo>
                      <a:lnTo>
                        <a:pt x="2340" y="0"/>
                      </a:lnTo>
                      <a:lnTo>
                        <a:pt x="2340" y="610"/>
                      </a:lnTo>
                      <a:lnTo>
                        <a:pt x="1870" y="1076"/>
                      </a:lnTo>
                      <a:lnTo>
                        <a:pt x="0" y="1076"/>
                      </a:lnTo>
                    </a:path>
                  </a:pathLst>
                </a:custGeom>
                <a:solidFill>
                  <a:srgbClr val="800000"/>
                </a:solidFill>
                <a:ln w="9360">
                  <a:solidFill>
                    <a:srgbClr val="000000"/>
                  </a:solidFill>
                  <a:round/>
                  <a:headEnd/>
                  <a:tailEnd/>
                </a:ln>
              </p:spPr>
              <p:txBody>
                <a:bodyPr wrap="none" anchor="ctr"/>
                <a:lstStyle/>
                <a:p>
                  <a:endParaRPr lang="fr-CH"/>
                </a:p>
              </p:txBody>
            </p:sp>
            <p:sp>
              <p:nvSpPr>
                <p:cNvPr id="1255491" name="Freeform 67"/>
                <p:cNvSpPr>
                  <a:spLocks noChangeArrowheads="1"/>
                </p:cNvSpPr>
                <p:nvPr/>
              </p:nvSpPr>
              <p:spPr bwMode="auto">
                <a:xfrm>
                  <a:off x="2604" y="1879"/>
                  <a:ext cx="530" cy="105"/>
                </a:xfrm>
                <a:custGeom>
                  <a:avLst/>
                  <a:gdLst/>
                  <a:ahLst/>
                  <a:cxnLst>
                    <a:cxn ang="0">
                      <a:pos x="0" y="467"/>
                    </a:cxn>
                    <a:cxn ang="0">
                      <a:pos x="470" y="0"/>
                    </a:cxn>
                    <a:cxn ang="0">
                      <a:pos x="2340" y="0"/>
                    </a:cxn>
                    <a:cxn ang="0">
                      <a:pos x="1870" y="467"/>
                    </a:cxn>
                    <a:cxn ang="0">
                      <a:pos x="0" y="467"/>
                    </a:cxn>
                  </a:cxnLst>
                  <a:rect l="0" t="0" r="r" b="b"/>
                  <a:pathLst>
                    <a:path w="2341" h="468">
                      <a:moveTo>
                        <a:pt x="0" y="467"/>
                      </a:moveTo>
                      <a:lnTo>
                        <a:pt x="470" y="0"/>
                      </a:lnTo>
                      <a:lnTo>
                        <a:pt x="2340" y="0"/>
                      </a:lnTo>
                      <a:lnTo>
                        <a:pt x="1870" y="467"/>
                      </a:lnTo>
                      <a:lnTo>
                        <a:pt x="0" y="467"/>
                      </a:lnTo>
                    </a:path>
                  </a:pathLst>
                </a:custGeom>
                <a:solidFill>
                  <a:srgbClr val="8C0000"/>
                </a:solidFill>
                <a:ln w="9360">
                  <a:solidFill>
                    <a:srgbClr val="000000"/>
                  </a:solidFill>
                  <a:round/>
                  <a:headEnd/>
                  <a:tailEnd/>
                </a:ln>
              </p:spPr>
              <p:txBody>
                <a:bodyPr wrap="none" anchor="ctr"/>
                <a:lstStyle/>
                <a:p>
                  <a:endParaRPr lang="fr-CH"/>
                </a:p>
              </p:txBody>
            </p:sp>
            <p:sp>
              <p:nvSpPr>
                <p:cNvPr id="1255492" name="Freeform 68"/>
                <p:cNvSpPr>
                  <a:spLocks noChangeArrowheads="1"/>
                </p:cNvSpPr>
                <p:nvPr/>
              </p:nvSpPr>
              <p:spPr bwMode="auto">
                <a:xfrm>
                  <a:off x="3029" y="1879"/>
                  <a:ext cx="105" cy="243"/>
                </a:xfrm>
                <a:custGeom>
                  <a:avLst/>
                  <a:gdLst/>
                  <a:ahLst/>
                  <a:cxnLst>
                    <a:cxn ang="0">
                      <a:pos x="0" y="1076"/>
                    </a:cxn>
                    <a:cxn ang="0">
                      <a:pos x="0" y="463"/>
                    </a:cxn>
                    <a:cxn ang="0">
                      <a:pos x="467" y="0"/>
                    </a:cxn>
                    <a:cxn ang="0">
                      <a:pos x="467" y="610"/>
                    </a:cxn>
                    <a:cxn ang="0">
                      <a:pos x="0" y="1076"/>
                    </a:cxn>
                  </a:cxnLst>
                  <a:rect l="0" t="0" r="r" b="b"/>
                  <a:pathLst>
                    <a:path w="468" h="1077">
                      <a:moveTo>
                        <a:pt x="0" y="1076"/>
                      </a:moveTo>
                      <a:lnTo>
                        <a:pt x="0" y="463"/>
                      </a:lnTo>
                      <a:lnTo>
                        <a:pt x="467" y="0"/>
                      </a:lnTo>
                      <a:lnTo>
                        <a:pt x="467" y="610"/>
                      </a:lnTo>
                      <a:lnTo>
                        <a:pt x="0" y="1076"/>
                      </a:lnTo>
                    </a:path>
                  </a:pathLst>
                </a:custGeom>
                <a:solidFill>
                  <a:srgbClr val="6E0000"/>
                </a:solidFill>
                <a:ln w="9360">
                  <a:solidFill>
                    <a:srgbClr val="000000"/>
                  </a:solidFill>
                  <a:round/>
                  <a:headEnd/>
                  <a:tailEnd/>
                </a:ln>
              </p:spPr>
              <p:txBody>
                <a:bodyPr wrap="none" anchor="ctr"/>
                <a:lstStyle/>
                <a:p>
                  <a:endParaRPr lang="fr-CH"/>
                </a:p>
              </p:txBody>
            </p:sp>
          </p:grpSp>
          <p:grpSp>
            <p:nvGrpSpPr>
              <p:cNvPr id="23" name="Group 69"/>
              <p:cNvGrpSpPr>
                <a:grpSpLocks/>
              </p:cNvGrpSpPr>
              <p:nvPr/>
            </p:nvGrpSpPr>
            <p:grpSpPr bwMode="auto">
              <a:xfrm>
                <a:off x="3116" y="1881"/>
                <a:ext cx="999" cy="242"/>
                <a:chOff x="3116" y="1881"/>
                <a:chExt cx="999" cy="242"/>
              </a:xfrm>
            </p:grpSpPr>
            <p:sp>
              <p:nvSpPr>
                <p:cNvPr id="1255494" name="Freeform 70"/>
                <p:cNvSpPr>
                  <a:spLocks noChangeArrowheads="1"/>
                </p:cNvSpPr>
                <p:nvPr/>
              </p:nvSpPr>
              <p:spPr bwMode="auto">
                <a:xfrm>
                  <a:off x="3116" y="1881"/>
                  <a:ext cx="999" cy="242"/>
                </a:xfrm>
                <a:custGeom>
                  <a:avLst/>
                  <a:gdLst/>
                  <a:ahLst/>
                  <a:cxnLst>
                    <a:cxn ang="0">
                      <a:pos x="0" y="1071"/>
                    </a:cxn>
                    <a:cxn ang="0">
                      <a:pos x="0" y="458"/>
                    </a:cxn>
                    <a:cxn ang="0">
                      <a:pos x="474" y="0"/>
                    </a:cxn>
                    <a:cxn ang="0">
                      <a:pos x="4409" y="0"/>
                    </a:cxn>
                    <a:cxn ang="0">
                      <a:pos x="4409" y="608"/>
                    </a:cxn>
                    <a:cxn ang="0">
                      <a:pos x="3932" y="1071"/>
                    </a:cxn>
                    <a:cxn ang="0">
                      <a:pos x="0" y="1071"/>
                    </a:cxn>
                  </a:cxnLst>
                  <a:rect l="0" t="0" r="r" b="b"/>
                  <a:pathLst>
                    <a:path w="4410" h="1072">
                      <a:moveTo>
                        <a:pt x="0" y="1071"/>
                      </a:moveTo>
                      <a:lnTo>
                        <a:pt x="0" y="458"/>
                      </a:lnTo>
                      <a:lnTo>
                        <a:pt x="474" y="0"/>
                      </a:lnTo>
                      <a:lnTo>
                        <a:pt x="4409" y="0"/>
                      </a:lnTo>
                      <a:lnTo>
                        <a:pt x="4409" y="608"/>
                      </a:lnTo>
                      <a:lnTo>
                        <a:pt x="3932" y="1071"/>
                      </a:lnTo>
                      <a:lnTo>
                        <a:pt x="0" y="1071"/>
                      </a:lnTo>
                    </a:path>
                  </a:pathLst>
                </a:custGeom>
                <a:solidFill>
                  <a:srgbClr val="CCFFFF"/>
                </a:solidFill>
                <a:ln w="9360">
                  <a:solidFill>
                    <a:srgbClr val="000000"/>
                  </a:solidFill>
                  <a:round/>
                  <a:headEnd/>
                  <a:tailEnd/>
                </a:ln>
              </p:spPr>
              <p:txBody>
                <a:bodyPr wrap="none" anchor="ctr"/>
                <a:lstStyle/>
                <a:p>
                  <a:endParaRPr lang="fr-CH"/>
                </a:p>
              </p:txBody>
            </p:sp>
            <p:sp>
              <p:nvSpPr>
                <p:cNvPr id="1255495" name="Freeform 71"/>
                <p:cNvSpPr>
                  <a:spLocks noChangeArrowheads="1"/>
                </p:cNvSpPr>
                <p:nvPr/>
              </p:nvSpPr>
              <p:spPr bwMode="auto">
                <a:xfrm>
                  <a:off x="3116" y="1881"/>
                  <a:ext cx="999" cy="103"/>
                </a:xfrm>
                <a:custGeom>
                  <a:avLst/>
                  <a:gdLst/>
                  <a:ahLst/>
                  <a:cxnLst>
                    <a:cxn ang="0">
                      <a:pos x="0" y="458"/>
                    </a:cxn>
                    <a:cxn ang="0">
                      <a:pos x="474" y="0"/>
                    </a:cxn>
                    <a:cxn ang="0">
                      <a:pos x="4409" y="0"/>
                    </a:cxn>
                    <a:cxn ang="0">
                      <a:pos x="3932" y="458"/>
                    </a:cxn>
                    <a:cxn ang="0">
                      <a:pos x="0" y="458"/>
                    </a:cxn>
                  </a:cxnLst>
                  <a:rect l="0" t="0" r="r" b="b"/>
                  <a:pathLst>
                    <a:path w="4410" h="459">
                      <a:moveTo>
                        <a:pt x="0" y="458"/>
                      </a:moveTo>
                      <a:lnTo>
                        <a:pt x="474" y="0"/>
                      </a:lnTo>
                      <a:lnTo>
                        <a:pt x="4409" y="0"/>
                      </a:lnTo>
                      <a:lnTo>
                        <a:pt x="3932" y="458"/>
                      </a:lnTo>
                      <a:lnTo>
                        <a:pt x="0" y="458"/>
                      </a:lnTo>
                    </a:path>
                  </a:pathLst>
                </a:custGeom>
                <a:solidFill>
                  <a:srgbClr val="DFFFFF"/>
                </a:solidFill>
                <a:ln w="9360">
                  <a:solidFill>
                    <a:srgbClr val="000000"/>
                  </a:solidFill>
                  <a:round/>
                  <a:headEnd/>
                  <a:tailEnd/>
                </a:ln>
              </p:spPr>
              <p:txBody>
                <a:bodyPr wrap="none" anchor="ctr"/>
                <a:lstStyle/>
                <a:p>
                  <a:endParaRPr lang="fr-CH"/>
                </a:p>
              </p:txBody>
            </p:sp>
            <p:sp>
              <p:nvSpPr>
                <p:cNvPr id="1255496" name="Freeform 72"/>
                <p:cNvSpPr>
                  <a:spLocks noChangeArrowheads="1"/>
                </p:cNvSpPr>
                <p:nvPr/>
              </p:nvSpPr>
              <p:spPr bwMode="auto">
                <a:xfrm>
                  <a:off x="4008" y="1881"/>
                  <a:ext cx="106" cy="242"/>
                </a:xfrm>
                <a:custGeom>
                  <a:avLst/>
                  <a:gdLst/>
                  <a:ahLst/>
                  <a:cxnLst>
                    <a:cxn ang="0">
                      <a:pos x="0" y="1071"/>
                    </a:cxn>
                    <a:cxn ang="0">
                      <a:pos x="0" y="458"/>
                    </a:cxn>
                    <a:cxn ang="0">
                      <a:pos x="471" y="0"/>
                    </a:cxn>
                    <a:cxn ang="0">
                      <a:pos x="471" y="608"/>
                    </a:cxn>
                    <a:cxn ang="0">
                      <a:pos x="0" y="1071"/>
                    </a:cxn>
                  </a:cxnLst>
                  <a:rect l="0" t="0" r="r" b="b"/>
                  <a:pathLst>
                    <a:path w="472" h="1072">
                      <a:moveTo>
                        <a:pt x="0" y="1071"/>
                      </a:moveTo>
                      <a:lnTo>
                        <a:pt x="0" y="458"/>
                      </a:lnTo>
                      <a:lnTo>
                        <a:pt x="471" y="0"/>
                      </a:lnTo>
                      <a:lnTo>
                        <a:pt x="471" y="608"/>
                      </a:lnTo>
                      <a:lnTo>
                        <a:pt x="0" y="1071"/>
                      </a:lnTo>
                    </a:path>
                  </a:pathLst>
                </a:custGeom>
                <a:solidFill>
                  <a:srgbClr val="AFDBDB"/>
                </a:solidFill>
                <a:ln w="9360">
                  <a:solidFill>
                    <a:srgbClr val="000000"/>
                  </a:solidFill>
                  <a:round/>
                  <a:headEnd/>
                  <a:tailEnd/>
                </a:ln>
              </p:spPr>
              <p:txBody>
                <a:bodyPr wrap="none" anchor="ctr"/>
                <a:lstStyle/>
                <a:p>
                  <a:endParaRPr lang="fr-CH"/>
                </a:p>
              </p:txBody>
            </p:sp>
          </p:grpSp>
          <p:grpSp>
            <p:nvGrpSpPr>
              <p:cNvPr id="24" name="Group 73"/>
              <p:cNvGrpSpPr>
                <a:grpSpLocks/>
              </p:cNvGrpSpPr>
              <p:nvPr/>
            </p:nvGrpSpPr>
            <p:grpSpPr bwMode="auto">
              <a:xfrm>
                <a:off x="1669" y="1855"/>
                <a:ext cx="2694" cy="293"/>
                <a:chOff x="1669" y="1855"/>
                <a:chExt cx="2694" cy="293"/>
              </a:xfrm>
            </p:grpSpPr>
            <p:sp>
              <p:nvSpPr>
                <p:cNvPr id="1255498" name="Freeform 74"/>
                <p:cNvSpPr>
                  <a:spLocks noChangeArrowheads="1"/>
                </p:cNvSpPr>
                <p:nvPr/>
              </p:nvSpPr>
              <p:spPr bwMode="auto">
                <a:xfrm>
                  <a:off x="1669" y="1855"/>
                  <a:ext cx="2694" cy="293"/>
                </a:xfrm>
                <a:custGeom>
                  <a:avLst/>
                  <a:gdLst/>
                  <a:ahLst/>
                  <a:cxnLst>
                    <a:cxn ang="0">
                      <a:pos x="0" y="1296"/>
                    </a:cxn>
                    <a:cxn ang="0">
                      <a:pos x="0" y="323"/>
                    </a:cxn>
                    <a:cxn ang="0">
                      <a:pos x="331" y="0"/>
                    </a:cxn>
                    <a:cxn ang="0">
                      <a:pos x="11883" y="0"/>
                    </a:cxn>
                    <a:cxn ang="0">
                      <a:pos x="11883" y="976"/>
                    </a:cxn>
                    <a:cxn ang="0">
                      <a:pos x="11548" y="1296"/>
                    </a:cxn>
                    <a:cxn ang="0">
                      <a:pos x="0" y="1296"/>
                    </a:cxn>
                  </a:cxnLst>
                  <a:rect l="0" t="0" r="r" b="b"/>
                  <a:pathLst>
                    <a:path w="11884" h="1297">
                      <a:moveTo>
                        <a:pt x="0" y="1296"/>
                      </a:moveTo>
                      <a:lnTo>
                        <a:pt x="0" y="323"/>
                      </a:lnTo>
                      <a:lnTo>
                        <a:pt x="331" y="0"/>
                      </a:lnTo>
                      <a:lnTo>
                        <a:pt x="11883" y="0"/>
                      </a:lnTo>
                      <a:lnTo>
                        <a:pt x="11883" y="976"/>
                      </a:lnTo>
                      <a:lnTo>
                        <a:pt x="11548" y="1296"/>
                      </a:lnTo>
                      <a:lnTo>
                        <a:pt x="0" y="1296"/>
                      </a:lnTo>
                    </a:path>
                  </a:pathLst>
                </a:custGeom>
                <a:noFill/>
                <a:ln w="9360">
                  <a:solidFill>
                    <a:srgbClr val="000000"/>
                  </a:solidFill>
                  <a:round/>
                  <a:headEnd/>
                  <a:tailEnd/>
                </a:ln>
              </p:spPr>
              <p:txBody>
                <a:bodyPr/>
                <a:lstStyle/>
                <a:p>
                  <a:endParaRPr lang="fr-CH"/>
                </a:p>
              </p:txBody>
            </p:sp>
            <p:sp>
              <p:nvSpPr>
                <p:cNvPr id="1255499" name="Freeform 75"/>
                <p:cNvSpPr>
                  <a:spLocks noChangeArrowheads="1"/>
                </p:cNvSpPr>
                <p:nvPr/>
              </p:nvSpPr>
              <p:spPr bwMode="auto">
                <a:xfrm>
                  <a:off x="1669" y="1855"/>
                  <a:ext cx="2694" cy="74"/>
                </a:xfrm>
                <a:custGeom>
                  <a:avLst/>
                  <a:gdLst/>
                  <a:ahLst/>
                  <a:cxnLst>
                    <a:cxn ang="0">
                      <a:pos x="0" y="331"/>
                    </a:cxn>
                    <a:cxn ang="0">
                      <a:pos x="331" y="0"/>
                    </a:cxn>
                    <a:cxn ang="0">
                      <a:pos x="11883" y="0"/>
                    </a:cxn>
                    <a:cxn ang="0">
                      <a:pos x="11548" y="331"/>
                    </a:cxn>
                    <a:cxn ang="0">
                      <a:pos x="0" y="331"/>
                    </a:cxn>
                  </a:cxnLst>
                  <a:rect l="0" t="0" r="r" b="b"/>
                  <a:pathLst>
                    <a:path w="11884" h="332">
                      <a:moveTo>
                        <a:pt x="0" y="331"/>
                      </a:moveTo>
                      <a:lnTo>
                        <a:pt x="331" y="0"/>
                      </a:lnTo>
                      <a:lnTo>
                        <a:pt x="11883" y="0"/>
                      </a:lnTo>
                      <a:lnTo>
                        <a:pt x="11548" y="331"/>
                      </a:lnTo>
                      <a:lnTo>
                        <a:pt x="0" y="331"/>
                      </a:lnTo>
                    </a:path>
                  </a:pathLst>
                </a:custGeom>
                <a:noFill/>
                <a:ln w="9360">
                  <a:solidFill>
                    <a:srgbClr val="000000"/>
                  </a:solidFill>
                  <a:round/>
                  <a:headEnd/>
                  <a:tailEnd/>
                </a:ln>
              </p:spPr>
              <p:txBody>
                <a:bodyPr/>
                <a:lstStyle/>
                <a:p>
                  <a:endParaRPr lang="fr-CH"/>
                </a:p>
              </p:txBody>
            </p:sp>
            <p:sp>
              <p:nvSpPr>
                <p:cNvPr id="1255500" name="Freeform 76"/>
                <p:cNvSpPr>
                  <a:spLocks noChangeArrowheads="1"/>
                </p:cNvSpPr>
                <p:nvPr/>
              </p:nvSpPr>
              <p:spPr bwMode="auto">
                <a:xfrm>
                  <a:off x="4282" y="1855"/>
                  <a:ext cx="73" cy="293"/>
                </a:xfrm>
                <a:custGeom>
                  <a:avLst/>
                  <a:gdLst/>
                  <a:ahLst/>
                  <a:cxnLst>
                    <a:cxn ang="0">
                      <a:pos x="0" y="1296"/>
                    </a:cxn>
                    <a:cxn ang="0">
                      <a:pos x="0" y="323"/>
                    </a:cxn>
                    <a:cxn ang="0">
                      <a:pos x="326" y="0"/>
                    </a:cxn>
                    <a:cxn ang="0">
                      <a:pos x="326" y="976"/>
                    </a:cxn>
                    <a:cxn ang="0">
                      <a:pos x="0" y="1296"/>
                    </a:cxn>
                  </a:cxnLst>
                  <a:rect l="0" t="0" r="r" b="b"/>
                  <a:pathLst>
                    <a:path w="327" h="1297">
                      <a:moveTo>
                        <a:pt x="0" y="1296"/>
                      </a:moveTo>
                      <a:lnTo>
                        <a:pt x="0" y="323"/>
                      </a:lnTo>
                      <a:lnTo>
                        <a:pt x="326" y="0"/>
                      </a:lnTo>
                      <a:lnTo>
                        <a:pt x="326" y="976"/>
                      </a:lnTo>
                      <a:lnTo>
                        <a:pt x="0" y="1296"/>
                      </a:lnTo>
                    </a:path>
                  </a:pathLst>
                </a:custGeom>
                <a:noFill/>
                <a:ln w="9360">
                  <a:solidFill>
                    <a:srgbClr val="000000"/>
                  </a:solidFill>
                  <a:round/>
                  <a:headEnd/>
                  <a:tailEnd/>
                </a:ln>
              </p:spPr>
              <p:txBody>
                <a:bodyPr/>
                <a:lstStyle/>
                <a:p>
                  <a:endParaRPr lang="fr-CH"/>
                </a:p>
              </p:txBody>
            </p:sp>
          </p:grpSp>
          <p:sp>
            <p:nvSpPr>
              <p:cNvPr id="1255501" name="Freeform 77"/>
              <p:cNvSpPr>
                <a:spLocks noChangeArrowheads="1"/>
              </p:cNvSpPr>
              <p:nvPr/>
            </p:nvSpPr>
            <p:spPr bwMode="auto">
              <a:xfrm>
                <a:off x="1273" y="1730"/>
                <a:ext cx="358" cy="174"/>
              </a:xfrm>
              <a:custGeom>
                <a:avLst/>
                <a:gdLst/>
                <a:ahLst/>
                <a:cxnLst>
                  <a:cxn ang="0">
                    <a:pos x="1583" y="0"/>
                  </a:cxn>
                  <a:cxn ang="0">
                    <a:pos x="1583" y="772"/>
                  </a:cxn>
                  <a:cxn ang="0">
                    <a:pos x="0" y="485"/>
                  </a:cxn>
                  <a:cxn ang="0">
                    <a:pos x="0" y="284"/>
                  </a:cxn>
                  <a:cxn ang="0">
                    <a:pos x="1583" y="0"/>
                  </a:cxn>
                </a:cxnLst>
                <a:rect l="0" t="0" r="r" b="b"/>
                <a:pathLst>
                  <a:path w="1584" h="773">
                    <a:moveTo>
                      <a:pt x="1583" y="0"/>
                    </a:moveTo>
                    <a:lnTo>
                      <a:pt x="1583" y="772"/>
                    </a:lnTo>
                    <a:lnTo>
                      <a:pt x="0" y="485"/>
                    </a:lnTo>
                    <a:lnTo>
                      <a:pt x="0" y="284"/>
                    </a:lnTo>
                    <a:lnTo>
                      <a:pt x="1583" y="0"/>
                    </a:lnTo>
                  </a:path>
                </a:pathLst>
              </a:custGeom>
              <a:solidFill>
                <a:srgbClr val="FFFFFF"/>
              </a:solidFill>
              <a:ln w="9360">
                <a:solidFill>
                  <a:srgbClr val="000000"/>
                </a:solidFill>
                <a:round/>
                <a:headEnd/>
                <a:tailEnd/>
              </a:ln>
            </p:spPr>
            <p:txBody>
              <a:bodyPr wrap="none" anchor="ctr"/>
              <a:lstStyle/>
              <a:p>
                <a:endParaRPr lang="fr-CH"/>
              </a:p>
            </p:txBody>
          </p:sp>
          <p:grpSp>
            <p:nvGrpSpPr>
              <p:cNvPr id="25" name="Group 78"/>
              <p:cNvGrpSpPr>
                <a:grpSpLocks/>
              </p:cNvGrpSpPr>
              <p:nvPr/>
            </p:nvGrpSpPr>
            <p:grpSpPr bwMode="auto">
              <a:xfrm>
                <a:off x="1669" y="1629"/>
                <a:ext cx="2694" cy="267"/>
                <a:chOff x="1669" y="1629"/>
                <a:chExt cx="2694" cy="267"/>
              </a:xfrm>
            </p:grpSpPr>
            <p:grpSp>
              <p:nvGrpSpPr>
                <p:cNvPr id="26" name="Group 79"/>
                <p:cNvGrpSpPr>
                  <a:grpSpLocks/>
                </p:cNvGrpSpPr>
                <p:nvPr/>
              </p:nvGrpSpPr>
              <p:grpSpPr bwMode="auto">
                <a:xfrm>
                  <a:off x="1669" y="1629"/>
                  <a:ext cx="206" cy="267"/>
                  <a:chOff x="1669" y="1629"/>
                  <a:chExt cx="206" cy="267"/>
                </a:xfrm>
              </p:grpSpPr>
              <p:sp>
                <p:nvSpPr>
                  <p:cNvPr id="1255504" name="Freeform 80"/>
                  <p:cNvSpPr>
                    <a:spLocks noChangeArrowheads="1"/>
                  </p:cNvSpPr>
                  <p:nvPr/>
                </p:nvSpPr>
                <p:spPr bwMode="auto">
                  <a:xfrm>
                    <a:off x="1669" y="1629"/>
                    <a:ext cx="206" cy="267"/>
                  </a:xfrm>
                  <a:custGeom>
                    <a:avLst/>
                    <a:gdLst/>
                    <a:ahLst/>
                    <a:cxnLst>
                      <a:cxn ang="0">
                        <a:pos x="0" y="1182"/>
                      </a:cxn>
                      <a:cxn ang="0">
                        <a:pos x="0" y="392"/>
                      </a:cxn>
                      <a:cxn ang="0">
                        <a:pos x="557" y="0"/>
                      </a:cxn>
                      <a:cxn ang="0">
                        <a:pos x="912" y="0"/>
                      </a:cxn>
                      <a:cxn ang="0">
                        <a:pos x="912" y="787"/>
                      </a:cxn>
                      <a:cxn ang="0">
                        <a:pos x="352" y="1182"/>
                      </a:cxn>
                      <a:cxn ang="0">
                        <a:pos x="0" y="1182"/>
                      </a:cxn>
                    </a:cxnLst>
                    <a:rect l="0" t="0" r="r" b="b"/>
                    <a:pathLst>
                      <a:path w="913" h="1183">
                        <a:moveTo>
                          <a:pt x="0" y="1182"/>
                        </a:moveTo>
                        <a:lnTo>
                          <a:pt x="0" y="392"/>
                        </a:lnTo>
                        <a:lnTo>
                          <a:pt x="557" y="0"/>
                        </a:lnTo>
                        <a:lnTo>
                          <a:pt x="912" y="0"/>
                        </a:lnTo>
                        <a:lnTo>
                          <a:pt x="912" y="787"/>
                        </a:lnTo>
                        <a:lnTo>
                          <a:pt x="352" y="1182"/>
                        </a:lnTo>
                        <a:lnTo>
                          <a:pt x="0" y="1182"/>
                        </a:lnTo>
                      </a:path>
                    </a:pathLst>
                  </a:custGeom>
                  <a:solidFill>
                    <a:srgbClr val="CCFFCC"/>
                  </a:solidFill>
                  <a:ln w="9360">
                    <a:solidFill>
                      <a:srgbClr val="000000"/>
                    </a:solidFill>
                    <a:round/>
                    <a:headEnd/>
                    <a:tailEnd/>
                  </a:ln>
                </p:spPr>
                <p:txBody>
                  <a:bodyPr wrap="none" anchor="ctr"/>
                  <a:lstStyle/>
                  <a:p>
                    <a:endParaRPr lang="fr-CH"/>
                  </a:p>
                </p:txBody>
              </p:sp>
              <p:sp>
                <p:nvSpPr>
                  <p:cNvPr id="1255505" name="Freeform 81"/>
                  <p:cNvSpPr>
                    <a:spLocks noChangeArrowheads="1"/>
                  </p:cNvSpPr>
                  <p:nvPr/>
                </p:nvSpPr>
                <p:spPr bwMode="auto">
                  <a:xfrm>
                    <a:off x="1669" y="1629"/>
                    <a:ext cx="206" cy="90"/>
                  </a:xfrm>
                  <a:custGeom>
                    <a:avLst/>
                    <a:gdLst/>
                    <a:ahLst/>
                    <a:cxnLst>
                      <a:cxn ang="0">
                        <a:pos x="0" y="402"/>
                      </a:cxn>
                      <a:cxn ang="0">
                        <a:pos x="557" y="0"/>
                      </a:cxn>
                      <a:cxn ang="0">
                        <a:pos x="912" y="0"/>
                      </a:cxn>
                      <a:cxn ang="0">
                        <a:pos x="352" y="402"/>
                      </a:cxn>
                      <a:cxn ang="0">
                        <a:pos x="0" y="402"/>
                      </a:cxn>
                    </a:cxnLst>
                    <a:rect l="0" t="0" r="r" b="b"/>
                    <a:pathLst>
                      <a:path w="913" h="403">
                        <a:moveTo>
                          <a:pt x="0" y="402"/>
                        </a:moveTo>
                        <a:lnTo>
                          <a:pt x="557" y="0"/>
                        </a:lnTo>
                        <a:lnTo>
                          <a:pt x="912" y="0"/>
                        </a:lnTo>
                        <a:lnTo>
                          <a:pt x="352" y="402"/>
                        </a:lnTo>
                        <a:lnTo>
                          <a:pt x="0" y="402"/>
                        </a:lnTo>
                      </a:path>
                    </a:pathLst>
                  </a:custGeom>
                  <a:solidFill>
                    <a:srgbClr val="DFFFDF"/>
                  </a:solidFill>
                  <a:ln w="9360">
                    <a:solidFill>
                      <a:srgbClr val="000000"/>
                    </a:solidFill>
                    <a:round/>
                    <a:headEnd/>
                    <a:tailEnd/>
                  </a:ln>
                </p:spPr>
                <p:txBody>
                  <a:bodyPr wrap="none" anchor="ctr"/>
                  <a:lstStyle/>
                  <a:p>
                    <a:endParaRPr lang="fr-CH"/>
                  </a:p>
                </p:txBody>
              </p:sp>
              <p:sp>
                <p:nvSpPr>
                  <p:cNvPr id="1255506" name="Freeform 82"/>
                  <p:cNvSpPr>
                    <a:spLocks noChangeArrowheads="1"/>
                  </p:cNvSpPr>
                  <p:nvPr/>
                </p:nvSpPr>
                <p:spPr bwMode="auto">
                  <a:xfrm>
                    <a:off x="1747" y="1629"/>
                    <a:ext cx="127" cy="267"/>
                  </a:xfrm>
                  <a:custGeom>
                    <a:avLst/>
                    <a:gdLst/>
                    <a:ahLst/>
                    <a:cxnLst>
                      <a:cxn ang="0">
                        <a:pos x="0" y="1182"/>
                      </a:cxn>
                      <a:cxn ang="0">
                        <a:pos x="0" y="392"/>
                      </a:cxn>
                      <a:cxn ang="0">
                        <a:pos x="563" y="0"/>
                      </a:cxn>
                      <a:cxn ang="0">
                        <a:pos x="563" y="787"/>
                      </a:cxn>
                      <a:cxn ang="0">
                        <a:pos x="0" y="1182"/>
                      </a:cxn>
                    </a:cxnLst>
                    <a:rect l="0" t="0" r="r" b="b"/>
                    <a:pathLst>
                      <a:path w="564" h="1183">
                        <a:moveTo>
                          <a:pt x="0" y="1182"/>
                        </a:moveTo>
                        <a:lnTo>
                          <a:pt x="0" y="392"/>
                        </a:lnTo>
                        <a:lnTo>
                          <a:pt x="563" y="0"/>
                        </a:lnTo>
                        <a:lnTo>
                          <a:pt x="563" y="787"/>
                        </a:lnTo>
                        <a:lnTo>
                          <a:pt x="0" y="1182"/>
                        </a:lnTo>
                      </a:path>
                    </a:pathLst>
                  </a:custGeom>
                  <a:solidFill>
                    <a:srgbClr val="AFDBAF"/>
                  </a:solidFill>
                  <a:ln w="9360">
                    <a:solidFill>
                      <a:srgbClr val="000000"/>
                    </a:solidFill>
                    <a:round/>
                    <a:headEnd/>
                    <a:tailEnd/>
                  </a:ln>
                </p:spPr>
                <p:txBody>
                  <a:bodyPr wrap="none" anchor="ctr"/>
                  <a:lstStyle/>
                  <a:p>
                    <a:endParaRPr lang="fr-CH"/>
                  </a:p>
                </p:txBody>
              </p:sp>
            </p:grpSp>
            <p:grpSp>
              <p:nvGrpSpPr>
                <p:cNvPr id="27" name="Group 83"/>
                <p:cNvGrpSpPr>
                  <a:grpSpLocks/>
                </p:cNvGrpSpPr>
                <p:nvPr/>
              </p:nvGrpSpPr>
              <p:grpSpPr bwMode="auto">
                <a:xfrm>
                  <a:off x="1777" y="1629"/>
                  <a:ext cx="208" cy="267"/>
                  <a:chOff x="1777" y="1629"/>
                  <a:chExt cx="208" cy="267"/>
                </a:xfrm>
              </p:grpSpPr>
              <p:sp>
                <p:nvSpPr>
                  <p:cNvPr id="1255508" name="Freeform 84"/>
                  <p:cNvSpPr>
                    <a:spLocks noChangeArrowheads="1"/>
                  </p:cNvSpPr>
                  <p:nvPr/>
                </p:nvSpPr>
                <p:spPr bwMode="auto">
                  <a:xfrm>
                    <a:off x="1777" y="1629"/>
                    <a:ext cx="208" cy="267"/>
                  </a:xfrm>
                  <a:custGeom>
                    <a:avLst/>
                    <a:gdLst/>
                    <a:ahLst/>
                    <a:cxnLst>
                      <a:cxn ang="0">
                        <a:pos x="0" y="1182"/>
                      </a:cxn>
                      <a:cxn ang="0">
                        <a:pos x="0" y="391"/>
                      </a:cxn>
                      <a:cxn ang="0">
                        <a:pos x="559" y="0"/>
                      </a:cxn>
                      <a:cxn ang="0">
                        <a:pos x="921" y="0"/>
                      </a:cxn>
                      <a:cxn ang="0">
                        <a:pos x="921" y="787"/>
                      </a:cxn>
                      <a:cxn ang="0">
                        <a:pos x="355" y="1182"/>
                      </a:cxn>
                      <a:cxn ang="0">
                        <a:pos x="0" y="1182"/>
                      </a:cxn>
                    </a:cxnLst>
                    <a:rect l="0" t="0" r="r" b="b"/>
                    <a:pathLst>
                      <a:path w="922" h="1183">
                        <a:moveTo>
                          <a:pt x="0" y="1182"/>
                        </a:moveTo>
                        <a:lnTo>
                          <a:pt x="0" y="391"/>
                        </a:lnTo>
                        <a:lnTo>
                          <a:pt x="559" y="0"/>
                        </a:lnTo>
                        <a:lnTo>
                          <a:pt x="921" y="0"/>
                        </a:lnTo>
                        <a:lnTo>
                          <a:pt x="921" y="787"/>
                        </a:lnTo>
                        <a:lnTo>
                          <a:pt x="355" y="1182"/>
                        </a:lnTo>
                        <a:lnTo>
                          <a:pt x="0" y="1182"/>
                        </a:lnTo>
                      </a:path>
                    </a:pathLst>
                  </a:custGeom>
                  <a:solidFill>
                    <a:srgbClr val="CCFFCC"/>
                  </a:solidFill>
                  <a:ln w="9360">
                    <a:solidFill>
                      <a:srgbClr val="000000"/>
                    </a:solidFill>
                    <a:round/>
                    <a:headEnd/>
                    <a:tailEnd/>
                  </a:ln>
                </p:spPr>
                <p:txBody>
                  <a:bodyPr wrap="none" anchor="ctr"/>
                  <a:lstStyle/>
                  <a:p>
                    <a:endParaRPr lang="fr-CH"/>
                  </a:p>
                </p:txBody>
              </p:sp>
              <p:sp>
                <p:nvSpPr>
                  <p:cNvPr id="1255509" name="Freeform 85"/>
                  <p:cNvSpPr>
                    <a:spLocks noChangeArrowheads="1"/>
                  </p:cNvSpPr>
                  <p:nvPr/>
                </p:nvSpPr>
                <p:spPr bwMode="auto">
                  <a:xfrm>
                    <a:off x="1777" y="1629"/>
                    <a:ext cx="208" cy="90"/>
                  </a:xfrm>
                  <a:custGeom>
                    <a:avLst/>
                    <a:gdLst/>
                    <a:ahLst/>
                    <a:cxnLst>
                      <a:cxn ang="0">
                        <a:pos x="0" y="402"/>
                      </a:cxn>
                      <a:cxn ang="0">
                        <a:pos x="559" y="0"/>
                      </a:cxn>
                      <a:cxn ang="0">
                        <a:pos x="921" y="0"/>
                      </a:cxn>
                      <a:cxn ang="0">
                        <a:pos x="355" y="402"/>
                      </a:cxn>
                      <a:cxn ang="0">
                        <a:pos x="0" y="402"/>
                      </a:cxn>
                    </a:cxnLst>
                    <a:rect l="0" t="0" r="r" b="b"/>
                    <a:pathLst>
                      <a:path w="922" h="403">
                        <a:moveTo>
                          <a:pt x="0" y="402"/>
                        </a:moveTo>
                        <a:lnTo>
                          <a:pt x="559" y="0"/>
                        </a:lnTo>
                        <a:lnTo>
                          <a:pt x="921" y="0"/>
                        </a:lnTo>
                        <a:lnTo>
                          <a:pt x="355" y="402"/>
                        </a:lnTo>
                        <a:lnTo>
                          <a:pt x="0" y="402"/>
                        </a:lnTo>
                      </a:path>
                    </a:pathLst>
                  </a:custGeom>
                  <a:solidFill>
                    <a:srgbClr val="DFFFDF"/>
                  </a:solidFill>
                  <a:ln w="9360">
                    <a:solidFill>
                      <a:srgbClr val="000000"/>
                    </a:solidFill>
                    <a:round/>
                    <a:headEnd/>
                    <a:tailEnd/>
                  </a:ln>
                </p:spPr>
                <p:txBody>
                  <a:bodyPr wrap="none" anchor="ctr"/>
                  <a:lstStyle/>
                  <a:p>
                    <a:endParaRPr lang="fr-CH"/>
                  </a:p>
                </p:txBody>
              </p:sp>
              <p:sp>
                <p:nvSpPr>
                  <p:cNvPr id="1255510" name="Freeform 86"/>
                  <p:cNvSpPr>
                    <a:spLocks noChangeArrowheads="1"/>
                  </p:cNvSpPr>
                  <p:nvPr/>
                </p:nvSpPr>
                <p:spPr bwMode="auto">
                  <a:xfrm>
                    <a:off x="1855" y="1629"/>
                    <a:ext cx="130" cy="267"/>
                  </a:xfrm>
                  <a:custGeom>
                    <a:avLst/>
                    <a:gdLst/>
                    <a:ahLst/>
                    <a:cxnLst>
                      <a:cxn ang="0">
                        <a:pos x="0" y="1182"/>
                      </a:cxn>
                      <a:cxn ang="0">
                        <a:pos x="0" y="391"/>
                      </a:cxn>
                      <a:cxn ang="0">
                        <a:pos x="578" y="0"/>
                      </a:cxn>
                      <a:cxn ang="0">
                        <a:pos x="578" y="787"/>
                      </a:cxn>
                      <a:cxn ang="0">
                        <a:pos x="0" y="1182"/>
                      </a:cxn>
                    </a:cxnLst>
                    <a:rect l="0" t="0" r="r" b="b"/>
                    <a:pathLst>
                      <a:path w="579" h="1183">
                        <a:moveTo>
                          <a:pt x="0" y="1182"/>
                        </a:moveTo>
                        <a:lnTo>
                          <a:pt x="0" y="391"/>
                        </a:lnTo>
                        <a:lnTo>
                          <a:pt x="578" y="0"/>
                        </a:lnTo>
                        <a:lnTo>
                          <a:pt x="578" y="787"/>
                        </a:lnTo>
                        <a:lnTo>
                          <a:pt x="0" y="1182"/>
                        </a:lnTo>
                      </a:path>
                    </a:pathLst>
                  </a:custGeom>
                  <a:solidFill>
                    <a:srgbClr val="AFDBAF"/>
                  </a:solidFill>
                  <a:ln w="9360">
                    <a:solidFill>
                      <a:srgbClr val="000000"/>
                    </a:solidFill>
                    <a:round/>
                    <a:headEnd/>
                    <a:tailEnd/>
                  </a:ln>
                </p:spPr>
                <p:txBody>
                  <a:bodyPr wrap="none" anchor="ctr"/>
                  <a:lstStyle/>
                  <a:p>
                    <a:endParaRPr lang="fr-CH"/>
                  </a:p>
                </p:txBody>
              </p:sp>
            </p:grpSp>
            <p:grpSp>
              <p:nvGrpSpPr>
                <p:cNvPr id="28" name="Group 87"/>
                <p:cNvGrpSpPr>
                  <a:grpSpLocks/>
                </p:cNvGrpSpPr>
                <p:nvPr/>
              </p:nvGrpSpPr>
              <p:grpSpPr bwMode="auto">
                <a:xfrm>
                  <a:off x="1884" y="1629"/>
                  <a:ext cx="211" cy="267"/>
                  <a:chOff x="1884" y="1629"/>
                  <a:chExt cx="211" cy="267"/>
                </a:xfrm>
              </p:grpSpPr>
              <p:sp>
                <p:nvSpPr>
                  <p:cNvPr id="1255512" name="Freeform 88"/>
                  <p:cNvSpPr>
                    <a:spLocks noChangeArrowheads="1"/>
                  </p:cNvSpPr>
                  <p:nvPr/>
                </p:nvSpPr>
                <p:spPr bwMode="auto">
                  <a:xfrm>
                    <a:off x="1884" y="1629"/>
                    <a:ext cx="211" cy="267"/>
                  </a:xfrm>
                  <a:custGeom>
                    <a:avLst/>
                    <a:gdLst/>
                    <a:ahLst/>
                    <a:cxnLst>
                      <a:cxn ang="0">
                        <a:pos x="0" y="1182"/>
                      </a:cxn>
                      <a:cxn ang="0">
                        <a:pos x="0" y="391"/>
                      </a:cxn>
                      <a:cxn ang="0">
                        <a:pos x="572" y="0"/>
                      </a:cxn>
                      <a:cxn ang="0">
                        <a:pos x="932" y="0"/>
                      </a:cxn>
                      <a:cxn ang="0">
                        <a:pos x="932" y="787"/>
                      </a:cxn>
                      <a:cxn ang="0">
                        <a:pos x="361" y="1182"/>
                      </a:cxn>
                      <a:cxn ang="0">
                        <a:pos x="0" y="1182"/>
                      </a:cxn>
                    </a:cxnLst>
                    <a:rect l="0" t="0" r="r" b="b"/>
                    <a:pathLst>
                      <a:path w="933" h="1183">
                        <a:moveTo>
                          <a:pt x="0" y="1182"/>
                        </a:moveTo>
                        <a:lnTo>
                          <a:pt x="0" y="391"/>
                        </a:lnTo>
                        <a:lnTo>
                          <a:pt x="572" y="0"/>
                        </a:lnTo>
                        <a:lnTo>
                          <a:pt x="932" y="0"/>
                        </a:lnTo>
                        <a:lnTo>
                          <a:pt x="932" y="787"/>
                        </a:lnTo>
                        <a:lnTo>
                          <a:pt x="361" y="1182"/>
                        </a:lnTo>
                        <a:lnTo>
                          <a:pt x="0" y="1182"/>
                        </a:lnTo>
                      </a:path>
                    </a:pathLst>
                  </a:custGeom>
                  <a:solidFill>
                    <a:srgbClr val="FFCC99"/>
                  </a:solidFill>
                  <a:ln w="9360">
                    <a:solidFill>
                      <a:srgbClr val="000000"/>
                    </a:solidFill>
                    <a:round/>
                    <a:headEnd/>
                    <a:tailEnd/>
                  </a:ln>
                </p:spPr>
                <p:txBody>
                  <a:bodyPr wrap="none" anchor="ctr"/>
                  <a:lstStyle/>
                  <a:p>
                    <a:endParaRPr lang="fr-CH"/>
                  </a:p>
                </p:txBody>
              </p:sp>
              <p:sp>
                <p:nvSpPr>
                  <p:cNvPr id="1255513" name="Freeform 89"/>
                  <p:cNvSpPr>
                    <a:spLocks noChangeArrowheads="1"/>
                  </p:cNvSpPr>
                  <p:nvPr/>
                </p:nvSpPr>
                <p:spPr bwMode="auto">
                  <a:xfrm>
                    <a:off x="1884" y="1629"/>
                    <a:ext cx="211" cy="90"/>
                  </a:xfrm>
                  <a:custGeom>
                    <a:avLst/>
                    <a:gdLst/>
                    <a:ahLst/>
                    <a:cxnLst>
                      <a:cxn ang="0">
                        <a:pos x="0" y="402"/>
                      </a:cxn>
                      <a:cxn ang="0">
                        <a:pos x="572" y="0"/>
                      </a:cxn>
                      <a:cxn ang="0">
                        <a:pos x="932" y="0"/>
                      </a:cxn>
                      <a:cxn ang="0">
                        <a:pos x="361" y="402"/>
                      </a:cxn>
                      <a:cxn ang="0">
                        <a:pos x="0" y="402"/>
                      </a:cxn>
                    </a:cxnLst>
                    <a:rect l="0" t="0" r="r" b="b"/>
                    <a:pathLst>
                      <a:path w="933" h="403">
                        <a:moveTo>
                          <a:pt x="0" y="402"/>
                        </a:moveTo>
                        <a:lnTo>
                          <a:pt x="572" y="0"/>
                        </a:lnTo>
                        <a:lnTo>
                          <a:pt x="932" y="0"/>
                        </a:lnTo>
                        <a:lnTo>
                          <a:pt x="361" y="402"/>
                        </a:lnTo>
                        <a:lnTo>
                          <a:pt x="0" y="402"/>
                        </a:lnTo>
                      </a:path>
                    </a:pathLst>
                  </a:custGeom>
                  <a:solidFill>
                    <a:srgbClr val="FFDFA7"/>
                  </a:solidFill>
                  <a:ln w="9360">
                    <a:solidFill>
                      <a:srgbClr val="000000"/>
                    </a:solidFill>
                    <a:round/>
                    <a:headEnd/>
                    <a:tailEnd/>
                  </a:ln>
                </p:spPr>
                <p:txBody>
                  <a:bodyPr wrap="none" anchor="ctr"/>
                  <a:lstStyle/>
                  <a:p>
                    <a:endParaRPr lang="fr-CH"/>
                  </a:p>
                </p:txBody>
              </p:sp>
              <p:sp>
                <p:nvSpPr>
                  <p:cNvPr id="1255514" name="Freeform 90"/>
                  <p:cNvSpPr>
                    <a:spLocks noChangeArrowheads="1"/>
                  </p:cNvSpPr>
                  <p:nvPr/>
                </p:nvSpPr>
                <p:spPr bwMode="auto">
                  <a:xfrm>
                    <a:off x="1965" y="1629"/>
                    <a:ext cx="130" cy="267"/>
                  </a:xfrm>
                  <a:custGeom>
                    <a:avLst/>
                    <a:gdLst/>
                    <a:ahLst/>
                    <a:cxnLst>
                      <a:cxn ang="0">
                        <a:pos x="0" y="1182"/>
                      </a:cxn>
                      <a:cxn ang="0">
                        <a:pos x="0" y="391"/>
                      </a:cxn>
                      <a:cxn ang="0">
                        <a:pos x="576" y="0"/>
                      </a:cxn>
                      <a:cxn ang="0">
                        <a:pos x="576" y="787"/>
                      </a:cxn>
                      <a:cxn ang="0">
                        <a:pos x="0" y="1182"/>
                      </a:cxn>
                    </a:cxnLst>
                    <a:rect l="0" t="0" r="r" b="b"/>
                    <a:pathLst>
                      <a:path w="577" h="1183">
                        <a:moveTo>
                          <a:pt x="0" y="1182"/>
                        </a:moveTo>
                        <a:lnTo>
                          <a:pt x="0" y="391"/>
                        </a:lnTo>
                        <a:lnTo>
                          <a:pt x="576" y="0"/>
                        </a:lnTo>
                        <a:lnTo>
                          <a:pt x="576" y="787"/>
                        </a:lnTo>
                        <a:lnTo>
                          <a:pt x="0" y="1182"/>
                        </a:lnTo>
                      </a:path>
                    </a:pathLst>
                  </a:custGeom>
                  <a:solidFill>
                    <a:srgbClr val="DBAF83"/>
                  </a:solidFill>
                  <a:ln w="9360">
                    <a:solidFill>
                      <a:srgbClr val="000000"/>
                    </a:solidFill>
                    <a:round/>
                    <a:headEnd/>
                    <a:tailEnd/>
                  </a:ln>
                </p:spPr>
                <p:txBody>
                  <a:bodyPr wrap="none" anchor="ctr"/>
                  <a:lstStyle/>
                  <a:p>
                    <a:endParaRPr lang="fr-CH"/>
                  </a:p>
                </p:txBody>
              </p:sp>
            </p:grpSp>
            <p:grpSp>
              <p:nvGrpSpPr>
                <p:cNvPr id="29" name="Group 91"/>
                <p:cNvGrpSpPr>
                  <a:grpSpLocks/>
                </p:cNvGrpSpPr>
                <p:nvPr/>
              </p:nvGrpSpPr>
              <p:grpSpPr bwMode="auto">
                <a:xfrm>
                  <a:off x="1994" y="1629"/>
                  <a:ext cx="206" cy="267"/>
                  <a:chOff x="1994" y="1629"/>
                  <a:chExt cx="206" cy="267"/>
                </a:xfrm>
              </p:grpSpPr>
              <p:sp>
                <p:nvSpPr>
                  <p:cNvPr id="1255516" name="Freeform 92"/>
                  <p:cNvSpPr>
                    <a:spLocks noChangeArrowheads="1"/>
                  </p:cNvSpPr>
                  <p:nvPr/>
                </p:nvSpPr>
                <p:spPr bwMode="auto">
                  <a:xfrm>
                    <a:off x="1994" y="1629"/>
                    <a:ext cx="206" cy="267"/>
                  </a:xfrm>
                  <a:custGeom>
                    <a:avLst/>
                    <a:gdLst/>
                    <a:ahLst/>
                    <a:cxnLst>
                      <a:cxn ang="0">
                        <a:pos x="0" y="1182"/>
                      </a:cxn>
                      <a:cxn ang="0">
                        <a:pos x="0" y="391"/>
                      </a:cxn>
                      <a:cxn ang="0">
                        <a:pos x="558" y="0"/>
                      </a:cxn>
                      <a:cxn ang="0">
                        <a:pos x="914" y="0"/>
                      </a:cxn>
                      <a:cxn ang="0">
                        <a:pos x="914" y="787"/>
                      </a:cxn>
                      <a:cxn ang="0">
                        <a:pos x="353" y="1182"/>
                      </a:cxn>
                      <a:cxn ang="0">
                        <a:pos x="0" y="1182"/>
                      </a:cxn>
                    </a:cxnLst>
                    <a:rect l="0" t="0" r="r" b="b"/>
                    <a:pathLst>
                      <a:path w="915" h="1183">
                        <a:moveTo>
                          <a:pt x="0" y="1182"/>
                        </a:moveTo>
                        <a:lnTo>
                          <a:pt x="0" y="391"/>
                        </a:lnTo>
                        <a:lnTo>
                          <a:pt x="558" y="0"/>
                        </a:lnTo>
                        <a:lnTo>
                          <a:pt x="914" y="0"/>
                        </a:lnTo>
                        <a:lnTo>
                          <a:pt x="914" y="787"/>
                        </a:lnTo>
                        <a:lnTo>
                          <a:pt x="353" y="1182"/>
                        </a:lnTo>
                        <a:lnTo>
                          <a:pt x="0" y="1182"/>
                        </a:lnTo>
                      </a:path>
                    </a:pathLst>
                  </a:custGeom>
                  <a:solidFill>
                    <a:srgbClr val="CCFFCC"/>
                  </a:solidFill>
                  <a:ln w="9360">
                    <a:solidFill>
                      <a:srgbClr val="000000"/>
                    </a:solidFill>
                    <a:round/>
                    <a:headEnd/>
                    <a:tailEnd/>
                  </a:ln>
                </p:spPr>
                <p:txBody>
                  <a:bodyPr wrap="none" anchor="ctr"/>
                  <a:lstStyle/>
                  <a:p>
                    <a:endParaRPr lang="fr-CH"/>
                  </a:p>
                </p:txBody>
              </p:sp>
              <p:sp>
                <p:nvSpPr>
                  <p:cNvPr id="1255517" name="Freeform 93"/>
                  <p:cNvSpPr>
                    <a:spLocks noChangeArrowheads="1"/>
                  </p:cNvSpPr>
                  <p:nvPr/>
                </p:nvSpPr>
                <p:spPr bwMode="auto">
                  <a:xfrm>
                    <a:off x="1994" y="1629"/>
                    <a:ext cx="206" cy="90"/>
                  </a:xfrm>
                  <a:custGeom>
                    <a:avLst/>
                    <a:gdLst/>
                    <a:ahLst/>
                    <a:cxnLst>
                      <a:cxn ang="0">
                        <a:pos x="0" y="402"/>
                      </a:cxn>
                      <a:cxn ang="0">
                        <a:pos x="558" y="0"/>
                      </a:cxn>
                      <a:cxn ang="0">
                        <a:pos x="914" y="0"/>
                      </a:cxn>
                      <a:cxn ang="0">
                        <a:pos x="353" y="402"/>
                      </a:cxn>
                      <a:cxn ang="0">
                        <a:pos x="0" y="402"/>
                      </a:cxn>
                    </a:cxnLst>
                    <a:rect l="0" t="0" r="r" b="b"/>
                    <a:pathLst>
                      <a:path w="915" h="403">
                        <a:moveTo>
                          <a:pt x="0" y="402"/>
                        </a:moveTo>
                        <a:lnTo>
                          <a:pt x="558" y="0"/>
                        </a:lnTo>
                        <a:lnTo>
                          <a:pt x="914" y="0"/>
                        </a:lnTo>
                        <a:lnTo>
                          <a:pt x="353" y="402"/>
                        </a:lnTo>
                        <a:lnTo>
                          <a:pt x="0" y="402"/>
                        </a:lnTo>
                      </a:path>
                    </a:pathLst>
                  </a:custGeom>
                  <a:solidFill>
                    <a:srgbClr val="DFFFDF"/>
                  </a:solidFill>
                  <a:ln w="9360">
                    <a:solidFill>
                      <a:srgbClr val="000000"/>
                    </a:solidFill>
                    <a:round/>
                    <a:headEnd/>
                    <a:tailEnd/>
                  </a:ln>
                </p:spPr>
                <p:txBody>
                  <a:bodyPr wrap="none" anchor="ctr"/>
                  <a:lstStyle/>
                  <a:p>
                    <a:endParaRPr lang="fr-CH"/>
                  </a:p>
                </p:txBody>
              </p:sp>
              <p:sp>
                <p:nvSpPr>
                  <p:cNvPr id="1255518" name="Freeform 94"/>
                  <p:cNvSpPr>
                    <a:spLocks noChangeArrowheads="1"/>
                  </p:cNvSpPr>
                  <p:nvPr/>
                </p:nvSpPr>
                <p:spPr bwMode="auto">
                  <a:xfrm>
                    <a:off x="2072" y="1629"/>
                    <a:ext cx="127" cy="267"/>
                  </a:xfrm>
                  <a:custGeom>
                    <a:avLst/>
                    <a:gdLst/>
                    <a:ahLst/>
                    <a:cxnLst>
                      <a:cxn ang="0">
                        <a:pos x="0" y="1182"/>
                      </a:cxn>
                      <a:cxn ang="0">
                        <a:pos x="0" y="391"/>
                      </a:cxn>
                      <a:cxn ang="0">
                        <a:pos x="564" y="0"/>
                      </a:cxn>
                      <a:cxn ang="0">
                        <a:pos x="564" y="787"/>
                      </a:cxn>
                      <a:cxn ang="0">
                        <a:pos x="0" y="1182"/>
                      </a:cxn>
                    </a:cxnLst>
                    <a:rect l="0" t="0" r="r" b="b"/>
                    <a:pathLst>
                      <a:path w="565" h="1183">
                        <a:moveTo>
                          <a:pt x="0" y="1182"/>
                        </a:moveTo>
                        <a:lnTo>
                          <a:pt x="0" y="391"/>
                        </a:lnTo>
                        <a:lnTo>
                          <a:pt x="564" y="0"/>
                        </a:lnTo>
                        <a:lnTo>
                          <a:pt x="564" y="787"/>
                        </a:lnTo>
                        <a:lnTo>
                          <a:pt x="0" y="1182"/>
                        </a:lnTo>
                      </a:path>
                    </a:pathLst>
                  </a:custGeom>
                  <a:solidFill>
                    <a:srgbClr val="AFDBAF"/>
                  </a:solidFill>
                  <a:ln w="9360">
                    <a:solidFill>
                      <a:srgbClr val="000000"/>
                    </a:solidFill>
                    <a:round/>
                    <a:headEnd/>
                    <a:tailEnd/>
                  </a:ln>
                </p:spPr>
                <p:txBody>
                  <a:bodyPr wrap="none" anchor="ctr"/>
                  <a:lstStyle/>
                  <a:p>
                    <a:endParaRPr lang="fr-CH"/>
                  </a:p>
                </p:txBody>
              </p:sp>
            </p:grpSp>
            <p:grpSp>
              <p:nvGrpSpPr>
                <p:cNvPr id="30" name="Group 95"/>
                <p:cNvGrpSpPr>
                  <a:grpSpLocks/>
                </p:cNvGrpSpPr>
                <p:nvPr/>
              </p:nvGrpSpPr>
              <p:grpSpPr bwMode="auto">
                <a:xfrm>
                  <a:off x="2101" y="1629"/>
                  <a:ext cx="206" cy="267"/>
                  <a:chOff x="2101" y="1629"/>
                  <a:chExt cx="206" cy="267"/>
                </a:xfrm>
              </p:grpSpPr>
              <p:sp>
                <p:nvSpPr>
                  <p:cNvPr id="1255520" name="Freeform 96"/>
                  <p:cNvSpPr>
                    <a:spLocks noChangeArrowheads="1"/>
                  </p:cNvSpPr>
                  <p:nvPr/>
                </p:nvSpPr>
                <p:spPr bwMode="auto">
                  <a:xfrm>
                    <a:off x="2101" y="1629"/>
                    <a:ext cx="206" cy="267"/>
                  </a:xfrm>
                  <a:custGeom>
                    <a:avLst/>
                    <a:gdLst/>
                    <a:ahLst/>
                    <a:cxnLst>
                      <a:cxn ang="0">
                        <a:pos x="0" y="1182"/>
                      </a:cxn>
                      <a:cxn ang="0">
                        <a:pos x="0" y="391"/>
                      </a:cxn>
                      <a:cxn ang="0">
                        <a:pos x="558" y="0"/>
                      </a:cxn>
                      <a:cxn ang="0">
                        <a:pos x="913" y="0"/>
                      </a:cxn>
                      <a:cxn ang="0">
                        <a:pos x="913" y="787"/>
                      </a:cxn>
                      <a:cxn ang="0">
                        <a:pos x="357" y="1182"/>
                      </a:cxn>
                      <a:cxn ang="0">
                        <a:pos x="0" y="1182"/>
                      </a:cxn>
                    </a:cxnLst>
                    <a:rect l="0" t="0" r="r" b="b"/>
                    <a:pathLst>
                      <a:path w="914" h="1183">
                        <a:moveTo>
                          <a:pt x="0" y="1182"/>
                        </a:moveTo>
                        <a:lnTo>
                          <a:pt x="0" y="391"/>
                        </a:lnTo>
                        <a:lnTo>
                          <a:pt x="558" y="0"/>
                        </a:lnTo>
                        <a:lnTo>
                          <a:pt x="913" y="0"/>
                        </a:lnTo>
                        <a:lnTo>
                          <a:pt x="913" y="787"/>
                        </a:lnTo>
                        <a:lnTo>
                          <a:pt x="357" y="1182"/>
                        </a:lnTo>
                        <a:lnTo>
                          <a:pt x="0" y="1182"/>
                        </a:lnTo>
                      </a:path>
                    </a:pathLst>
                  </a:custGeom>
                  <a:solidFill>
                    <a:srgbClr val="CCFFCC"/>
                  </a:solidFill>
                  <a:ln w="9360">
                    <a:solidFill>
                      <a:srgbClr val="000000"/>
                    </a:solidFill>
                    <a:round/>
                    <a:headEnd/>
                    <a:tailEnd/>
                  </a:ln>
                </p:spPr>
                <p:txBody>
                  <a:bodyPr wrap="none" anchor="ctr"/>
                  <a:lstStyle/>
                  <a:p>
                    <a:endParaRPr lang="fr-CH"/>
                  </a:p>
                </p:txBody>
              </p:sp>
              <p:sp>
                <p:nvSpPr>
                  <p:cNvPr id="1255521" name="Freeform 97"/>
                  <p:cNvSpPr>
                    <a:spLocks noChangeArrowheads="1"/>
                  </p:cNvSpPr>
                  <p:nvPr/>
                </p:nvSpPr>
                <p:spPr bwMode="auto">
                  <a:xfrm>
                    <a:off x="2101" y="1629"/>
                    <a:ext cx="206" cy="90"/>
                  </a:xfrm>
                  <a:custGeom>
                    <a:avLst/>
                    <a:gdLst/>
                    <a:ahLst/>
                    <a:cxnLst>
                      <a:cxn ang="0">
                        <a:pos x="0" y="402"/>
                      </a:cxn>
                      <a:cxn ang="0">
                        <a:pos x="558" y="0"/>
                      </a:cxn>
                      <a:cxn ang="0">
                        <a:pos x="913" y="0"/>
                      </a:cxn>
                      <a:cxn ang="0">
                        <a:pos x="357" y="402"/>
                      </a:cxn>
                      <a:cxn ang="0">
                        <a:pos x="0" y="402"/>
                      </a:cxn>
                    </a:cxnLst>
                    <a:rect l="0" t="0" r="r" b="b"/>
                    <a:pathLst>
                      <a:path w="914" h="403">
                        <a:moveTo>
                          <a:pt x="0" y="402"/>
                        </a:moveTo>
                        <a:lnTo>
                          <a:pt x="558" y="0"/>
                        </a:lnTo>
                        <a:lnTo>
                          <a:pt x="913" y="0"/>
                        </a:lnTo>
                        <a:lnTo>
                          <a:pt x="357" y="402"/>
                        </a:lnTo>
                        <a:lnTo>
                          <a:pt x="0" y="402"/>
                        </a:lnTo>
                      </a:path>
                    </a:pathLst>
                  </a:custGeom>
                  <a:solidFill>
                    <a:srgbClr val="DFFFDF"/>
                  </a:solidFill>
                  <a:ln w="9360">
                    <a:solidFill>
                      <a:srgbClr val="000000"/>
                    </a:solidFill>
                    <a:round/>
                    <a:headEnd/>
                    <a:tailEnd/>
                  </a:ln>
                </p:spPr>
                <p:txBody>
                  <a:bodyPr wrap="none" anchor="ctr"/>
                  <a:lstStyle/>
                  <a:p>
                    <a:endParaRPr lang="fr-CH"/>
                  </a:p>
                </p:txBody>
              </p:sp>
              <p:sp>
                <p:nvSpPr>
                  <p:cNvPr id="1255522" name="Freeform 98"/>
                  <p:cNvSpPr>
                    <a:spLocks noChangeArrowheads="1"/>
                  </p:cNvSpPr>
                  <p:nvPr/>
                </p:nvSpPr>
                <p:spPr bwMode="auto">
                  <a:xfrm>
                    <a:off x="2180" y="1629"/>
                    <a:ext cx="127" cy="267"/>
                  </a:xfrm>
                  <a:custGeom>
                    <a:avLst/>
                    <a:gdLst/>
                    <a:ahLst/>
                    <a:cxnLst>
                      <a:cxn ang="0">
                        <a:pos x="0" y="1182"/>
                      </a:cxn>
                      <a:cxn ang="0">
                        <a:pos x="0" y="391"/>
                      </a:cxn>
                      <a:cxn ang="0">
                        <a:pos x="565" y="0"/>
                      </a:cxn>
                      <a:cxn ang="0">
                        <a:pos x="565" y="787"/>
                      </a:cxn>
                      <a:cxn ang="0">
                        <a:pos x="0" y="1182"/>
                      </a:cxn>
                    </a:cxnLst>
                    <a:rect l="0" t="0" r="r" b="b"/>
                    <a:pathLst>
                      <a:path w="566" h="1183">
                        <a:moveTo>
                          <a:pt x="0" y="1182"/>
                        </a:moveTo>
                        <a:lnTo>
                          <a:pt x="0" y="391"/>
                        </a:lnTo>
                        <a:lnTo>
                          <a:pt x="565" y="0"/>
                        </a:lnTo>
                        <a:lnTo>
                          <a:pt x="565" y="787"/>
                        </a:lnTo>
                        <a:lnTo>
                          <a:pt x="0" y="1182"/>
                        </a:lnTo>
                      </a:path>
                    </a:pathLst>
                  </a:custGeom>
                  <a:solidFill>
                    <a:srgbClr val="AFDBAF"/>
                  </a:solidFill>
                  <a:ln w="9360">
                    <a:solidFill>
                      <a:srgbClr val="000000"/>
                    </a:solidFill>
                    <a:round/>
                    <a:headEnd/>
                    <a:tailEnd/>
                  </a:ln>
                </p:spPr>
                <p:txBody>
                  <a:bodyPr wrap="none" anchor="ctr"/>
                  <a:lstStyle/>
                  <a:p>
                    <a:endParaRPr lang="fr-CH"/>
                  </a:p>
                </p:txBody>
              </p:sp>
            </p:grpSp>
            <p:grpSp>
              <p:nvGrpSpPr>
                <p:cNvPr id="31" name="Group 99"/>
                <p:cNvGrpSpPr>
                  <a:grpSpLocks/>
                </p:cNvGrpSpPr>
                <p:nvPr/>
              </p:nvGrpSpPr>
              <p:grpSpPr bwMode="auto">
                <a:xfrm>
                  <a:off x="2209" y="1629"/>
                  <a:ext cx="206" cy="267"/>
                  <a:chOff x="2209" y="1629"/>
                  <a:chExt cx="206" cy="267"/>
                </a:xfrm>
              </p:grpSpPr>
              <p:sp>
                <p:nvSpPr>
                  <p:cNvPr id="1255524" name="Freeform 100"/>
                  <p:cNvSpPr>
                    <a:spLocks noChangeArrowheads="1"/>
                  </p:cNvSpPr>
                  <p:nvPr/>
                </p:nvSpPr>
                <p:spPr bwMode="auto">
                  <a:xfrm>
                    <a:off x="2209" y="1629"/>
                    <a:ext cx="206" cy="267"/>
                  </a:xfrm>
                  <a:custGeom>
                    <a:avLst/>
                    <a:gdLst/>
                    <a:ahLst/>
                    <a:cxnLst>
                      <a:cxn ang="0">
                        <a:pos x="0" y="1182"/>
                      </a:cxn>
                      <a:cxn ang="0">
                        <a:pos x="0" y="391"/>
                      </a:cxn>
                      <a:cxn ang="0">
                        <a:pos x="556" y="0"/>
                      </a:cxn>
                      <a:cxn ang="0">
                        <a:pos x="913" y="0"/>
                      </a:cxn>
                      <a:cxn ang="0">
                        <a:pos x="913" y="787"/>
                      </a:cxn>
                      <a:cxn ang="0">
                        <a:pos x="353" y="1182"/>
                      </a:cxn>
                      <a:cxn ang="0">
                        <a:pos x="0" y="1182"/>
                      </a:cxn>
                    </a:cxnLst>
                    <a:rect l="0" t="0" r="r" b="b"/>
                    <a:pathLst>
                      <a:path w="914" h="1183">
                        <a:moveTo>
                          <a:pt x="0" y="1182"/>
                        </a:moveTo>
                        <a:lnTo>
                          <a:pt x="0" y="391"/>
                        </a:lnTo>
                        <a:lnTo>
                          <a:pt x="556" y="0"/>
                        </a:lnTo>
                        <a:lnTo>
                          <a:pt x="913" y="0"/>
                        </a:lnTo>
                        <a:lnTo>
                          <a:pt x="913" y="787"/>
                        </a:lnTo>
                        <a:lnTo>
                          <a:pt x="353" y="1182"/>
                        </a:lnTo>
                        <a:lnTo>
                          <a:pt x="0" y="1182"/>
                        </a:lnTo>
                      </a:path>
                    </a:pathLst>
                  </a:custGeom>
                  <a:solidFill>
                    <a:srgbClr val="CCFFCC"/>
                  </a:solidFill>
                  <a:ln w="9360">
                    <a:solidFill>
                      <a:srgbClr val="000000"/>
                    </a:solidFill>
                    <a:round/>
                    <a:headEnd/>
                    <a:tailEnd/>
                  </a:ln>
                </p:spPr>
                <p:txBody>
                  <a:bodyPr wrap="none" anchor="ctr"/>
                  <a:lstStyle/>
                  <a:p>
                    <a:endParaRPr lang="fr-CH"/>
                  </a:p>
                </p:txBody>
              </p:sp>
              <p:sp>
                <p:nvSpPr>
                  <p:cNvPr id="1255525" name="Freeform 101"/>
                  <p:cNvSpPr>
                    <a:spLocks noChangeArrowheads="1"/>
                  </p:cNvSpPr>
                  <p:nvPr/>
                </p:nvSpPr>
                <p:spPr bwMode="auto">
                  <a:xfrm>
                    <a:off x="2209" y="1629"/>
                    <a:ext cx="206" cy="90"/>
                  </a:xfrm>
                  <a:custGeom>
                    <a:avLst/>
                    <a:gdLst/>
                    <a:ahLst/>
                    <a:cxnLst>
                      <a:cxn ang="0">
                        <a:pos x="0" y="402"/>
                      </a:cxn>
                      <a:cxn ang="0">
                        <a:pos x="556" y="0"/>
                      </a:cxn>
                      <a:cxn ang="0">
                        <a:pos x="913" y="0"/>
                      </a:cxn>
                      <a:cxn ang="0">
                        <a:pos x="353" y="402"/>
                      </a:cxn>
                      <a:cxn ang="0">
                        <a:pos x="0" y="402"/>
                      </a:cxn>
                    </a:cxnLst>
                    <a:rect l="0" t="0" r="r" b="b"/>
                    <a:pathLst>
                      <a:path w="914" h="403">
                        <a:moveTo>
                          <a:pt x="0" y="402"/>
                        </a:moveTo>
                        <a:lnTo>
                          <a:pt x="556" y="0"/>
                        </a:lnTo>
                        <a:lnTo>
                          <a:pt x="913" y="0"/>
                        </a:lnTo>
                        <a:lnTo>
                          <a:pt x="353" y="402"/>
                        </a:lnTo>
                        <a:lnTo>
                          <a:pt x="0" y="402"/>
                        </a:lnTo>
                      </a:path>
                    </a:pathLst>
                  </a:custGeom>
                  <a:solidFill>
                    <a:srgbClr val="DFFFDF"/>
                  </a:solidFill>
                  <a:ln w="9360">
                    <a:solidFill>
                      <a:srgbClr val="000000"/>
                    </a:solidFill>
                    <a:round/>
                    <a:headEnd/>
                    <a:tailEnd/>
                  </a:ln>
                </p:spPr>
                <p:txBody>
                  <a:bodyPr wrap="none" anchor="ctr"/>
                  <a:lstStyle/>
                  <a:p>
                    <a:endParaRPr lang="fr-CH"/>
                  </a:p>
                </p:txBody>
              </p:sp>
              <p:sp>
                <p:nvSpPr>
                  <p:cNvPr id="1255526" name="Freeform 102"/>
                  <p:cNvSpPr>
                    <a:spLocks noChangeArrowheads="1"/>
                  </p:cNvSpPr>
                  <p:nvPr/>
                </p:nvSpPr>
                <p:spPr bwMode="auto">
                  <a:xfrm>
                    <a:off x="2288" y="1629"/>
                    <a:ext cx="127" cy="267"/>
                  </a:xfrm>
                  <a:custGeom>
                    <a:avLst/>
                    <a:gdLst/>
                    <a:ahLst/>
                    <a:cxnLst>
                      <a:cxn ang="0">
                        <a:pos x="0" y="1182"/>
                      </a:cxn>
                      <a:cxn ang="0">
                        <a:pos x="0" y="391"/>
                      </a:cxn>
                      <a:cxn ang="0">
                        <a:pos x="565" y="0"/>
                      </a:cxn>
                      <a:cxn ang="0">
                        <a:pos x="565" y="787"/>
                      </a:cxn>
                      <a:cxn ang="0">
                        <a:pos x="0" y="1182"/>
                      </a:cxn>
                    </a:cxnLst>
                    <a:rect l="0" t="0" r="r" b="b"/>
                    <a:pathLst>
                      <a:path w="566" h="1183">
                        <a:moveTo>
                          <a:pt x="0" y="1182"/>
                        </a:moveTo>
                        <a:lnTo>
                          <a:pt x="0" y="391"/>
                        </a:lnTo>
                        <a:lnTo>
                          <a:pt x="565" y="0"/>
                        </a:lnTo>
                        <a:lnTo>
                          <a:pt x="565" y="787"/>
                        </a:lnTo>
                        <a:lnTo>
                          <a:pt x="0" y="1182"/>
                        </a:lnTo>
                      </a:path>
                    </a:pathLst>
                  </a:custGeom>
                  <a:solidFill>
                    <a:srgbClr val="AFDBAF"/>
                  </a:solidFill>
                  <a:ln w="9360">
                    <a:solidFill>
                      <a:srgbClr val="000000"/>
                    </a:solidFill>
                    <a:round/>
                    <a:headEnd/>
                    <a:tailEnd/>
                  </a:ln>
                </p:spPr>
                <p:txBody>
                  <a:bodyPr wrap="none" anchor="ctr"/>
                  <a:lstStyle/>
                  <a:p>
                    <a:endParaRPr lang="fr-CH"/>
                  </a:p>
                </p:txBody>
              </p:sp>
            </p:grpSp>
            <p:grpSp>
              <p:nvGrpSpPr>
                <p:cNvPr id="1255619" name="Group 103"/>
                <p:cNvGrpSpPr>
                  <a:grpSpLocks/>
                </p:cNvGrpSpPr>
                <p:nvPr/>
              </p:nvGrpSpPr>
              <p:grpSpPr bwMode="auto">
                <a:xfrm>
                  <a:off x="2319" y="1629"/>
                  <a:ext cx="208" cy="267"/>
                  <a:chOff x="2319" y="1629"/>
                  <a:chExt cx="208" cy="267"/>
                </a:xfrm>
              </p:grpSpPr>
              <p:sp>
                <p:nvSpPr>
                  <p:cNvPr id="1255528" name="Freeform 104"/>
                  <p:cNvSpPr>
                    <a:spLocks noChangeArrowheads="1"/>
                  </p:cNvSpPr>
                  <p:nvPr/>
                </p:nvSpPr>
                <p:spPr bwMode="auto">
                  <a:xfrm>
                    <a:off x="2319" y="1629"/>
                    <a:ext cx="208" cy="267"/>
                  </a:xfrm>
                  <a:custGeom>
                    <a:avLst/>
                    <a:gdLst/>
                    <a:ahLst/>
                    <a:cxnLst>
                      <a:cxn ang="0">
                        <a:pos x="0" y="1182"/>
                      </a:cxn>
                      <a:cxn ang="0">
                        <a:pos x="0" y="391"/>
                      </a:cxn>
                      <a:cxn ang="0">
                        <a:pos x="560" y="0"/>
                      </a:cxn>
                      <a:cxn ang="0">
                        <a:pos x="921" y="0"/>
                      </a:cxn>
                      <a:cxn ang="0">
                        <a:pos x="921" y="787"/>
                      </a:cxn>
                      <a:cxn ang="0">
                        <a:pos x="354" y="1182"/>
                      </a:cxn>
                      <a:cxn ang="0">
                        <a:pos x="0" y="1182"/>
                      </a:cxn>
                    </a:cxnLst>
                    <a:rect l="0" t="0" r="r" b="b"/>
                    <a:pathLst>
                      <a:path w="922" h="1183">
                        <a:moveTo>
                          <a:pt x="0" y="1182"/>
                        </a:moveTo>
                        <a:lnTo>
                          <a:pt x="0" y="391"/>
                        </a:lnTo>
                        <a:lnTo>
                          <a:pt x="560" y="0"/>
                        </a:lnTo>
                        <a:lnTo>
                          <a:pt x="921" y="0"/>
                        </a:lnTo>
                        <a:lnTo>
                          <a:pt x="921" y="787"/>
                        </a:lnTo>
                        <a:lnTo>
                          <a:pt x="354" y="1182"/>
                        </a:lnTo>
                        <a:lnTo>
                          <a:pt x="0" y="1182"/>
                        </a:lnTo>
                      </a:path>
                    </a:pathLst>
                  </a:custGeom>
                  <a:solidFill>
                    <a:srgbClr val="CCFFCC"/>
                  </a:solidFill>
                  <a:ln w="9360">
                    <a:solidFill>
                      <a:srgbClr val="000000"/>
                    </a:solidFill>
                    <a:round/>
                    <a:headEnd/>
                    <a:tailEnd/>
                  </a:ln>
                </p:spPr>
                <p:txBody>
                  <a:bodyPr wrap="none" anchor="ctr"/>
                  <a:lstStyle/>
                  <a:p>
                    <a:endParaRPr lang="fr-CH"/>
                  </a:p>
                </p:txBody>
              </p:sp>
              <p:sp>
                <p:nvSpPr>
                  <p:cNvPr id="1255529" name="Freeform 105"/>
                  <p:cNvSpPr>
                    <a:spLocks noChangeArrowheads="1"/>
                  </p:cNvSpPr>
                  <p:nvPr/>
                </p:nvSpPr>
                <p:spPr bwMode="auto">
                  <a:xfrm>
                    <a:off x="2319" y="1629"/>
                    <a:ext cx="208" cy="90"/>
                  </a:xfrm>
                  <a:custGeom>
                    <a:avLst/>
                    <a:gdLst/>
                    <a:ahLst/>
                    <a:cxnLst>
                      <a:cxn ang="0">
                        <a:pos x="0" y="402"/>
                      </a:cxn>
                      <a:cxn ang="0">
                        <a:pos x="560" y="0"/>
                      </a:cxn>
                      <a:cxn ang="0">
                        <a:pos x="921" y="0"/>
                      </a:cxn>
                      <a:cxn ang="0">
                        <a:pos x="354" y="402"/>
                      </a:cxn>
                      <a:cxn ang="0">
                        <a:pos x="0" y="402"/>
                      </a:cxn>
                    </a:cxnLst>
                    <a:rect l="0" t="0" r="r" b="b"/>
                    <a:pathLst>
                      <a:path w="922" h="403">
                        <a:moveTo>
                          <a:pt x="0" y="402"/>
                        </a:moveTo>
                        <a:lnTo>
                          <a:pt x="560" y="0"/>
                        </a:lnTo>
                        <a:lnTo>
                          <a:pt x="921" y="0"/>
                        </a:lnTo>
                        <a:lnTo>
                          <a:pt x="354" y="402"/>
                        </a:lnTo>
                        <a:lnTo>
                          <a:pt x="0" y="402"/>
                        </a:lnTo>
                      </a:path>
                    </a:pathLst>
                  </a:custGeom>
                  <a:solidFill>
                    <a:srgbClr val="DFFFDF"/>
                  </a:solidFill>
                  <a:ln w="9360">
                    <a:solidFill>
                      <a:srgbClr val="000000"/>
                    </a:solidFill>
                    <a:round/>
                    <a:headEnd/>
                    <a:tailEnd/>
                  </a:ln>
                </p:spPr>
                <p:txBody>
                  <a:bodyPr wrap="none" anchor="ctr"/>
                  <a:lstStyle/>
                  <a:p>
                    <a:endParaRPr lang="fr-CH"/>
                  </a:p>
                </p:txBody>
              </p:sp>
              <p:sp>
                <p:nvSpPr>
                  <p:cNvPr id="1255530" name="Freeform 106"/>
                  <p:cNvSpPr>
                    <a:spLocks noChangeArrowheads="1"/>
                  </p:cNvSpPr>
                  <p:nvPr/>
                </p:nvSpPr>
                <p:spPr bwMode="auto">
                  <a:xfrm>
                    <a:off x="2397" y="1629"/>
                    <a:ext cx="126" cy="267"/>
                  </a:xfrm>
                  <a:custGeom>
                    <a:avLst/>
                    <a:gdLst/>
                    <a:ahLst/>
                    <a:cxnLst>
                      <a:cxn ang="0">
                        <a:pos x="0" y="1182"/>
                      </a:cxn>
                      <a:cxn ang="0">
                        <a:pos x="0" y="391"/>
                      </a:cxn>
                      <a:cxn ang="0">
                        <a:pos x="559" y="0"/>
                      </a:cxn>
                      <a:cxn ang="0">
                        <a:pos x="559" y="787"/>
                      </a:cxn>
                      <a:cxn ang="0">
                        <a:pos x="0" y="1182"/>
                      </a:cxn>
                    </a:cxnLst>
                    <a:rect l="0" t="0" r="r" b="b"/>
                    <a:pathLst>
                      <a:path w="560" h="1183">
                        <a:moveTo>
                          <a:pt x="0" y="1182"/>
                        </a:moveTo>
                        <a:lnTo>
                          <a:pt x="0" y="391"/>
                        </a:lnTo>
                        <a:lnTo>
                          <a:pt x="559" y="0"/>
                        </a:lnTo>
                        <a:lnTo>
                          <a:pt x="559" y="787"/>
                        </a:lnTo>
                        <a:lnTo>
                          <a:pt x="0" y="1182"/>
                        </a:lnTo>
                      </a:path>
                    </a:pathLst>
                  </a:custGeom>
                  <a:solidFill>
                    <a:srgbClr val="AFDBAF"/>
                  </a:solidFill>
                  <a:ln w="9360">
                    <a:solidFill>
                      <a:srgbClr val="000000"/>
                    </a:solidFill>
                    <a:round/>
                    <a:headEnd/>
                    <a:tailEnd/>
                  </a:ln>
                </p:spPr>
                <p:txBody>
                  <a:bodyPr wrap="none" anchor="ctr"/>
                  <a:lstStyle/>
                  <a:p>
                    <a:endParaRPr lang="fr-CH"/>
                  </a:p>
                </p:txBody>
              </p:sp>
            </p:grpSp>
            <p:grpSp>
              <p:nvGrpSpPr>
                <p:cNvPr id="1255623" name="Group 107"/>
                <p:cNvGrpSpPr>
                  <a:grpSpLocks/>
                </p:cNvGrpSpPr>
                <p:nvPr/>
              </p:nvGrpSpPr>
              <p:grpSpPr bwMode="auto">
                <a:xfrm>
                  <a:off x="2426" y="1629"/>
                  <a:ext cx="208" cy="267"/>
                  <a:chOff x="2426" y="1629"/>
                  <a:chExt cx="208" cy="267"/>
                </a:xfrm>
              </p:grpSpPr>
              <p:sp>
                <p:nvSpPr>
                  <p:cNvPr id="1255532" name="Freeform 108"/>
                  <p:cNvSpPr>
                    <a:spLocks noChangeArrowheads="1"/>
                  </p:cNvSpPr>
                  <p:nvPr/>
                </p:nvSpPr>
                <p:spPr bwMode="auto">
                  <a:xfrm>
                    <a:off x="2426" y="1629"/>
                    <a:ext cx="208" cy="267"/>
                  </a:xfrm>
                  <a:custGeom>
                    <a:avLst/>
                    <a:gdLst/>
                    <a:ahLst/>
                    <a:cxnLst>
                      <a:cxn ang="0">
                        <a:pos x="0" y="1182"/>
                      </a:cxn>
                      <a:cxn ang="0">
                        <a:pos x="0" y="391"/>
                      </a:cxn>
                      <a:cxn ang="0">
                        <a:pos x="562" y="0"/>
                      </a:cxn>
                      <a:cxn ang="0">
                        <a:pos x="921" y="0"/>
                      </a:cxn>
                      <a:cxn ang="0">
                        <a:pos x="921" y="787"/>
                      </a:cxn>
                      <a:cxn ang="0">
                        <a:pos x="359" y="1182"/>
                      </a:cxn>
                      <a:cxn ang="0">
                        <a:pos x="0" y="1182"/>
                      </a:cxn>
                    </a:cxnLst>
                    <a:rect l="0" t="0" r="r" b="b"/>
                    <a:pathLst>
                      <a:path w="922" h="1183">
                        <a:moveTo>
                          <a:pt x="0" y="1182"/>
                        </a:moveTo>
                        <a:lnTo>
                          <a:pt x="0" y="391"/>
                        </a:lnTo>
                        <a:lnTo>
                          <a:pt x="562" y="0"/>
                        </a:lnTo>
                        <a:lnTo>
                          <a:pt x="921" y="0"/>
                        </a:lnTo>
                        <a:lnTo>
                          <a:pt x="921" y="787"/>
                        </a:lnTo>
                        <a:lnTo>
                          <a:pt x="359" y="1182"/>
                        </a:lnTo>
                        <a:lnTo>
                          <a:pt x="0" y="1182"/>
                        </a:lnTo>
                      </a:path>
                    </a:pathLst>
                  </a:custGeom>
                  <a:solidFill>
                    <a:srgbClr val="FFCC99"/>
                  </a:solidFill>
                  <a:ln w="9360">
                    <a:solidFill>
                      <a:srgbClr val="000000"/>
                    </a:solidFill>
                    <a:round/>
                    <a:headEnd/>
                    <a:tailEnd/>
                  </a:ln>
                </p:spPr>
                <p:txBody>
                  <a:bodyPr wrap="none" anchor="ctr"/>
                  <a:lstStyle/>
                  <a:p>
                    <a:endParaRPr lang="fr-CH"/>
                  </a:p>
                </p:txBody>
              </p:sp>
              <p:sp>
                <p:nvSpPr>
                  <p:cNvPr id="1255533" name="Freeform 109"/>
                  <p:cNvSpPr>
                    <a:spLocks noChangeArrowheads="1"/>
                  </p:cNvSpPr>
                  <p:nvPr/>
                </p:nvSpPr>
                <p:spPr bwMode="auto">
                  <a:xfrm>
                    <a:off x="2426" y="1629"/>
                    <a:ext cx="208" cy="90"/>
                  </a:xfrm>
                  <a:custGeom>
                    <a:avLst/>
                    <a:gdLst/>
                    <a:ahLst/>
                    <a:cxnLst>
                      <a:cxn ang="0">
                        <a:pos x="0" y="402"/>
                      </a:cxn>
                      <a:cxn ang="0">
                        <a:pos x="562" y="0"/>
                      </a:cxn>
                      <a:cxn ang="0">
                        <a:pos x="921" y="0"/>
                      </a:cxn>
                      <a:cxn ang="0">
                        <a:pos x="359" y="402"/>
                      </a:cxn>
                      <a:cxn ang="0">
                        <a:pos x="0" y="402"/>
                      </a:cxn>
                    </a:cxnLst>
                    <a:rect l="0" t="0" r="r" b="b"/>
                    <a:pathLst>
                      <a:path w="922" h="403">
                        <a:moveTo>
                          <a:pt x="0" y="402"/>
                        </a:moveTo>
                        <a:lnTo>
                          <a:pt x="562" y="0"/>
                        </a:lnTo>
                        <a:lnTo>
                          <a:pt x="921" y="0"/>
                        </a:lnTo>
                        <a:lnTo>
                          <a:pt x="359" y="402"/>
                        </a:lnTo>
                        <a:lnTo>
                          <a:pt x="0" y="402"/>
                        </a:lnTo>
                      </a:path>
                    </a:pathLst>
                  </a:custGeom>
                  <a:solidFill>
                    <a:srgbClr val="FFDFA7"/>
                  </a:solidFill>
                  <a:ln w="9360">
                    <a:solidFill>
                      <a:srgbClr val="000000"/>
                    </a:solidFill>
                    <a:round/>
                    <a:headEnd/>
                    <a:tailEnd/>
                  </a:ln>
                </p:spPr>
                <p:txBody>
                  <a:bodyPr wrap="none" anchor="ctr"/>
                  <a:lstStyle/>
                  <a:p>
                    <a:endParaRPr lang="fr-CH"/>
                  </a:p>
                </p:txBody>
              </p:sp>
              <p:sp>
                <p:nvSpPr>
                  <p:cNvPr id="1255534" name="Freeform 110"/>
                  <p:cNvSpPr>
                    <a:spLocks noChangeArrowheads="1"/>
                  </p:cNvSpPr>
                  <p:nvPr/>
                </p:nvSpPr>
                <p:spPr bwMode="auto">
                  <a:xfrm>
                    <a:off x="2507" y="1629"/>
                    <a:ext cx="126" cy="267"/>
                  </a:xfrm>
                  <a:custGeom>
                    <a:avLst/>
                    <a:gdLst/>
                    <a:ahLst/>
                    <a:cxnLst>
                      <a:cxn ang="0">
                        <a:pos x="0" y="1182"/>
                      </a:cxn>
                      <a:cxn ang="0">
                        <a:pos x="0" y="391"/>
                      </a:cxn>
                      <a:cxn ang="0">
                        <a:pos x="560" y="0"/>
                      </a:cxn>
                      <a:cxn ang="0">
                        <a:pos x="560" y="787"/>
                      </a:cxn>
                      <a:cxn ang="0">
                        <a:pos x="0" y="1182"/>
                      </a:cxn>
                    </a:cxnLst>
                    <a:rect l="0" t="0" r="r" b="b"/>
                    <a:pathLst>
                      <a:path w="561" h="1183">
                        <a:moveTo>
                          <a:pt x="0" y="1182"/>
                        </a:moveTo>
                        <a:lnTo>
                          <a:pt x="0" y="391"/>
                        </a:lnTo>
                        <a:lnTo>
                          <a:pt x="560" y="0"/>
                        </a:lnTo>
                        <a:lnTo>
                          <a:pt x="560" y="787"/>
                        </a:lnTo>
                        <a:lnTo>
                          <a:pt x="0" y="1182"/>
                        </a:lnTo>
                      </a:path>
                    </a:pathLst>
                  </a:custGeom>
                  <a:solidFill>
                    <a:srgbClr val="DBAF83"/>
                  </a:solidFill>
                  <a:ln w="9360">
                    <a:solidFill>
                      <a:srgbClr val="000000"/>
                    </a:solidFill>
                    <a:round/>
                    <a:headEnd/>
                    <a:tailEnd/>
                  </a:ln>
                </p:spPr>
                <p:txBody>
                  <a:bodyPr wrap="none" anchor="ctr"/>
                  <a:lstStyle/>
                  <a:p>
                    <a:endParaRPr lang="fr-CH"/>
                  </a:p>
                </p:txBody>
              </p:sp>
            </p:grpSp>
            <p:grpSp>
              <p:nvGrpSpPr>
                <p:cNvPr id="1255627" name="Group 111"/>
                <p:cNvGrpSpPr>
                  <a:grpSpLocks/>
                </p:cNvGrpSpPr>
                <p:nvPr/>
              </p:nvGrpSpPr>
              <p:grpSpPr bwMode="auto">
                <a:xfrm>
                  <a:off x="2536" y="1629"/>
                  <a:ext cx="206" cy="267"/>
                  <a:chOff x="2536" y="1629"/>
                  <a:chExt cx="206" cy="267"/>
                </a:xfrm>
              </p:grpSpPr>
              <p:sp>
                <p:nvSpPr>
                  <p:cNvPr id="1255536" name="Freeform 112"/>
                  <p:cNvSpPr>
                    <a:spLocks noChangeArrowheads="1"/>
                  </p:cNvSpPr>
                  <p:nvPr/>
                </p:nvSpPr>
                <p:spPr bwMode="auto">
                  <a:xfrm>
                    <a:off x="2536" y="1629"/>
                    <a:ext cx="206" cy="267"/>
                  </a:xfrm>
                  <a:custGeom>
                    <a:avLst/>
                    <a:gdLst/>
                    <a:ahLst/>
                    <a:cxnLst>
                      <a:cxn ang="0">
                        <a:pos x="0" y="1182"/>
                      </a:cxn>
                      <a:cxn ang="0">
                        <a:pos x="0" y="391"/>
                      </a:cxn>
                      <a:cxn ang="0">
                        <a:pos x="559" y="0"/>
                      </a:cxn>
                      <a:cxn ang="0">
                        <a:pos x="914" y="0"/>
                      </a:cxn>
                      <a:cxn ang="0">
                        <a:pos x="914" y="787"/>
                      </a:cxn>
                      <a:cxn ang="0">
                        <a:pos x="352" y="1182"/>
                      </a:cxn>
                      <a:cxn ang="0">
                        <a:pos x="0" y="1182"/>
                      </a:cxn>
                    </a:cxnLst>
                    <a:rect l="0" t="0" r="r" b="b"/>
                    <a:pathLst>
                      <a:path w="915" h="1183">
                        <a:moveTo>
                          <a:pt x="0" y="1182"/>
                        </a:moveTo>
                        <a:lnTo>
                          <a:pt x="0" y="391"/>
                        </a:lnTo>
                        <a:lnTo>
                          <a:pt x="559" y="0"/>
                        </a:lnTo>
                        <a:lnTo>
                          <a:pt x="914" y="0"/>
                        </a:lnTo>
                        <a:lnTo>
                          <a:pt x="914" y="787"/>
                        </a:lnTo>
                        <a:lnTo>
                          <a:pt x="352" y="1182"/>
                        </a:lnTo>
                        <a:lnTo>
                          <a:pt x="0" y="1182"/>
                        </a:lnTo>
                      </a:path>
                    </a:pathLst>
                  </a:custGeom>
                  <a:solidFill>
                    <a:srgbClr val="FFFFFF"/>
                  </a:solidFill>
                  <a:ln w="9360">
                    <a:solidFill>
                      <a:srgbClr val="000000"/>
                    </a:solidFill>
                    <a:round/>
                    <a:headEnd/>
                    <a:tailEnd/>
                  </a:ln>
                </p:spPr>
                <p:txBody>
                  <a:bodyPr wrap="none" anchor="ctr"/>
                  <a:lstStyle/>
                  <a:p>
                    <a:endParaRPr lang="fr-CH"/>
                  </a:p>
                </p:txBody>
              </p:sp>
              <p:sp>
                <p:nvSpPr>
                  <p:cNvPr id="1255537" name="Freeform 113"/>
                  <p:cNvSpPr>
                    <a:spLocks noChangeArrowheads="1"/>
                  </p:cNvSpPr>
                  <p:nvPr/>
                </p:nvSpPr>
                <p:spPr bwMode="auto">
                  <a:xfrm>
                    <a:off x="2536" y="1629"/>
                    <a:ext cx="206" cy="90"/>
                  </a:xfrm>
                  <a:custGeom>
                    <a:avLst/>
                    <a:gdLst/>
                    <a:ahLst/>
                    <a:cxnLst>
                      <a:cxn ang="0">
                        <a:pos x="0" y="402"/>
                      </a:cxn>
                      <a:cxn ang="0">
                        <a:pos x="559" y="0"/>
                      </a:cxn>
                      <a:cxn ang="0">
                        <a:pos x="914" y="0"/>
                      </a:cxn>
                      <a:cxn ang="0">
                        <a:pos x="352" y="402"/>
                      </a:cxn>
                      <a:cxn ang="0">
                        <a:pos x="0" y="402"/>
                      </a:cxn>
                    </a:cxnLst>
                    <a:rect l="0" t="0" r="r" b="b"/>
                    <a:pathLst>
                      <a:path w="915" h="403">
                        <a:moveTo>
                          <a:pt x="0" y="402"/>
                        </a:moveTo>
                        <a:lnTo>
                          <a:pt x="559" y="0"/>
                        </a:lnTo>
                        <a:lnTo>
                          <a:pt x="914" y="0"/>
                        </a:lnTo>
                        <a:lnTo>
                          <a:pt x="352" y="402"/>
                        </a:lnTo>
                        <a:lnTo>
                          <a:pt x="0" y="402"/>
                        </a:lnTo>
                      </a:path>
                    </a:pathLst>
                  </a:custGeom>
                  <a:solidFill>
                    <a:srgbClr val="FFFFFF"/>
                  </a:solidFill>
                  <a:ln w="9360">
                    <a:solidFill>
                      <a:srgbClr val="000000"/>
                    </a:solidFill>
                    <a:round/>
                    <a:headEnd/>
                    <a:tailEnd/>
                  </a:ln>
                </p:spPr>
                <p:txBody>
                  <a:bodyPr wrap="none" anchor="ctr"/>
                  <a:lstStyle/>
                  <a:p>
                    <a:endParaRPr lang="fr-CH"/>
                  </a:p>
                </p:txBody>
              </p:sp>
              <p:sp>
                <p:nvSpPr>
                  <p:cNvPr id="1255538" name="Freeform 114"/>
                  <p:cNvSpPr>
                    <a:spLocks noChangeArrowheads="1"/>
                  </p:cNvSpPr>
                  <p:nvPr/>
                </p:nvSpPr>
                <p:spPr bwMode="auto">
                  <a:xfrm>
                    <a:off x="2613" y="1629"/>
                    <a:ext cx="125" cy="267"/>
                  </a:xfrm>
                  <a:custGeom>
                    <a:avLst/>
                    <a:gdLst/>
                    <a:ahLst/>
                    <a:cxnLst>
                      <a:cxn ang="0">
                        <a:pos x="0" y="1182"/>
                      </a:cxn>
                      <a:cxn ang="0">
                        <a:pos x="0" y="391"/>
                      </a:cxn>
                      <a:cxn ang="0">
                        <a:pos x="556" y="0"/>
                      </a:cxn>
                      <a:cxn ang="0">
                        <a:pos x="556" y="787"/>
                      </a:cxn>
                      <a:cxn ang="0">
                        <a:pos x="0" y="1182"/>
                      </a:cxn>
                    </a:cxnLst>
                    <a:rect l="0" t="0" r="r" b="b"/>
                    <a:pathLst>
                      <a:path w="557" h="1183">
                        <a:moveTo>
                          <a:pt x="0" y="1182"/>
                        </a:moveTo>
                        <a:lnTo>
                          <a:pt x="0" y="391"/>
                        </a:lnTo>
                        <a:lnTo>
                          <a:pt x="556" y="0"/>
                        </a:lnTo>
                        <a:lnTo>
                          <a:pt x="556" y="787"/>
                        </a:lnTo>
                        <a:lnTo>
                          <a:pt x="0" y="1182"/>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628" name="Group 115"/>
                <p:cNvGrpSpPr>
                  <a:grpSpLocks/>
                </p:cNvGrpSpPr>
                <p:nvPr/>
              </p:nvGrpSpPr>
              <p:grpSpPr bwMode="auto">
                <a:xfrm>
                  <a:off x="2643" y="1629"/>
                  <a:ext cx="206" cy="267"/>
                  <a:chOff x="2643" y="1629"/>
                  <a:chExt cx="206" cy="267"/>
                </a:xfrm>
              </p:grpSpPr>
              <p:sp>
                <p:nvSpPr>
                  <p:cNvPr id="1255540" name="Freeform 116"/>
                  <p:cNvSpPr>
                    <a:spLocks noChangeArrowheads="1"/>
                  </p:cNvSpPr>
                  <p:nvPr/>
                </p:nvSpPr>
                <p:spPr bwMode="auto">
                  <a:xfrm>
                    <a:off x="2643" y="1629"/>
                    <a:ext cx="206" cy="267"/>
                  </a:xfrm>
                  <a:custGeom>
                    <a:avLst/>
                    <a:gdLst/>
                    <a:ahLst/>
                    <a:cxnLst>
                      <a:cxn ang="0">
                        <a:pos x="0" y="1182"/>
                      </a:cxn>
                      <a:cxn ang="0">
                        <a:pos x="0" y="391"/>
                      </a:cxn>
                      <a:cxn ang="0">
                        <a:pos x="557" y="0"/>
                      </a:cxn>
                      <a:cxn ang="0">
                        <a:pos x="914" y="0"/>
                      </a:cxn>
                      <a:cxn ang="0">
                        <a:pos x="914" y="787"/>
                      </a:cxn>
                      <a:cxn ang="0">
                        <a:pos x="356" y="1182"/>
                      </a:cxn>
                      <a:cxn ang="0">
                        <a:pos x="0" y="1182"/>
                      </a:cxn>
                    </a:cxnLst>
                    <a:rect l="0" t="0" r="r" b="b"/>
                    <a:pathLst>
                      <a:path w="915" h="1183">
                        <a:moveTo>
                          <a:pt x="0" y="1182"/>
                        </a:moveTo>
                        <a:lnTo>
                          <a:pt x="0" y="391"/>
                        </a:lnTo>
                        <a:lnTo>
                          <a:pt x="557" y="0"/>
                        </a:lnTo>
                        <a:lnTo>
                          <a:pt x="914" y="0"/>
                        </a:lnTo>
                        <a:lnTo>
                          <a:pt x="914" y="787"/>
                        </a:lnTo>
                        <a:lnTo>
                          <a:pt x="356" y="1182"/>
                        </a:lnTo>
                        <a:lnTo>
                          <a:pt x="0" y="1182"/>
                        </a:lnTo>
                      </a:path>
                    </a:pathLst>
                  </a:custGeom>
                  <a:solidFill>
                    <a:srgbClr val="FFFFFF"/>
                  </a:solidFill>
                  <a:ln w="9360">
                    <a:solidFill>
                      <a:srgbClr val="000000"/>
                    </a:solidFill>
                    <a:round/>
                    <a:headEnd/>
                    <a:tailEnd/>
                  </a:ln>
                </p:spPr>
                <p:txBody>
                  <a:bodyPr wrap="none" anchor="ctr"/>
                  <a:lstStyle/>
                  <a:p>
                    <a:endParaRPr lang="fr-CH"/>
                  </a:p>
                </p:txBody>
              </p:sp>
              <p:sp>
                <p:nvSpPr>
                  <p:cNvPr id="1255541" name="Freeform 117"/>
                  <p:cNvSpPr>
                    <a:spLocks noChangeArrowheads="1"/>
                  </p:cNvSpPr>
                  <p:nvPr/>
                </p:nvSpPr>
                <p:spPr bwMode="auto">
                  <a:xfrm>
                    <a:off x="2643" y="1629"/>
                    <a:ext cx="206" cy="90"/>
                  </a:xfrm>
                  <a:custGeom>
                    <a:avLst/>
                    <a:gdLst/>
                    <a:ahLst/>
                    <a:cxnLst>
                      <a:cxn ang="0">
                        <a:pos x="0" y="402"/>
                      </a:cxn>
                      <a:cxn ang="0">
                        <a:pos x="557" y="0"/>
                      </a:cxn>
                      <a:cxn ang="0">
                        <a:pos x="914" y="0"/>
                      </a:cxn>
                      <a:cxn ang="0">
                        <a:pos x="356" y="402"/>
                      </a:cxn>
                      <a:cxn ang="0">
                        <a:pos x="0" y="402"/>
                      </a:cxn>
                    </a:cxnLst>
                    <a:rect l="0" t="0" r="r" b="b"/>
                    <a:pathLst>
                      <a:path w="915" h="403">
                        <a:moveTo>
                          <a:pt x="0" y="402"/>
                        </a:moveTo>
                        <a:lnTo>
                          <a:pt x="557" y="0"/>
                        </a:lnTo>
                        <a:lnTo>
                          <a:pt x="914" y="0"/>
                        </a:lnTo>
                        <a:lnTo>
                          <a:pt x="356" y="402"/>
                        </a:lnTo>
                        <a:lnTo>
                          <a:pt x="0" y="402"/>
                        </a:lnTo>
                      </a:path>
                    </a:pathLst>
                  </a:custGeom>
                  <a:solidFill>
                    <a:srgbClr val="FFFFFF"/>
                  </a:solidFill>
                  <a:ln w="9360">
                    <a:solidFill>
                      <a:srgbClr val="000000"/>
                    </a:solidFill>
                    <a:round/>
                    <a:headEnd/>
                    <a:tailEnd/>
                  </a:ln>
                </p:spPr>
                <p:txBody>
                  <a:bodyPr wrap="none" anchor="ctr"/>
                  <a:lstStyle/>
                  <a:p>
                    <a:endParaRPr lang="fr-CH"/>
                  </a:p>
                </p:txBody>
              </p:sp>
              <p:sp>
                <p:nvSpPr>
                  <p:cNvPr id="1255542" name="Freeform 118"/>
                  <p:cNvSpPr>
                    <a:spLocks noChangeArrowheads="1"/>
                  </p:cNvSpPr>
                  <p:nvPr/>
                </p:nvSpPr>
                <p:spPr bwMode="auto">
                  <a:xfrm>
                    <a:off x="2721" y="1629"/>
                    <a:ext cx="126" cy="267"/>
                  </a:xfrm>
                  <a:custGeom>
                    <a:avLst/>
                    <a:gdLst/>
                    <a:ahLst/>
                    <a:cxnLst>
                      <a:cxn ang="0">
                        <a:pos x="0" y="1182"/>
                      </a:cxn>
                      <a:cxn ang="0">
                        <a:pos x="0" y="391"/>
                      </a:cxn>
                      <a:cxn ang="0">
                        <a:pos x="560" y="0"/>
                      </a:cxn>
                      <a:cxn ang="0">
                        <a:pos x="560" y="787"/>
                      </a:cxn>
                      <a:cxn ang="0">
                        <a:pos x="0" y="1182"/>
                      </a:cxn>
                    </a:cxnLst>
                    <a:rect l="0" t="0" r="r" b="b"/>
                    <a:pathLst>
                      <a:path w="561" h="1183">
                        <a:moveTo>
                          <a:pt x="0" y="1182"/>
                        </a:moveTo>
                        <a:lnTo>
                          <a:pt x="0" y="391"/>
                        </a:lnTo>
                        <a:lnTo>
                          <a:pt x="560" y="0"/>
                        </a:lnTo>
                        <a:lnTo>
                          <a:pt x="560" y="787"/>
                        </a:lnTo>
                        <a:lnTo>
                          <a:pt x="0" y="1182"/>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632" name="Group 119"/>
                <p:cNvGrpSpPr>
                  <a:grpSpLocks/>
                </p:cNvGrpSpPr>
                <p:nvPr/>
              </p:nvGrpSpPr>
              <p:grpSpPr bwMode="auto">
                <a:xfrm>
                  <a:off x="2750" y="1629"/>
                  <a:ext cx="206" cy="267"/>
                  <a:chOff x="2750" y="1629"/>
                  <a:chExt cx="206" cy="267"/>
                </a:xfrm>
              </p:grpSpPr>
              <p:sp>
                <p:nvSpPr>
                  <p:cNvPr id="1255544" name="Freeform 120"/>
                  <p:cNvSpPr>
                    <a:spLocks noChangeArrowheads="1"/>
                  </p:cNvSpPr>
                  <p:nvPr/>
                </p:nvSpPr>
                <p:spPr bwMode="auto">
                  <a:xfrm>
                    <a:off x="2750" y="1629"/>
                    <a:ext cx="206" cy="267"/>
                  </a:xfrm>
                  <a:custGeom>
                    <a:avLst/>
                    <a:gdLst/>
                    <a:ahLst/>
                    <a:cxnLst>
                      <a:cxn ang="0">
                        <a:pos x="0" y="1182"/>
                      </a:cxn>
                      <a:cxn ang="0">
                        <a:pos x="0" y="391"/>
                      </a:cxn>
                      <a:cxn ang="0">
                        <a:pos x="557" y="0"/>
                      </a:cxn>
                      <a:cxn ang="0">
                        <a:pos x="913" y="0"/>
                      </a:cxn>
                      <a:cxn ang="0">
                        <a:pos x="913" y="787"/>
                      </a:cxn>
                      <a:cxn ang="0">
                        <a:pos x="353" y="1182"/>
                      </a:cxn>
                      <a:cxn ang="0">
                        <a:pos x="0" y="1182"/>
                      </a:cxn>
                    </a:cxnLst>
                    <a:rect l="0" t="0" r="r" b="b"/>
                    <a:pathLst>
                      <a:path w="914" h="1183">
                        <a:moveTo>
                          <a:pt x="0" y="1182"/>
                        </a:moveTo>
                        <a:lnTo>
                          <a:pt x="0" y="391"/>
                        </a:lnTo>
                        <a:lnTo>
                          <a:pt x="557" y="0"/>
                        </a:lnTo>
                        <a:lnTo>
                          <a:pt x="913" y="0"/>
                        </a:lnTo>
                        <a:lnTo>
                          <a:pt x="913" y="787"/>
                        </a:lnTo>
                        <a:lnTo>
                          <a:pt x="353" y="1182"/>
                        </a:lnTo>
                        <a:lnTo>
                          <a:pt x="0" y="1182"/>
                        </a:lnTo>
                      </a:path>
                    </a:pathLst>
                  </a:custGeom>
                  <a:solidFill>
                    <a:srgbClr val="FFFFFF"/>
                  </a:solidFill>
                  <a:ln w="9360">
                    <a:solidFill>
                      <a:srgbClr val="000000"/>
                    </a:solidFill>
                    <a:round/>
                    <a:headEnd/>
                    <a:tailEnd/>
                  </a:ln>
                </p:spPr>
                <p:txBody>
                  <a:bodyPr wrap="none" anchor="ctr"/>
                  <a:lstStyle/>
                  <a:p>
                    <a:endParaRPr lang="fr-CH"/>
                  </a:p>
                </p:txBody>
              </p:sp>
              <p:sp>
                <p:nvSpPr>
                  <p:cNvPr id="1255545" name="Freeform 121"/>
                  <p:cNvSpPr>
                    <a:spLocks noChangeArrowheads="1"/>
                  </p:cNvSpPr>
                  <p:nvPr/>
                </p:nvSpPr>
                <p:spPr bwMode="auto">
                  <a:xfrm>
                    <a:off x="2750" y="1629"/>
                    <a:ext cx="206" cy="90"/>
                  </a:xfrm>
                  <a:custGeom>
                    <a:avLst/>
                    <a:gdLst/>
                    <a:ahLst/>
                    <a:cxnLst>
                      <a:cxn ang="0">
                        <a:pos x="0" y="402"/>
                      </a:cxn>
                      <a:cxn ang="0">
                        <a:pos x="557" y="0"/>
                      </a:cxn>
                      <a:cxn ang="0">
                        <a:pos x="913" y="0"/>
                      </a:cxn>
                      <a:cxn ang="0">
                        <a:pos x="353" y="402"/>
                      </a:cxn>
                      <a:cxn ang="0">
                        <a:pos x="0" y="402"/>
                      </a:cxn>
                    </a:cxnLst>
                    <a:rect l="0" t="0" r="r" b="b"/>
                    <a:pathLst>
                      <a:path w="914" h="403">
                        <a:moveTo>
                          <a:pt x="0" y="402"/>
                        </a:moveTo>
                        <a:lnTo>
                          <a:pt x="557" y="0"/>
                        </a:lnTo>
                        <a:lnTo>
                          <a:pt x="913" y="0"/>
                        </a:lnTo>
                        <a:lnTo>
                          <a:pt x="353" y="402"/>
                        </a:lnTo>
                        <a:lnTo>
                          <a:pt x="0" y="402"/>
                        </a:lnTo>
                      </a:path>
                    </a:pathLst>
                  </a:custGeom>
                  <a:solidFill>
                    <a:srgbClr val="FFFFFF"/>
                  </a:solidFill>
                  <a:ln w="9360">
                    <a:solidFill>
                      <a:srgbClr val="000000"/>
                    </a:solidFill>
                    <a:round/>
                    <a:headEnd/>
                    <a:tailEnd/>
                  </a:ln>
                </p:spPr>
                <p:txBody>
                  <a:bodyPr wrap="none" anchor="ctr"/>
                  <a:lstStyle/>
                  <a:p>
                    <a:endParaRPr lang="fr-CH"/>
                  </a:p>
                </p:txBody>
              </p:sp>
              <p:sp>
                <p:nvSpPr>
                  <p:cNvPr id="1255546" name="Freeform 122"/>
                  <p:cNvSpPr>
                    <a:spLocks noChangeArrowheads="1"/>
                  </p:cNvSpPr>
                  <p:nvPr/>
                </p:nvSpPr>
                <p:spPr bwMode="auto">
                  <a:xfrm>
                    <a:off x="2829" y="1629"/>
                    <a:ext cx="127" cy="267"/>
                  </a:xfrm>
                  <a:custGeom>
                    <a:avLst/>
                    <a:gdLst/>
                    <a:ahLst/>
                    <a:cxnLst>
                      <a:cxn ang="0">
                        <a:pos x="0" y="1182"/>
                      </a:cxn>
                      <a:cxn ang="0">
                        <a:pos x="0" y="391"/>
                      </a:cxn>
                      <a:cxn ang="0">
                        <a:pos x="565" y="0"/>
                      </a:cxn>
                      <a:cxn ang="0">
                        <a:pos x="565" y="787"/>
                      </a:cxn>
                      <a:cxn ang="0">
                        <a:pos x="0" y="1182"/>
                      </a:cxn>
                    </a:cxnLst>
                    <a:rect l="0" t="0" r="r" b="b"/>
                    <a:pathLst>
                      <a:path w="566" h="1183">
                        <a:moveTo>
                          <a:pt x="0" y="1182"/>
                        </a:moveTo>
                        <a:lnTo>
                          <a:pt x="0" y="391"/>
                        </a:lnTo>
                        <a:lnTo>
                          <a:pt x="565" y="0"/>
                        </a:lnTo>
                        <a:lnTo>
                          <a:pt x="565" y="787"/>
                        </a:lnTo>
                        <a:lnTo>
                          <a:pt x="0" y="1182"/>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636" name="Group 123"/>
                <p:cNvGrpSpPr>
                  <a:grpSpLocks/>
                </p:cNvGrpSpPr>
                <p:nvPr/>
              </p:nvGrpSpPr>
              <p:grpSpPr bwMode="auto">
                <a:xfrm>
                  <a:off x="2858" y="1629"/>
                  <a:ext cx="208" cy="267"/>
                  <a:chOff x="2858" y="1629"/>
                  <a:chExt cx="208" cy="267"/>
                </a:xfrm>
              </p:grpSpPr>
              <p:sp>
                <p:nvSpPr>
                  <p:cNvPr id="1255548" name="Freeform 124"/>
                  <p:cNvSpPr>
                    <a:spLocks noChangeArrowheads="1"/>
                  </p:cNvSpPr>
                  <p:nvPr/>
                </p:nvSpPr>
                <p:spPr bwMode="auto">
                  <a:xfrm>
                    <a:off x="2858" y="1629"/>
                    <a:ext cx="207" cy="267"/>
                  </a:xfrm>
                  <a:custGeom>
                    <a:avLst/>
                    <a:gdLst/>
                    <a:ahLst/>
                    <a:cxnLst>
                      <a:cxn ang="0">
                        <a:pos x="0" y="1182"/>
                      </a:cxn>
                      <a:cxn ang="0">
                        <a:pos x="0" y="391"/>
                      </a:cxn>
                      <a:cxn ang="0">
                        <a:pos x="558" y="0"/>
                      </a:cxn>
                      <a:cxn ang="0">
                        <a:pos x="917" y="0"/>
                      </a:cxn>
                      <a:cxn ang="0">
                        <a:pos x="917" y="787"/>
                      </a:cxn>
                      <a:cxn ang="0">
                        <a:pos x="355" y="1182"/>
                      </a:cxn>
                      <a:cxn ang="0">
                        <a:pos x="0" y="1182"/>
                      </a:cxn>
                    </a:cxnLst>
                    <a:rect l="0" t="0" r="r" b="b"/>
                    <a:pathLst>
                      <a:path w="918" h="1183">
                        <a:moveTo>
                          <a:pt x="0" y="1182"/>
                        </a:moveTo>
                        <a:lnTo>
                          <a:pt x="0" y="391"/>
                        </a:lnTo>
                        <a:lnTo>
                          <a:pt x="558" y="0"/>
                        </a:lnTo>
                        <a:lnTo>
                          <a:pt x="917" y="0"/>
                        </a:lnTo>
                        <a:lnTo>
                          <a:pt x="917" y="787"/>
                        </a:lnTo>
                        <a:lnTo>
                          <a:pt x="355" y="1182"/>
                        </a:lnTo>
                        <a:lnTo>
                          <a:pt x="0" y="1182"/>
                        </a:lnTo>
                      </a:path>
                    </a:pathLst>
                  </a:custGeom>
                  <a:solidFill>
                    <a:srgbClr val="FFFFFF"/>
                  </a:solidFill>
                  <a:ln w="9360">
                    <a:solidFill>
                      <a:srgbClr val="000000"/>
                    </a:solidFill>
                    <a:round/>
                    <a:headEnd/>
                    <a:tailEnd/>
                  </a:ln>
                </p:spPr>
                <p:txBody>
                  <a:bodyPr wrap="none" anchor="ctr"/>
                  <a:lstStyle/>
                  <a:p>
                    <a:endParaRPr lang="fr-CH"/>
                  </a:p>
                </p:txBody>
              </p:sp>
              <p:sp>
                <p:nvSpPr>
                  <p:cNvPr id="1255549" name="Freeform 125"/>
                  <p:cNvSpPr>
                    <a:spLocks noChangeArrowheads="1"/>
                  </p:cNvSpPr>
                  <p:nvPr/>
                </p:nvSpPr>
                <p:spPr bwMode="auto">
                  <a:xfrm>
                    <a:off x="2858" y="1629"/>
                    <a:ext cx="207" cy="90"/>
                  </a:xfrm>
                  <a:custGeom>
                    <a:avLst/>
                    <a:gdLst/>
                    <a:ahLst/>
                    <a:cxnLst>
                      <a:cxn ang="0">
                        <a:pos x="0" y="402"/>
                      </a:cxn>
                      <a:cxn ang="0">
                        <a:pos x="558" y="0"/>
                      </a:cxn>
                      <a:cxn ang="0">
                        <a:pos x="917" y="0"/>
                      </a:cxn>
                      <a:cxn ang="0">
                        <a:pos x="355" y="402"/>
                      </a:cxn>
                      <a:cxn ang="0">
                        <a:pos x="0" y="402"/>
                      </a:cxn>
                    </a:cxnLst>
                    <a:rect l="0" t="0" r="r" b="b"/>
                    <a:pathLst>
                      <a:path w="918" h="403">
                        <a:moveTo>
                          <a:pt x="0" y="402"/>
                        </a:moveTo>
                        <a:lnTo>
                          <a:pt x="558" y="0"/>
                        </a:lnTo>
                        <a:lnTo>
                          <a:pt x="917" y="0"/>
                        </a:lnTo>
                        <a:lnTo>
                          <a:pt x="355" y="402"/>
                        </a:lnTo>
                        <a:lnTo>
                          <a:pt x="0" y="402"/>
                        </a:lnTo>
                      </a:path>
                    </a:pathLst>
                  </a:custGeom>
                  <a:solidFill>
                    <a:srgbClr val="FFFFFF"/>
                  </a:solidFill>
                  <a:ln w="9360">
                    <a:solidFill>
                      <a:srgbClr val="000000"/>
                    </a:solidFill>
                    <a:round/>
                    <a:headEnd/>
                    <a:tailEnd/>
                  </a:ln>
                </p:spPr>
                <p:txBody>
                  <a:bodyPr wrap="none" anchor="ctr"/>
                  <a:lstStyle/>
                  <a:p>
                    <a:endParaRPr lang="fr-CH"/>
                  </a:p>
                </p:txBody>
              </p:sp>
              <p:sp>
                <p:nvSpPr>
                  <p:cNvPr id="1255550" name="Freeform 126"/>
                  <p:cNvSpPr>
                    <a:spLocks noChangeArrowheads="1"/>
                  </p:cNvSpPr>
                  <p:nvPr/>
                </p:nvSpPr>
                <p:spPr bwMode="auto">
                  <a:xfrm>
                    <a:off x="2938" y="1629"/>
                    <a:ext cx="128" cy="267"/>
                  </a:xfrm>
                  <a:custGeom>
                    <a:avLst/>
                    <a:gdLst/>
                    <a:ahLst/>
                    <a:cxnLst>
                      <a:cxn ang="0">
                        <a:pos x="0" y="1182"/>
                      </a:cxn>
                      <a:cxn ang="0">
                        <a:pos x="0" y="391"/>
                      </a:cxn>
                      <a:cxn ang="0">
                        <a:pos x="570" y="0"/>
                      </a:cxn>
                      <a:cxn ang="0">
                        <a:pos x="570" y="787"/>
                      </a:cxn>
                      <a:cxn ang="0">
                        <a:pos x="0" y="1182"/>
                      </a:cxn>
                    </a:cxnLst>
                    <a:rect l="0" t="0" r="r" b="b"/>
                    <a:pathLst>
                      <a:path w="571" h="1183">
                        <a:moveTo>
                          <a:pt x="0" y="1182"/>
                        </a:moveTo>
                        <a:lnTo>
                          <a:pt x="0" y="391"/>
                        </a:lnTo>
                        <a:lnTo>
                          <a:pt x="570" y="0"/>
                        </a:lnTo>
                        <a:lnTo>
                          <a:pt x="570" y="787"/>
                        </a:lnTo>
                        <a:lnTo>
                          <a:pt x="0" y="1182"/>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637" name="Group 127"/>
                <p:cNvGrpSpPr>
                  <a:grpSpLocks/>
                </p:cNvGrpSpPr>
                <p:nvPr/>
              </p:nvGrpSpPr>
              <p:grpSpPr bwMode="auto">
                <a:xfrm>
                  <a:off x="2966" y="1629"/>
                  <a:ext cx="206" cy="267"/>
                  <a:chOff x="2966" y="1629"/>
                  <a:chExt cx="206" cy="267"/>
                </a:xfrm>
              </p:grpSpPr>
              <p:sp>
                <p:nvSpPr>
                  <p:cNvPr id="1255552" name="Freeform 128"/>
                  <p:cNvSpPr>
                    <a:spLocks noChangeArrowheads="1"/>
                  </p:cNvSpPr>
                  <p:nvPr/>
                </p:nvSpPr>
                <p:spPr bwMode="auto">
                  <a:xfrm>
                    <a:off x="2966" y="1629"/>
                    <a:ext cx="205" cy="267"/>
                  </a:xfrm>
                  <a:custGeom>
                    <a:avLst/>
                    <a:gdLst/>
                    <a:ahLst/>
                    <a:cxnLst>
                      <a:cxn ang="0">
                        <a:pos x="0" y="1182"/>
                      </a:cxn>
                      <a:cxn ang="0">
                        <a:pos x="0" y="391"/>
                      </a:cxn>
                      <a:cxn ang="0">
                        <a:pos x="556" y="0"/>
                      </a:cxn>
                      <a:cxn ang="0">
                        <a:pos x="908" y="0"/>
                      </a:cxn>
                      <a:cxn ang="0">
                        <a:pos x="908" y="787"/>
                      </a:cxn>
                      <a:cxn ang="0">
                        <a:pos x="352" y="1182"/>
                      </a:cxn>
                      <a:cxn ang="0">
                        <a:pos x="0" y="1182"/>
                      </a:cxn>
                    </a:cxnLst>
                    <a:rect l="0" t="0" r="r" b="b"/>
                    <a:pathLst>
                      <a:path w="909" h="1183">
                        <a:moveTo>
                          <a:pt x="0" y="1182"/>
                        </a:moveTo>
                        <a:lnTo>
                          <a:pt x="0" y="391"/>
                        </a:lnTo>
                        <a:lnTo>
                          <a:pt x="556" y="0"/>
                        </a:lnTo>
                        <a:lnTo>
                          <a:pt x="908" y="0"/>
                        </a:lnTo>
                        <a:lnTo>
                          <a:pt x="908" y="787"/>
                        </a:lnTo>
                        <a:lnTo>
                          <a:pt x="352" y="1182"/>
                        </a:lnTo>
                        <a:lnTo>
                          <a:pt x="0" y="1182"/>
                        </a:lnTo>
                      </a:path>
                    </a:pathLst>
                  </a:custGeom>
                  <a:solidFill>
                    <a:srgbClr val="FFFFFF"/>
                  </a:solidFill>
                  <a:ln w="9360">
                    <a:solidFill>
                      <a:srgbClr val="000000"/>
                    </a:solidFill>
                    <a:round/>
                    <a:headEnd/>
                    <a:tailEnd/>
                  </a:ln>
                </p:spPr>
                <p:txBody>
                  <a:bodyPr wrap="none" anchor="ctr"/>
                  <a:lstStyle/>
                  <a:p>
                    <a:endParaRPr lang="fr-CH"/>
                  </a:p>
                </p:txBody>
              </p:sp>
              <p:sp>
                <p:nvSpPr>
                  <p:cNvPr id="1255553" name="Freeform 129"/>
                  <p:cNvSpPr>
                    <a:spLocks noChangeArrowheads="1"/>
                  </p:cNvSpPr>
                  <p:nvPr/>
                </p:nvSpPr>
                <p:spPr bwMode="auto">
                  <a:xfrm>
                    <a:off x="2966" y="1629"/>
                    <a:ext cx="205" cy="90"/>
                  </a:xfrm>
                  <a:custGeom>
                    <a:avLst/>
                    <a:gdLst/>
                    <a:ahLst/>
                    <a:cxnLst>
                      <a:cxn ang="0">
                        <a:pos x="0" y="402"/>
                      </a:cxn>
                      <a:cxn ang="0">
                        <a:pos x="556" y="0"/>
                      </a:cxn>
                      <a:cxn ang="0">
                        <a:pos x="908" y="0"/>
                      </a:cxn>
                      <a:cxn ang="0">
                        <a:pos x="352" y="402"/>
                      </a:cxn>
                      <a:cxn ang="0">
                        <a:pos x="0" y="402"/>
                      </a:cxn>
                    </a:cxnLst>
                    <a:rect l="0" t="0" r="r" b="b"/>
                    <a:pathLst>
                      <a:path w="909" h="403">
                        <a:moveTo>
                          <a:pt x="0" y="402"/>
                        </a:moveTo>
                        <a:lnTo>
                          <a:pt x="556" y="0"/>
                        </a:lnTo>
                        <a:lnTo>
                          <a:pt x="908" y="0"/>
                        </a:lnTo>
                        <a:lnTo>
                          <a:pt x="352" y="402"/>
                        </a:lnTo>
                        <a:lnTo>
                          <a:pt x="0" y="402"/>
                        </a:lnTo>
                      </a:path>
                    </a:pathLst>
                  </a:custGeom>
                  <a:solidFill>
                    <a:srgbClr val="FFFFFF"/>
                  </a:solidFill>
                  <a:ln w="9360">
                    <a:solidFill>
                      <a:srgbClr val="000000"/>
                    </a:solidFill>
                    <a:round/>
                    <a:headEnd/>
                    <a:tailEnd/>
                  </a:ln>
                </p:spPr>
                <p:txBody>
                  <a:bodyPr wrap="none" anchor="ctr"/>
                  <a:lstStyle/>
                  <a:p>
                    <a:endParaRPr lang="fr-CH"/>
                  </a:p>
                </p:txBody>
              </p:sp>
              <p:sp>
                <p:nvSpPr>
                  <p:cNvPr id="1255554" name="Freeform 130"/>
                  <p:cNvSpPr>
                    <a:spLocks noChangeArrowheads="1"/>
                  </p:cNvSpPr>
                  <p:nvPr/>
                </p:nvSpPr>
                <p:spPr bwMode="auto">
                  <a:xfrm>
                    <a:off x="3046" y="1629"/>
                    <a:ext cx="126" cy="267"/>
                  </a:xfrm>
                  <a:custGeom>
                    <a:avLst/>
                    <a:gdLst/>
                    <a:ahLst/>
                    <a:cxnLst>
                      <a:cxn ang="0">
                        <a:pos x="0" y="1182"/>
                      </a:cxn>
                      <a:cxn ang="0">
                        <a:pos x="0" y="391"/>
                      </a:cxn>
                      <a:cxn ang="0">
                        <a:pos x="558" y="0"/>
                      </a:cxn>
                      <a:cxn ang="0">
                        <a:pos x="558" y="787"/>
                      </a:cxn>
                      <a:cxn ang="0">
                        <a:pos x="0" y="1182"/>
                      </a:cxn>
                    </a:cxnLst>
                    <a:rect l="0" t="0" r="r" b="b"/>
                    <a:pathLst>
                      <a:path w="559" h="1183">
                        <a:moveTo>
                          <a:pt x="0" y="1182"/>
                        </a:moveTo>
                        <a:lnTo>
                          <a:pt x="0" y="391"/>
                        </a:lnTo>
                        <a:lnTo>
                          <a:pt x="558" y="0"/>
                        </a:lnTo>
                        <a:lnTo>
                          <a:pt x="558" y="787"/>
                        </a:lnTo>
                        <a:lnTo>
                          <a:pt x="0" y="1182"/>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641" name="Group 131"/>
                <p:cNvGrpSpPr>
                  <a:grpSpLocks/>
                </p:cNvGrpSpPr>
                <p:nvPr/>
              </p:nvGrpSpPr>
              <p:grpSpPr bwMode="auto">
                <a:xfrm>
                  <a:off x="3074" y="1629"/>
                  <a:ext cx="206" cy="267"/>
                  <a:chOff x="3074" y="1629"/>
                  <a:chExt cx="206" cy="267"/>
                </a:xfrm>
              </p:grpSpPr>
              <p:sp>
                <p:nvSpPr>
                  <p:cNvPr id="1255556" name="Freeform 132"/>
                  <p:cNvSpPr>
                    <a:spLocks noChangeArrowheads="1"/>
                  </p:cNvSpPr>
                  <p:nvPr/>
                </p:nvSpPr>
                <p:spPr bwMode="auto">
                  <a:xfrm>
                    <a:off x="3074" y="1629"/>
                    <a:ext cx="206" cy="267"/>
                  </a:xfrm>
                  <a:custGeom>
                    <a:avLst/>
                    <a:gdLst/>
                    <a:ahLst/>
                    <a:cxnLst>
                      <a:cxn ang="0">
                        <a:pos x="0" y="1182"/>
                      </a:cxn>
                      <a:cxn ang="0">
                        <a:pos x="0" y="392"/>
                      </a:cxn>
                      <a:cxn ang="0">
                        <a:pos x="557" y="0"/>
                      </a:cxn>
                      <a:cxn ang="0">
                        <a:pos x="913" y="0"/>
                      </a:cxn>
                      <a:cxn ang="0">
                        <a:pos x="913" y="787"/>
                      </a:cxn>
                      <a:cxn ang="0">
                        <a:pos x="356" y="1182"/>
                      </a:cxn>
                      <a:cxn ang="0">
                        <a:pos x="0" y="1182"/>
                      </a:cxn>
                    </a:cxnLst>
                    <a:rect l="0" t="0" r="r" b="b"/>
                    <a:pathLst>
                      <a:path w="914" h="1183">
                        <a:moveTo>
                          <a:pt x="0" y="1182"/>
                        </a:moveTo>
                        <a:lnTo>
                          <a:pt x="0" y="392"/>
                        </a:lnTo>
                        <a:lnTo>
                          <a:pt x="557" y="0"/>
                        </a:lnTo>
                        <a:lnTo>
                          <a:pt x="913" y="0"/>
                        </a:lnTo>
                        <a:lnTo>
                          <a:pt x="913" y="787"/>
                        </a:lnTo>
                        <a:lnTo>
                          <a:pt x="356" y="1182"/>
                        </a:lnTo>
                        <a:lnTo>
                          <a:pt x="0" y="1182"/>
                        </a:lnTo>
                      </a:path>
                    </a:pathLst>
                  </a:custGeom>
                  <a:solidFill>
                    <a:srgbClr val="FFFFFF"/>
                  </a:solidFill>
                  <a:ln w="9360">
                    <a:solidFill>
                      <a:srgbClr val="000000"/>
                    </a:solidFill>
                    <a:round/>
                    <a:headEnd/>
                    <a:tailEnd/>
                  </a:ln>
                </p:spPr>
                <p:txBody>
                  <a:bodyPr wrap="none" anchor="ctr"/>
                  <a:lstStyle/>
                  <a:p>
                    <a:endParaRPr lang="fr-CH"/>
                  </a:p>
                </p:txBody>
              </p:sp>
              <p:sp>
                <p:nvSpPr>
                  <p:cNvPr id="1255557" name="Freeform 133"/>
                  <p:cNvSpPr>
                    <a:spLocks noChangeArrowheads="1"/>
                  </p:cNvSpPr>
                  <p:nvPr/>
                </p:nvSpPr>
                <p:spPr bwMode="auto">
                  <a:xfrm>
                    <a:off x="3074" y="1629"/>
                    <a:ext cx="206" cy="90"/>
                  </a:xfrm>
                  <a:custGeom>
                    <a:avLst/>
                    <a:gdLst/>
                    <a:ahLst/>
                    <a:cxnLst>
                      <a:cxn ang="0">
                        <a:pos x="0" y="402"/>
                      </a:cxn>
                      <a:cxn ang="0">
                        <a:pos x="557" y="0"/>
                      </a:cxn>
                      <a:cxn ang="0">
                        <a:pos x="913" y="0"/>
                      </a:cxn>
                      <a:cxn ang="0">
                        <a:pos x="356" y="402"/>
                      </a:cxn>
                      <a:cxn ang="0">
                        <a:pos x="0" y="402"/>
                      </a:cxn>
                    </a:cxnLst>
                    <a:rect l="0" t="0" r="r" b="b"/>
                    <a:pathLst>
                      <a:path w="914" h="403">
                        <a:moveTo>
                          <a:pt x="0" y="402"/>
                        </a:moveTo>
                        <a:lnTo>
                          <a:pt x="557" y="0"/>
                        </a:lnTo>
                        <a:lnTo>
                          <a:pt x="913" y="0"/>
                        </a:lnTo>
                        <a:lnTo>
                          <a:pt x="356" y="402"/>
                        </a:lnTo>
                        <a:lnTo>
                          <a:pt x="0" y="402"/>
                        </a:lnTo>
                      </a:path>
                    </a:pathLst>
                  </a:custGeom>
                  <a:solidFill>
                    <a:srgbClr val="FFFFFF"/>
                  </a:solidFill>
                  <a:ln w="9360">
                    <a:solidFill>
                      <a:srgbClr val="000000"/>
                    </a:solidFill>
                    <a:round/>
                    <a:headEnd/>
                    <a:tailEnd/>
                  </a:ln>
                </p:spPr>
                <p:txBody>
                  <a:bodyPr wrap="none" anchor="ctr"/>
                  <a:lstStyle/>
                  <a:p>
                    <a:endParaRPr lang="fr-CH"/>
                  </a:p>
                </p:txBody>
              </p:sp>
              <p:sp>
                <p:nvSpPr>
                  <p:cNvPr id="1255558" name="Freeform 134"/>
                  <p:cNvSpPr>
                    <a:spLocks noChangeArrowheads="1"/>
                  </p:cNvSpPr>
                  <p:nvPr/>
                </p:nvSpPr>
                <p:spPr bwMode="auto">
                  <a:xfrm>
                    <a:off x="3155" y="1629"/>
                    <a:ext cx="125" cy="267"/>
                  </a:xfrm>
                  <a:custGeom>
                    <a:avLst/>
                    <a:gdLst/>
                    <a:ahLst/>
                    <a:cxnLst>
                      <a:cxn ang="0">
                        <a:pos x="0" y="1182"/>
                      </a:cxn>
                      <a:cxn ang="0">
                        <a:pos x="0" y="392"/>
                      </a:cxn>
                      <a:cxn ang="0">
                        <a:pos x="555" y="0"/>
                      </a:cxn>
                      <a:cxn ang="0">
                        <a:pos x="555" y="787"/>
                      </a:cxn>
                      <a:cxn ang="0">
                        <a:pos x="0" y="1182"/>
                      </a:cxn>
                    </a:cxnLst>
                    <a:rect l="0" t="0" r="r" b="b"/>
                    <a:pathLst>
                      <a:path w="556" h="1183">
                        <a:moveTo>
                          <a:pt x="0" y="1182"/>
                        </a:moveTo>
                        <a:lnTo>
                          <a:pt x="0" y="392"/>
                        </a:lnTo>
                        <a:lnTo>
                          <a:pt x="555" y="0"/>
                        </a:lnTo>
                        <a:lnTo>
                          <a:pt x="555" y="787"/>
                        </a:lnTo>
                        <a:lnTo>
                          <a:pt x="0" y="1182"/>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645" name="Group 135"/>
                <p:cNvGrpSpPr>
                  <a:grpSpLocks/>
                </p:cNvGrpSpPr>
                <p:nvPr/>
              </p:nvGrpSpPr>
              <p:grpSpPr bwMode="auto">
                <a:xfrm>
                  <a:off x="3183" y="1629"/>
                  <a:ext cx="206" cy="267"/>
                  <a:chOff x="3183" y="1629"/>
                  <a:chExt cx="206" cy="267"/>
                </a:xfrm>
              </p:grpSpPr>
              <p:sp>
                <p:nvSpPr>
                  <p:cNvPr id="1255560" name="Freeform 136"/>
                  <p:cNvSpPr>
                    <a:spLocks noChangeArrowheads="1"/>
                  </p:cNvSpPr>
                  <p:nvPr/>
                </p:nvSpPr>
                <p:spPr bwMode="auto">
                  <a:xfrm>
                    <a:off x="3183" y="1629"/>
                    <a:ext cx="206" cy="267"/>
                  </a:xfrm>
                  <a:custGeom>
                    <a:avLst/>
                    <a:gdLst/>
                    <a:ahLst/>
                    <a:cxnLst>
                      <a:cxn ang="0">
                        <a:pos x="0" y="1182"/>
                      </a:cxn>
                      <a:cxn ang="0">
                        <a:pos x="0" y="391"/>
                      </a:cxn>
                      <a:cxn ang="0">
                        <a:pos x="552" y="0"/>
                      </a:cxn>
                      <a:cxn ang="0">
                        <a:pos x="910" y="0"/>
                      </a:cxn>
                      <a:cxn ang="0">
                        <a:pos x="910" y="787"/>
                      </a:cxn>
                      <a:cxn ang="0">
                        <a:pos x="348" y="1182"/>
                      </a:cxn>
                      <a:cxn ang="0">
                        <a:pos x="0" y="1182"/>
                      </a:cxn>
                    </a:cxnLst>
                    <a:rect l="0" t="0" r="r" b="b"/>
                    <a:pathLst>
                      <a:path w="911" h="1183">
                        <a:moveTo>
                          <a:pt x="0" y="1182"/>
                        </a:moveTo>
                        <a:lnTo>
                          <a:pt x="0" y="391"/>
                        </a:lnTo>
                        <a:lnTo>
                          <a:pt x="552" y="0"/>
                        </a:lnTo>
                        <a:lnTo>
                          <a:pt x="910" y="0"/>
                        </a:lnTo>
                        <a:lnTo>
                          <a:pt x="910" y="787"/>
                        </a:lnTo>
                        <a:lnTo>
                          <a:pt x="348" y="1182"/>
                        </a:lnTo>
                        <a:lnTo>
                          <a:pt x="0" y="1182"/>
                        </a:lnTo>
                      </a:path>
                    </a:pathLst>
                  </a:custGeom>
                  <a:solidFill>
                    <a:srgbClr val="FFFFFF"/>
                  </a:solidFill>
                  <a:ln w="9360">
                    <a:solidFill>
                      <a:srgbClr val="000000"/>
                    </a:solidFill>
                    <a:round/>
                    <a:headEnd/>
                    <a:tailEnd/>
                  </a:ln>
                </p:spPr>
                <p:txBody>
                  <a:bodyPr wrap="none" anchor="ctr"/>
                  <a:lstStyle/>
                  <a:p>
                    <a:endParaRPr lang="fr-CH"/>
                  </a:p>
                </p:txBody>
              </p:sp>
              <p:sp>
                <p:nvSpPr>
                  <p:cNvPr id="1255561" name="Freeform 137"/>
                  <p:cNvSpPr>
                    <a:spLocks noChangeArrowheads="1"/>
                  </p:cNvSpPr>
                  <p:nvPr/>
                </p:nvSpPr>
                <p:spPr bwMode="auto">
                  <a:xfrm>
                    <a:off x="3183" y="1629"/>
                    <a:ext cx="206" cy="90"/>
                  </a:xfrm>
                  <a:custGeom>
                    <a:avLst/>
                    <a:gdLst/>
                    <a:ahLst/>
                    <a:cxnLst>
                      <a:cxn ang="0">
                        <a:pos x="0" y="402"/>
                      </a:cxn>
                      <a:cxn ang="0">
                        <a:pos x="552" y="0"/>
                      </a:cxn>
                      <a:cxn ang="0">
                        <a:pos x="910" y="0"/>
                      </a:cxn>
                      <a:cxn ang="0">
                        <a:pos x="348" y="402"/>
                      </a:cxn>
                      <a:cxn ang="0">
                        <a:pos x="0" y="402"/>
                      </a:cxn>
                    </a:cxnLst>
                    <a:rect l="0" t="0" r="r" b="b"/>
                    <a:pathLst>
                      <a:path w="911" h="403">
                        <a:moveTo>
                          <a:pt x="0" y="402"/>
                        </a:moveTo>
                        <a:lnTo>
                          <a:pt x="552" y="0"/>
                        </a:lnTo>
                        <a:lnTo>
                          <a:pt x="910" y="0"/>
                        </a:lnTo>
                        <a:lnTo>
                          <a:pt x="348" y="402"/>
                        </a:lnTo>
                        <a:lnTo>
                          <a:pt x="0" y="402"/>
                        </a:lnTo>
                      </a:path>
                    </a:pathLst>
                  </a:custGeom>
                  <a:solidFill>
                    <a:srgbClr val="FFFFFF"/>
                  </a:solidFill>
                  <a:ln w="9360">
                    <a:solidFill>
                      <a:srgbClr val="000000"/>
                    </a:solidFill>
                    <a:round/>
                    <a:headEnd/>
                    <a:tailEnd/>
                  </a:ln>
                </p:spPr>
                <p:txBody>
                  <a:bodyPr wrap="none" anchor="ctr"/>
                  <a:lstStyle/>
                  <a:p>
                    <a:endParaRPr lang="fr-CH"/>
                  </a:p>
                </p:txBody>
              </p:sp>
              <p:sp>
                <p:nvSpPr>
                  <p:cNvPr id="1255562" name="Freeform 138"/>
                  <p:cNvSpPr>
                    <a:spLocks noChangeArrowheads="1"/>
                  </p:cNvSpPr>
                  <p:nvPr/>
                </p:nvSpPr>
                <p:spPr bwMode="auto">
                  <a:xfrm>
                    <a:off x="3262" y="1629"/>
                    <a:ext cx="127" cy="267"/>
                  </a:xfrm>
                  <a:custGeom>
                    <a:avLst/>
                    <a:gdLst/>
                    <a:ahLst/>
                    <a:cxnLst>
                      <a:cxn ang="0">
                        <a:pos x="0" y="1182"/>
                      </a:cxn>
                      <a:cxn ang="0">
                        <a:pos x="0" y="391"/>
                      </a:cxn>
                      <a:cxn ang="0">
                        <a:pos x="563" y="0"/>
                      </a:cxn>
                      <a:cxn ang="0">
                        <a:pos x="563" y="787"/>
                      </a:cxn>
                      <a:cxn ang="0">
                        <a:pos x="0" y="1182"/>
                      </a:cxn>
                    </a:cxnLst>
                    <a:rect l="0" t="0" r="r" b="b"/>
                    <a:pathLst>
                      <a:path w="564" h="1183">
                        <a:moveTo>
                          <a:pt x="0" y="1182"/>
                        </a:moveTo>
                        <a:lnTo>
                          <a:pt x="0" y="391"/>
                        </a:lnTo>
                        <a:lnTo>
                          <a:pt x="563" y="0"/>
                        </a:lnTo>
                        <a:lnTo>
                          <a:pt x="563" y="787"/>
                        </a:lnTo>
                        <a:lnTo>
                          <a:pt x="0" y="1182"/>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649" name="Group 139"/>
                <p:cNvGrpSpPr>
                  <a:grpSpLocks/>
                </p:cNvGrpSpPr>
                <p:nvPr/>
              </p:nvGrpSpPr>
              <p:grpSpPr bwMode="auto">
                <a:xfrm>
                  <a:off x="3291" y="1629"/>
                  <a:ext cx="206" cy="267"/>
                  <a:chOff x="3291" y="1629"/>
                  <a:chExt cx="206" cy="267"/>
                </a:xfrm>
              </p:grpSpPr>
              <p:sp>
                <p:nvSpPr>
                  <p:cNvPr id="1255564" name="Freeform 140"/>
                  <p:cNvSpPr>
                    <a:spLocks noChangeArrowheads="1"/>
                  </p:cNvSpPr>
                  <p:nvPr/>
                </p:nvSpPr>
                <p:spPr bwMode="auto">
                  <a:xfrm>
                    <a:off x="3291" y="1629"/>
                    <a:ext cx="206" cy="267"/>
                  </a:xfrm>
                  <a:custGeom>
                    <a:avLst/>
                    <a:gdLst/>
                    <a:ahLst/>
                    <a:cxnLst>
                      <a:cxn ang="0">
                        <a:pos x="0" y="1182"/>
                      </a:cxn>
                      <a:cxn ang="0">
                        <a:pos x="0" y="391"/>
                      </a:cxn>
                      <a:cxn ang="0">
                        <a:pos x="560" y="0"/>
                      </a:cxn>
                      <a:cxn ang="0">
                        <a:pos x="914" y="0"/>
                      </a:cxn>
                      <a:cxn ang="0">
                        <a:pos x="914" y="787"/>
                      </a:cxn>
                      <a:cxn ang="0">
                        <a:pos x="353" y="1182"/>
                      </a:cxn>
                      <a:cxn ang="0">
                        <a:pos x="0" y="1182"/>
                      </a:cxn>
                    </a:cxnLst>
                    <a:rect l="0" t="0" r="r" b="b"/>
                    <a:pathLst>
                      <a:path w="915" h="1183">
                        <a:moveTo>
                          <a:pt x="0" y="1182"/>
                        </a:moveTo>
                        <a:lnTo>
                          <a:pt x="0" y="391"/>
                        </a:lnTo>
                        <a:lnTo>
                          <a:pt x="560" y="0"/>
                        </a:lnTo>
                        <a:lnTo>
                          <a:pt x="914" y="0"/>
                        </a:lnTo>
                        <a:lnTo>
                          <a:pt x="914" y="787"/>
                        </a:lnTo>
                        <a:lnTo>
                          <a:pt x="353" y="1182"/>
                        </a:lnTo>
                        <a:lnTo>
                          <a:pt x="0" y="1182"/>
                        </a:lnTo>
                      </a:path>
                    </a:pathLst>
                  </a:custGeom>
                  <a:solidFill>
                    <a:srgbClr val="FFCC99"/>
                  </a:solidFill>
                  <a:ln w="9360">
                    <a:solidFill>
                      <a:srgbClr val="000000"/>
                    </a:solidFill>
                    <a:round/>
                    <a:headEnd/>
                    <a:tailEnd/>
                  </a:ln>
                </p:spPr>
                <p:txBody>
                  <a:bodyPr wrap="none" anchor="ctr"/>
                  <a:lstStyle/>
                  <a:p>
                    <a:endParaRPr lang="fr-CH"/>
                  </a:p>
                </p:txBody>
              </p:sp>
              <p:sp>
                <p:nvSpPr>
                  <p:cNvPr id="1255565" name="Freeform 141"/>
                  <p:cNvSpPr>
                    <a:spLocks noChangeArrowheads="1"/>
                  </p:cNvSpPr>
                  <p:nvPr/>
                </p:nvSpPr>
                <p:spPr bwMode="auto">
                  <a:xfrm>
                    <a:off x="3291" y="1629"/>
                    <a:ext cx="206" cy="90"/>
                  </a:xfrm>
                  <a:custGeom>
                    <a:avLst/>
                    <a:gdLst/>
                    <a:ahLst/>
                    <a:cxnLst>
                      <a:cxn ang="0">
                        <a:pos x="0" y="402"/>
                      </a:cxn>
                      <a:cxn ang="0">
                        <a:pos x="560" y="0"/>
                      </a:cxn>
                      <a:cxn ang="0">
                        <a:pos x="914" y="0"/>
                      </a:cxn>
                      <a:cxn ang="0">
                        <a:pos x="353" y="402"/>
                      </a:cxn>
                      <a:cxn ang="0">
                        <a:pos x="0" y="402"/>
                      </a:cxn>
                    </a:cxnLst>
                    <a:rect l="0" t="0" r="r" b="b"/>
                    <a:pathLst>
                      <a:path w="915" h="403">
                        <a:moveTo>
                          <a:pt x="0" y="402"/>
                        </a:moveTo>
                        <a:lnTo>
                          <a:pt x="560" y="0"/>
                        </a:lnTo>
                        <a:lnTo>
                          <a:pt x="914" y="0"/>
                        </a:lnTo>
                        <a:lnTo>
                          <a:pt x="353" y="402"/>
                        </a:lnTo>
                        <a:lnTo>
                          <a:pt x="0" y="402"/>
                        </a:lnTo>
                      </a:path>
                    </a:pathLst>
                  </a:custGeom>
                  <a:solidFill>
                    <a:srgbClr val="FFDFA7"/>
                  </a:solidFill>
                  <a:ln w="9360">
                    <a:solidFill>
                      <a:srgbClr val="000000"/>
                    </a:solidFill>
                    <a:round/>
                    <a:headEnd/>
                    <a:tailEnd/>
                  </a:ln>
                </p:spPr>
                <p:txBody>
                  <a:bodyPr wrap="none" anchor="ctr"/>
                  <a:lstStyle/>
                  <a:p>
                    <a:endParaRPr lang="fr-CH"/>
                  </a:p>
                </p:txBody>
              </p:sp>
              <p:sp>
                <p:nvSpPr>
                  <p:cNvPr id="1255566" name="Freeform 142"/>
                  <p:cNvSpPr>
                    <a:spLocks noChangeArrowheads="1"/>
                  </p:cNvSpPr>
                  <p:nvPr/>
                </p:nvSpPr>
                <p:spPr bwMode="auto">
                  <a:xfrm>
                    <a:off x="3371" y="1629"/>
                    <a:ext cx="126" cy="267"/>
                  </a:xfrm>
                  <a:custGeom>
                    <a:avLst/>
                    <a:gdLst/>
                    <a:ahLst/>
                    <a:cxnLst>
                      <a:cxn ang="0">
                        <a:pos x="0" y="1182"/>
                      </a:cxn>
                      <a:cxn ang="0">
                        <a:pos x="0" y="391"/>
                      </a:cxn>
                      <a:cxn ang="0">
                        <a:pos x="560" y="0"/>
                      </a:cxn>
                      <a:cxn ang="0">
                        <a:pos x="560" y="787"/>
                      </a:cxn>
                      <a:cxn ang="0">
                        <a:pos x="0" y="1182"/>
                      </a:cxn>
                    </a:cxnLst>
                    <a:rect l="0" t="0" r="r" b="b"/>
                    <a:pathLst>
                      <a:path w="561" h="1183">
                        <a:moveTo>
                          <a:pt x="0" y="1182"/>
                        </a:moveTo>
                        <a:lnTo>
                          <a:pt x="0" y="391"/>
                        </a:lnTo>
                        <a:lnTo>
                          <a:pt x="560" y="0"/>
                        </a:lnTo>
                        <a:lnTo>
                          <a:pt x="560" y="787"/>
                        </a:lnTo>
                        <a:lnTo>
                          <a:pt x="0" y="1182"/>
                        </a:lnTo>
                      </a:path>
                    </a:pathLst>
                  </a:custGeom>
                  <a:solidFill>
                    <a:srgbClr val="DBAF83"/>
                  </a:solidFill>
                  <a:ln w="9360">
                    <a:solidFill>
                      <a:srgbClr val="000000"/>
                    </a:solidFill>
                    <a:round/>
                    <a:headEnd/>
                    <a:tailEnd/>
                  </a:ln>
                </p:spPr>
                <p:txBody>
                  <a:bodyPr wrap="none" anchor="ctr"/>
                  <a:lstStyle/>
                  <a:p>
                    <a:endParaRPr lang="fr-CH"/>
                  </a:p>
                </p:txBody>
              </p:sp>
            </p:grpSp>
            <p:grpSp>
              <p:nvGrpSpPr>
                <p:cNvPr id="1255653" name="Group 143"/>
                <p:cNvGrpSpPr>
                  <a:grpSpLocks/>
                </p:cNvGrpSpPr>
                <p:nvPr/>
              </p:nvGrpSpPr>
              <p:grpSpPr bwMode="auto">
                <a:xfrm>
                  <a:off x="3399" y="1629"/>
                  <a:ext cx="207" cy="267"/>
                  <a:chOff x="3399" y="1629"/>
                  <a:chExt cx="207" cy="267"/>
                </a:xfrm>
              </p:grpSpPr>
              <p:sp>
                <p:nvSpPr>
                  <p:cNvPr id="1255568" name="Freeform 144"/>
                  <p:cNvSpPr>
                    <a:spLocks noChangeArrowheads="1"/>
                  </p:cNvSpPr>
                  <p:nvPr/>
                </p:nvSpPr>
                <p:spPr bwMode="auto">
                  <a:xfrm>
                    <a:off x="3399" y="1629"/>
                    <a:ext cx="204" cy="267"/>
                  </a:xfrm>
                  <a:custGeom>
                    <a:avLst/>
                    <a:gdLst/>
                    <a:ahLst/>
                    <a:cxnLst>
                      <a:cxn ang="0">
                        <a:pos x="0" y="1182"/>
                      </a:cxn>
                      <a:cxn ang="0">
                        <a:pos x="0" y="391"/>
                      </a:cxn>
                      <a:cxn ang="0">
                        <a:pos x="550" y="0"/>
                      </a:cxn>
                      <a:cxn ang="0">
                        <a:pos x="904" y="0"/>
                      </a:cxn>
                      <a:cxn ang="0">
                        <a:pos x="904" y="787"/>
                      </a:cxn>
                      <a:cxn ang="0">
                        <a:pos x="349" y="1182"/>
                      </a:cxn>
                      <a:cxn ang="0">
                        <a:pos x="0" y="1182"/>
                      </a:cxn>
                    </a:cxnLst>
                    <a:rect l="0" t="0" r="r" b="b"/>
                    <a:pathLst>
                      <a:path w="905" h="1183">
                        <a:moveTo>
                          <a:pt x="0" y="1182"/>
                        </a:moveTo>
                        <a:lnTo>
                          <a:pt x="0" y="391"/>
                        </a:lnTo>
                        <a:lnTo>
                          <a:pt x="550" y="0"/>
                        </a:lnTo>
                        <a:lnTo>
                          <a:pt x="904" y="0"/>
                        </a:lnTo>
                        <a:lnTo>
                          <a:pt x="904" y="787"/>
                        </a:lnTo>
                        <a:lnTo>
                          <a:pt x="349" y="1182"/>
                        </a:lnTo>
                        <a:lnTo>
                          <a:pt x="0" y="1182"/>
                        </a:lnTo>
                      </a:path>
                    </a:pathLst>
                  </a:custGeom>
                  <a:solidFill>
                    <a:srgbClr val="FFFFFF"/>
                  </a:solidFill>
                  <a:ln w="9360">
                    <a:solidFill>
                      <a:srgbClr val="000000"/>
                    </a:solidFill>
                    <a:round/>
                    <a:headEnd/>
                    <a:tailEnd/>
                  </a:ln>
                </p:spPr>
                <p:txBody>
                  <a:bodyPr wrap="none" anchor="ctr"/>
                  <a:lstStyle/>
                  <a:p>
                    <a:endParaRPr lang="fr-CH"/>
                  </a:p>
                </p:txBody>
              </p:sp>
              <p:sp>
                <p:nvSpPr>
                  <p:cNvPr id="1255569" name="Freeform 145"/>
                  <p:cNvSpPr>
                    <a:spLocks noChangeArrowheads="1"/>
                  </p:cNvSpPr>
                  <p:nvPr/>
                </p:nvSpPr>
                <p:spPr bwMode="auto">
                  <a:xfrm>
                    <a:off x="3399" y="1629"/>
                    <a:ext cx="204" cy="90"/>
                  </a:xfrm>
                  <a:custGeom>
                    <a:avLst/>
                    <a:gdLst/>
                    <a:ahLst/>
                    <a:cxnLst>
                      <a:cxn ang="0">
                        <a:pos x="0" y="402"/>
                      </a:cxn>
                      <a:cxn ang="0">
                        <a:pos x="550" y="0"/>
                      </a:cxn>
                      <a:cxn ang="0">
                        <a:pos x="904" y="0"/>
                      </a:cxn>
                      <a:cxn ang="0">
                        <a:pos x="349" y="402"/>
                      </a:cxn>
                      <a:cxn ang="0">
                        <a:pos x="0" y="402"/>
                      </a:cxn>
                    </a:cxnLst>
                    <a:rect l="0" t="0" r="r" b="b"/>
                    <a:pathLst>
                      <a:path w="905" h="403">
                        <a:moveTo>
                          <a:pt x="0" y="402"/>
                        </a:moveTo>
                        <a:lnTo>
                          <a:pt x="550" y="0"/>
                        </a:lnTo>
                        <a:lnTo>
                          <a:pt x="904" y="0"/>
                        </a:lnTo>
                        <a:lnTo>
                          <a:pt x="349" y="402"/>
                        </a:lnTo>
                        <a:lnTo>
                          <a:pt x="0" y="402"/>
                        </a:lnTo>
                      </a:path>
                    </a:pathLst>
                  </a:custGeom>
                  <a:solidFill>
                    <a:srgbClr val="FFFFFF"/>
                  </a:solidFill>
                  <a:ln w="9360">
                    <a:solidFill>
                      <a:srgbClr val="000000"/>
                    </a:solidFill>
                    <a:round/>
                    <a:headEnd/>
                    <a:tailEnd/>
                  </a:ln>
                </p:spPr>
                <p:txBody>
                  <a:bodyPr wrap="none" anchor="ctr"/>
                  <a:lstStyle/>
                  <a:p>
                    <a:endParaRPr lang="fr-CH"/>
                  </a:p>
                </p:txBody>
              </p:sp>
              <p:sp>
                <p:nvSpPr>
                  <p:cNvPr id="1255570" name="Freeform 146"/>
                  <p:cNvSpPr>
                    <a:spLocks noChangeArrowheads="1"/>
                  </p:cNvSpPr>
                  <p:nvPr/>
                </p:nvSpPr>
                <p:spPr bwMode="auto">
                  <a:xfrm>
                    <a:off x="3480" y="1629"/>
                    <a:ext cx="126" cy="267"/>
                  </a:xfrm>
                  <a:custGeom>
                    <a:avLst/>
                    <a:gdLst/>
                    <a:ahLst/>
                    <a:cxnLst>
                      <a:cxn ang="0">
                        <a:pos x="0" y="1182"/>
                      </a:cxn>
                      <a:cxn ang="0">
                        <a:pos x="0" y="391"/>
                      </a:cxn>
                      <a:cxn ang="0">
                        <a:pos x="560" y="0"/>
                      </a:cxn>
                      <a:cxn ang="0">
                        <a:pos x="560" y="787"/>
                      </a:cxn>
                      <a:cxn ang="0">
                        <a:pos x="0" y="1182"/>
                      </a:cxn>
                    </a:cxnLst>
                    <a:rect l="0" t="0" r="r" b="b"/>
                    <a:pathLst>
                      <a:path w="561" h="1183">
                        <a:moveTo>
                          <a:pt x="0" y="1182"/>
                        </a:moveTo>
                        <a:lnTo>
                          <a:pt x="0" y="391"/>
                        </a:lnTo>
                        <a:lnTo>
                          <a:pt x="560" y="0"/>
                        </a:lnTo>
                        <a:lnTo>
                          <a:pt x="560" y="787"/>
                        </a:lnTo>
                        <a:lnTo>
                          <a:pt x="0" y="1182"/>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657" name="Group 147"/>
                <p:cNvGrpSpPr>
                  <a:grpSpLocks/>
                </p:cNvGrpSpPr>
                <p:nvPr/>
              </p:nvGrpSpPr>
              <p:grpSpPr bwMode="auto">
                <a:xfrm>
                  <a:off x="3508" y="1629"/>
                  <a:ext cx="207" cy="267"/>
                  <a:chOff x="3508" y="1629"/>
                  <a:chExt cx="207" cy="267"/>
                </a:xfrm>
              </p:grpSpPr>
              <p:sp>
                <p:nvSpPr>
                  <p:cNvPr id="1255572" name="Freeform 148"/>
                  <p:cNvSpPr>
                    <a:spLocks noChangeArrowheads="1"/>
                  </p:cNvSpPr>
                  <p:nvPr/>
                </p:nvSpPr>
                <p:spPr bwMode="auto">
                  <a:xfrm>
                    <a:off x="3508" y="1629"/>
                    <a:ext cx="207" cy="267"/>
                  </a:xfrm>
                  <a:custGeom>
                    <a:avLst/>
                    <a:gdLst/>
                    <a:ahLst/>
                    <a:cxnLst>
                      <a:cxn ang="0">
                        <a:pos x="0" y="1182"/>
                      </a:cxn>
                      <a:cxn ang="0">
                        <a:pos x="0" y="391"/>
                      </a:cxn>
                      <a:cxn ang="0">
                        <a:pos x="562" y="0"/>
                      </a:cxn>
                      <a:cxn ang="0">
                        <a:pos x="917" y="0"/>
                      </a:cxn>
                      <a:cxn ang="0">
                        <a:pos x="917" y="787"/>
                      </a:cxn>
                      <a:cxn ang="0">
                        <a:pos x="353" y="1182"/>
                      </a:cxn>
                      <a:cxn ang="0">
                        <a:pos x="0" y="1182"/>
                      </a:cxn>
                    </a:cxnLst>
                    <a:rect l="0" t="0" r="r" b="b"/>
                    <a:pathLst>
                      <a:path w="918" h="1183">
                        <a:moveTo>
                          <a:pt x="0" y="1182"/>
                        </a:moveTo>
                        <a:lnTo>
                          <a:pt x="0" y="391"/>
                        </a:lnTo>
                        <a:lnTo>
                          <a:pt x="562" y="0"/>
                        </a:lnTo>
                        <a:lnTo>
                          <a:pt x="917" y="0"/>
                        </a:lnTo>
                        <a:lnTo>
                          <a:pt x="917" y="787"/>
                        </a:lnTo>
                        <a:lnTo>
                          <a:pt x="353" y="1182"/>
                        </a:lnTo>
                        <a:lnTo>
                          <a:pt x="0" y="1182"/>
                        </a:lnTo>
                      </a:path>
                    </a:pathLst>
                  </a:custGeom>
                  <a:solidFill>
                    <a:srgbClr val="FFFFFF"/>
                  </a:solidFill>
                  <a:ln w="9360">
                    <a:solidFill>
                      <a:srgbClr val="000000"/>
                    </a:solidFill>
                    <a:round/>
                    <a:headEnd/>
                    <a:tailEnd/>
                  </a:ln>
                </p:spPr>
                <p:txBody>
                  <a:bodyPr wrap="none" anchor="ctr"/>
                  <a:lstStyle/>
                  <a:p>
                    <a:endParaRPr lang="fr-CH"/>
                  </a:p>
                </p:txBody>
              </p:sp>
              <p:sp>
                <p:nvSpPr>
                  <p:cNvPr id="1255573" name="Freeform 149"/>
                  <p:cNvSpPr>
                    <a:spLocks noChangeArrowheads="1"/>
                  </p:cNvSpPr>
                  <p:nvPr/>
                </p:nvSpPr>
                <p:spPr bwMode="auto">
                  <a:xfrm>
                    <a:off x="3508" y="1629"/>
                    <a:ext cx="207" cy="90"/>
                  </a:xfrm>
                  <a:custGeom>
                    <a:avLst/>
                    <a:gdLst/>
                    <a:ahLst/>
                    <a:cxnLst>
                      <a:cxn ang="0">
                        <a:pos x="0" y="402"/>
                      </a:cxn>
                      <a:cxn ang="0">
                        <a:pos x="562" y="0"/>
                      </a:cxn>
                      <a:cxn ang="0">
                        <a:pos x="917" y="0"/>
                      </a:cxn>
                      <a:cxn ang="0">
                        <a:pos x="353" y="402"/>
                      </a:cxn>
                      <a:cxn ang="0">
                        <a:pos x="0" y="402"/>
                      </a:cxn>
                    </a:cxnLst>
                    <a:rect l="0" t="0" r="r" b="b"/>
                    <a:pathLst>
                      <a:path w="918" h="403">
                        <a:moveTo>
                          <a:pt x="0" y="402"/>
                        </a:moveTo>
                        <a:lnTo>
                          <a:pt x="562" y="0"/>
                        </a:lnTo>
                        <a:lnTo>
                          <a:pt x="917" y="0"/>
                        </a:lnTo>
                        <a:lnTo>
                          <a:pt x="353" y="402"/>
                        </a:lnTo>
                        <a:lnTo>
                          <a:pt x="0" y="402"/>
                        </a:lnTo>
                      </a:path>
                    </a:pathLst>
                  </a:custGeom>
                  <a:solidFill>
                    <a:srgbClr val="FFFFFF"/>
                  </a:solidFill>
                  <a:ln w="9360">
                    <a:solidFill>
                      <a:srgbClr val="000000"/>
                    </a:solidFill>
                    <a:round/>
                    <a:headEnd/>
                    <a:tailEnd/>
                  </a:ln>
                </p:spPr>
                <p:txBody>
                  <a:bodyPr wrap="none" anchor="ctr"/>
                  <a:lstStyle/>
                  <a:p>
                    <a:endParaRPr lang="fr-CH"/>
                  </a:p>
                </p:txBody>
              </p:sp>
              <p:sp>
                <p:nvSpPr>
                  <p:cNvPr id="1255574" name="Freeform 150"/>
                  <p:cNvSpPr>
                    <a:spLocks noChangeArrowheads="1"/>
                  </p:cNvSpPr>
                  <p:nvPr/>
                </p:nvSpPr>
                <p:spPr bwMode="auto">
                  <a:xfrm>
                    <a:off x="3588" y="1629"/>
                    <a:ext cx="127" cy="267"/>
                  </a:xfrm>
                  <a:custGeom>
                    <a:avLst/>
                    <a:gdLst/>
                    <a:ahLst/>
                    <a:cxnLst>
                      <a:cxn ang="0">
                        <a:pos x="0" y="1182"/>
                      </a:cxn>
                      <a:cxn ang="0">
                        <a:pos x="0" y="391"/>
                      </a:cxn>
                      <a:cxn ang="0">
                        <a:pos x="564" y="0"/>
                      </a:cxn>
                      <a:cxn ang="0">
                        <a:pos x="564" y="787"/>
                      </a:cxn>
                      <a:cxn ang="0">
                        <a:pos x="0" y="1182"/>
                      </a:cxn>
                    </a:cxnLst>
                    <a:rect l="0" t="0" r="r" b="b"/>
                    <a:pathLst>
                      <a:path w="565" h="1183">
                        <a:moveTo>
                          <a:pt x="0" y="1182"/>
                        </a:moveTo>
                        <a:lnTo>
                          <a:pt x="0" y="391"/>
                        </a:lnTo>
                        <a:lnTo>
                          <a:pt x="564" y="0"/>
                        </a:lnTo>
                        <a:lnTo>
                          <a:pt x="564" y="787"/>
                        </a:lnTo>
                        <a:lnTo>
                          <a:pt x="0" y="1182"/>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658" name="Group 151"/>
                <p:cNvGrpSpPr>
                  <a:grpSpLocks/>
                </p:cNvGrpSpPr>
                <p:nvPr/>
              </p:nvGrpSpPr>
              <p:grpSpPr bwMode="auto">
                <a:xfrm>
                  <a:off x="3616" y="1629"/>
                  <a:ext cx="206" cy="267"/>
                  <a:chOff x="3616" y="1629"/>
                  <a:chExt cx="206" cy="267"/>
                </a:xfrm>
              </p:grpSpPr>
              <p:sp>
                <p:nvSpPr>
                  <p:cNvPr id="1255576" name="Freeform 152"/>
                  <p:cNvSpPr>
                    <a:spLocks noChangeArrowheads="1"/>
                  </p:cNvSpPr>
                  <p:nvPr/>
                </p:nvSpPr>
                <p:spPr bwMode="auto">
                  <a:xfrm>
                    <a:off x="3616" y="1629"/>
                    <a:ext cx="204" cy="267"/>
                  </a:xfrm>
                  <a:custGeom>
                    <a:avLst/>
                    <a:gdLst/>
                    <a:ahLst/>
                    <a:cxnLst>
                      <a:cxn ang="0">
                        <a:pos x="0" y="1182"/>
                      </a:cxn>
                      <a:cxn ang="0">
                        <a:pos x="0" y="391"/>
                      </a:cxn>
                      <a:cxn ang="0">
                        <a:pos x="550" y="0"/>
                      </a:cxn>
                      <a:cxn ang="0">
                        <a:pos x="902" y="0"/>
                      </a:cxn>
                      <a:cxn ang="0">
                        <a:pos x="902" y="787"/>
                      </a:cxn>
                      <a:cxn ang="0">
                        <a:pos x="349" y="1182"/>
                      </a:cxn>
                      <a:cxn ang="0">
                        <a:pos x="0" y="1182"/>
                      </a:cxn>
                    </a:cxnLst>
                    <a:rect l="0" t="0" r="r" b="b"/>
                    <a:pathLst>
                      <a:path w="903" h="1183">
                        <a:moveTo>
                          <a:pt x="0" y="1182"/>
                        </a:moveTo>
                        <a:lnTo>
                          <a:pt x="0" y="391"/>
                        </a:lnTo>
                        <a:lnTo>
                          <a:pt x="550" y="0"/>
                        </a:lnTo>
                        <a:lnTo>
                          <a:pt x="902" y="0"/>
                        </a:lnTo>
                        <a:lnTo>
                          <a:pt x="902" y="787"/>
                        </a:lnTo>
                        <a:lnTo>
                          <a:pt x="349" y="1182"/>
                        </a:lnTo>
                        <a:lnTo>
                          <a:pt x="0" y="1182"/>
                        </a:lnTo>
                      </a:path>
                    </a:pathLst>
                  </a:custGeom>
                  <a:solidFill>
                    <a:srgbClr val="FFFFFF"/>
                  </a:solidFill>
                  <a:ln w="9360">
                    <a:solidFill>
                      <a:srgbClr val="000000"/>
                    </a:solidFill>
                    <a:round/>
                    <a:headEnd/>
                    <a:tailEnd/>
                  </a:ln>
                </p:spPr>
                <p:txBody>
                  <a:bodyPr wrap="none" anchor="ctr"/>
                  <a:lstStyle/>
                  <a:p>
                    <a:endParaRPr lang="fr-CH"/>
                  </a:p>
                </p:txBody>
              </p:sp>
              <p:sp>
                <p:nvSpPr>
                  <p:cNvPr id="1255577" name="Freeform 153"/>
                  <p:cNvSpPr>
                    <a:spLocks noChangeArrowheads="1"/>
                  </p:cNvSpPr>
                  <p:nvPr/>
                </p:nvSpPr>
                <p:spPr bwMode="auto">
                  <a:xfrm>
                    <a:off x="3616" y="1629"/>
                    <a:ext cx="204" cy="90"/>
                  </a:xfrm>
                  <a:custGeom>
                    <a:avLst/>
                    <a:gdLst/>
                    <a:ahLst/>
                    <a:cxnLst>
                      <a:cxn ang="0">
                        <a:pos x="0" y="402"/>
                      </a:cxn>
                      <a:cxn ang="0">
                        <a:pos x="550" y="0"/>
                      </a:cxn>
                      <a:cxn ang="0">
                        <a:pos x="902" y="0"/>
                      </a:cxn>
                      <a:cxn ang="0">
                        <a:pos x="349" y="402"/>
                      </a:cxn>
                      <a:cxn ang="0">
                        <a:pos x="0" y="402"/>
                      </a:cxn>
                    </a:cxnLst>
                    <a:rect l="0" t="0" r="r" b="b"/>
                    <a:pathLst>
                      <a:path w="903" h="403">
                        <a:moveTo>
                          <a:pt x="0" y="402"/>
                        </a:moveTo>
                        <a:lnTo>
                          <a:pt x="550" y="0"/>
                        </a:lnTo>
                        <a:lnTo>
                          <a:pt x="902" y="0"/>
                        </a:lnTo>
                        <a:lnTo>
                          <a:pt x="349" y="402"/>
                        </a:lnTo>
                        <a:lnTo>
                          <a:pt x="0" y="402"/>
                        </a:lnTo>
                      </a:path>
                    </a:pathLst>
                  </a:custGeom>
                  <a:solidFill>
                    <a:srgbClr val="FFFFFF"/>
                  </a:solidFill>
                  <a:ln w="9360">
                    <a:solidFill>
                      <a:srgbClr val="000000"/>
                    </a:solidFill>
                    <a:round/>
                    <a:headEnd/>
                    <a:tailEnd/>
                  </a:ln>
                </p:spPr>
                <p:txBody>
                  <a:bodyPr wrap="none" anchor="ctr"/>
                  <a:lstStyle/>
                  <a:p>
                    <a:endParaRPr lang="fr-CH"/>
                  </a:p>
                </p:txBody>
              </p:sp>
              <p:sp>
                <p:nvSpPr>
                  <p:cNvPr id="1255578" name="Freeform 154"/>
                  <p:cNvSpPr>
                    <a:spLocks noChangeArrowheads="1"/>
                  </p:cNvSpPr>
                  <p:nvPr/>
                </p:nvSpPr>
                <p:spPr bwMode="auto">
                  <a:xfrm>
                    <a:off x="3696" y="1629"/>
                    <a:ext cx="126" cy="267"/>
                  </a:xfrm>
                  <a:custGeom>
                    <a:avLst/>
                    <a:gdLst/>
                    <a:ahLst/>
                    <a:cxnLst>
                      <a:cxn ang="0">
                        <a:pos x="0" y="1182"/>
                      </a:cxn>
                      <a:cxn ang="0">
                        <a:pos x="0" y="391"/>
                      </a:cxn>
                      <a:cxn ang="0">
                        <a:pos x="557" y="0"/>
                      </a:cxn>
                      <a:cxn ang="0">
                        <a:pos x="557" y="787"/>
                      </a:cxn>
                      <a:cxn ang="0">
                        <a:pos x="0" y="1182"/>
                      </a:cxn>
                    </a:cxnLst>
                    <a:rect l="0" t="0" r="r" b="b"/>
                    <a:pathLst>
                      <a:path w="558" h="1183">
                        <a:moveTo>
                          <a:pt x="0" y="1182"/>
                        </a:moveTo>
                        <a:lnTo>
                          <a:pt x="0" y="391"/>
                        </a:lnTo>
                        <a:lnTo>
                          <a:pt x="557" y="0"/>
                        </a:lnTo>
                        <a:lnTo>
                          <a:pt x="557" y="787"/>
                        </a:lnTo>
                        <a:lnTo>
                          <a:pt x="0" y="1182"/>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659" name="Group 155"/>
                <p:cNvGrpSpPr>
                  <a:grpSpLocks/>
                </p:cNvGrpSpPr>
                <p:nvPr/>
              </p:nvGrpSpPr>
              <p:grpSpPr bwMode="auto">
                <a:xfrm>
                  <a:off x="3724" y="1629"/>
                  <a:ext cx="206" cy="267"/>
                  <a:chOff x="3724" y="1629"/>
                  <a:chExt cx="206" cy="267"/>
                </a:xfrm>
              </p:grpSpPr>
              <p:sp>
                <p:nvSpPr>
                  <p:cNvPr id="1255580" name="Freeform 156"/>
                  <p:cNvSpPr>
                    <a:spLocks noChangeArrowheads="1"/>
                  </p:cNvSpPr>
                  <p:nvPr/>
                </p:nvSpPr>
                <p:spPr bwMode="auto">
                  <a:xfrm>
                    <a:off x="3724" y="1629"/>
                    <a:ext cx="204" cy="267"/>
                  </a:xfrm>
                  <a:custGeom>
                    <a:avLst/>
                    <a:gdLst/>
                    <a:ahLst/>
                    <a:cxnLst>
                      <a:cxn ang="0">
                        <a:pos x="0" y="1182"/>
                      </a:cxn>
                      <a:cxn ang="0">
                        <a:pos x="0" y="391"/>
                      </a:cxn>
                      <a:cxn ang="0">
                        <a:pos x="552" y="0"/>
                      </a:cxn>
                      <a:cxn ang="0">
                        <a:pos x="904" y="0"/>
                      </a:cxn>
                      <a:cxn ang="0">
                        <a:pos x="904" y="787"/>
                      </a:cxn>
                      <a:cxn ang="0">
                        <a:pos x="350" y="1182"/>
                      </a:cxn>
                      <a:cxn ang="0">
                        <a:pos x="0" y="1182"/>
                      </a:cxn>
                    </a:cxnLst>
                    <a:rect l="0" t="0" r="r" b="b"/>
                    <a:pathLst>
                      <a:path w="905" h="1183">
                        <a:moveTo>
                          <a:pt x="0" y="1182"/>
                        </a:moveTo>
                        <a:lnTo>
                          <a:pt x="0" y="391"/>
                        </a:lnTo>
                        <a:lnTo>
                          <a:pt x="552" y="0"/>
                        </a:lnTo>
                        <a:lnTo>
                          <a:pt x="904" y="0"/>
                        </a:lnTo>
                        <a:lnTo>
                          <a:pt x="904" y="787"/>
                        </a:lnTo>
                        <a:lnTo>
                          <a:pt x="350" y="1182"/>
                        </a:lnTo>
                        <a:lnTo>
                          <a:pt x="0" y="1182"/>
                        </a:lnTo>
                      </a:path>
                    </a:pathLst>
                  </a:custGeom>
                  <a:solidFill>
                    <a:srgbClr val="FFFFFF"/>
                  </a:solidFill>
                  <a:ln w="9360">
                    <a:solidFill>
                      <a:srgbClr val="000000"/>
                    </a:solidFill>
                    <a:round/>
                    <a:headEnd/>
                    <a:tailEnd/>
                  </a:ln>
                </p:spPr>
                <p:txBody>
                  <a:bodyPr wrap="none" anchor="ctr"/>
                  <a:lstStyle/>
                  <a:p>
                    <a:endParaRPr lang="fr-CH"/>
                  </a:p>
                </p:txBody>
              </p:sp>
              <p:sp>
                <p:nvSpPr>
                  <p:cNvPr id="1255581" name="Freeform 157"/>
                  <p:cNvSpPr>
                    <a:spLocks noChangeArrowheads="1"/>
                  </p:cNvSpPr>
                  <p:nvPr/>
                </p:nvSpPr>
                <p:spPr bwMode="auto">
                  <a:xfrm>
                    <a:off x="3724" y="1629"/>
                    <a:ext cx="204" cy="90"/>
                  </a:xfrm>
                  <a:custGeom>
                    <a:avLst/>
                    <a:gdLst/>
                    <a:ahLst/>
                    <a:cxnLst>
                      <a:cxn ang="0">
                        <a:pos x="0" y="402"/>
                      </a:cxn>
                      <a:cxn ang="0">
                        <a:pos x="552" y="0"/>
                      </a:cxn>
                      <a:cxn ang="0">
                        <a:pos x="904" y="0"/>
                      </a:cxn>
                      <a:cxn ang="0">
                        <a:pos x="350" y="402"/>
                      </a:cxn>
                      <a:cxn ang="0">
                        <a:pos x="0" y="402"/>
                      </a:cxn>
                    </a:cxnLst>
                    <a:rect l="0" t="0" r="r" b="b"/>
                    <a:pathLst>
                      <a:path w="905" h="403">
                        <a:moveTo>
                          <a:pt x="0" y="402"/>
                        </a:moveTo>
                        <a:lnTo>
                          <a:pt x="552" y="0"/>
                        </a:lnTo>
                        <a:lnTo>
                          <a:pt x="904" y="0"/>
                        </a:lnTo>
                        <a:lnTo>
                          <a:pt x="350" y="402"/>
                        </a:lnTo>
                        <a:lnTo>
                          <a:pt x="0" y="402"/>
                        </a:lnTo>
                      </a:path>
                    </a:pathLst>
                  </a:custGeom>
                  <a:solidFill>
                    <a:srgbClr val="FFFFFF"/>
                  </a:solidFill>
                  <a:ln w="9360">
                    <a:solidFill>
                      <a:srgbClr val="000000"/>
                    </a:solidFill>
                    <a:round/>
                    <a:headEnd/>
                    <a:tailEnd/>
                  </a:ln>
                </p:spPr>
                <p:txBody>
                  <a:bodyPr wrap="none" anchor="ctr"/>
                  <a:lstStyle/>
                  <a:p>
                    <a:endParaRPr lang="fr-CH"/>
                  </a:p>
                </p:txBody>
              </p:sp>
              <p:sp>
                <p:nvSpPr>
                  <p:cNvPr id="1255582" name="Freeform 158"/>
                  <p:cNvSpPr>
                    <a:spLocks noChangeArrowheads="1"/>
                  </p:cNvSpPr>
                  <p:nvPr/>
                </p:nvSpPr>
                <p:spPr bwMode="auto">
                  <a:xfrm>
                    <a:off x="3804" y="1629"/>
                    <a:ext cx="126" cy="267"/>
                  </a:xfrm>
                  <a:custGeom>
                    <a:avLst/>
                    <a:gdLst/>
                    <a:ahLst/>
                    <a:cxnLst>
                      <a:cxn ang="0">
                        <a:pos x="0" y="1182"/>
                      </a:cxn>
                      <a:cxn ang="0">
                        <a:pos x="0" y="391"/>
                      </a:cxn>
                      <a:cxn ang="0">
                        <a:pos x="558" y="0"/>
                      </a:cxn>
                      <a:cxn ang="0">
                        <a:pos x="558" y="787"/>
                      </a:cxn>
                      <a:cxn ang="0">
                        <a:pos x="0" y="1182"/>
                      </a:cxn>
                    </a:cxnLst>
                    <a:rect l="0" t="0" r="r" b="b"/>
                    <a:pathLst>
                      <a:path w="559" h="1183">
                        <a:moveTo>
                          <a:pt x="0" y="1182"/>
                        </a:moveTo>
                        <a:lnTo>
                          <a:pt x="0" y="391"/>
                        </a:lnTo>
                        <a:lnTo>
                          <a:pt x="558" y="0"/>
                        </a:lnTo>
                        <a:lnTo>
                          <a:pt x="558" y="787"/>
                        </a:lnTo>
                        <a:lnTo>
                          <a:pt x="0" y="1182"/>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663" name="Group 159"/>
                <p:cNvGrpSpPr>
                  <a:grpSpLocks/>
                </p:cNvGrpSpPr>
                <p:nvPr/>
              </p:nvGrpSpPr>
              <p:grpSpPr bwMode="auto">
                <a:xfrm>
                  <a:off x="3832" y="1629"/>
                  <a:ext cx="207" cy="267"/>
                  <a:chOff x="3832" y="1629"/>
                  <a:chExt cx="207" cy="267"/>
                </a:xfrm>
              </p:grpSpPr>
              <p:sp>
                <p:nvSpPr>
                  <p:cNvPr id="1255584" name="Freeform 160"/>
                  <p:cNvSpPr>
                    <a:spLocks noChangeArrowheads="1"/>
                  </p:cNvSpPr>
                  <p:nvPr/>
                </p:nvSpPr>
                <p:spPr bwMode="auto">
                  <a:xfrm>
                    <a:off x="3832" y="1629"/>
                    <a:ext cx="205" cy="267"/>
                  </a:xfrm>
                  <a:custGeom>
                    <a:avLst/>
                    <a:gdLst/>
                    <a:ahLst/>
                    <a:cxnLst>
                      <a:cxn ang="0">
                        <a:pos x="0" y="1182"/>
                      </a:cxn>
                      <a:cxn ang="0">
                        <a:pos x="0" y="391"/>
                      </a:cxn>
                      <a:cxn ang="0">
                        <a:pos x="551" y="0"/>
                      </a:cxn>
                      <a:cxn ang="0">
                        <a:pos x="909" y="0"/>
                      </a:cxn>
                      <a:cxn ang="0">
                        <a:pos x="909" y="787"/>
                      </a:cxn>
                      <a:cxn ang="0">
                        <a:pos x="353" y="1182"/>
                      </a:cxn>
                      <a:cxn ang="0">
                        <a:pos x="0" y="1182"/>
                      </a:cxn>
                    </a:cxnLst>
                    <a:rect l="0" t="0" r="r" b="b"/>
                    <a:pathLst>
                      <a:path w="910" h="1183">
                        <a:moveTo>
                          <a:pt x="0" y="1182"/>
                        </a:moveTo>
                        <a:lnTo>
                          <a:pt x="0" y="391"/>
                        </a:lnTo>
                        <a:lnTo>
                          <a:pt x="551" y="0"/>
                        </a:lnTo>
                        <a:lnTo>
                          <a:pt x="909" y="0"/>
                        </a:lnTo>
                        <a:lnTo>
                          <a:pt x="909" y="787"/>
                        </a:lnTo>
                        <a:lnTo>
                          <a:pt x="353" y="1182"/>
                        </a:lnTo>
                        <a:lnTo>
                          <a:pt x="0" y="1182"/>
                        </a:lnTo>
                      </a:path>
                    </a:pathLst>
                  </a:custGeom>
                  <a:solidFill>
                    <a:srgbClr val="FFFFFF"/>
                  </a:solidFill>
                  <a:ln w="9360">
                    <a:solidFill>
                      <a:srgbClr val="000000"/>
                    </a:solidFill>
                    <a:round/>
                    <a:headEnd/>
                    <a:tailEnd/>
                  </a:ln>
                </p:spPr>
                <p:txBody>
                  <a:bodyPr wrap="none" anchor="ctr"/>
                  <a:lstStyle/>
                  <a:p>
                    <a:endParaRPr lang="fr-CH"/>
                  </a:p>
                </p:txBody>
              </p:sp>
              <p:sp>
                <p:nvSpPr>
                  <p:cNvPr id="1255585" name="Freeform 161"/>
                  <p:cNvSpPr>
                    <a:spLocks noChangeArrowheads="1"/>
                  </p:cNvSpPr>
                  <p:nvPr/>
                </p:nvSpPr>
                <p:spPr bwMode="auto">
                  <a:xfrm>
                    <a:off x="3832" y="1629"/>
                    <a:ext cx="205" cy="90"/>
                  </a:xfrm>
                  <a:custGeom>
                    <a:avLst/>
                    <a:gdLst/>
                    <a:ahLst/>
                    <a:cxnLst>
                      <a:cxn ang="0">
                        <a:pos x="0" y="402"/>
                      </a:cxn>
                      <a:cxn ang="0">
                        <a:pos x="551" y="0"/>
                      </a:cxn>
                      <a:cxn ang="0">
                        <a:pos x="909" y="0"/>
                      </a:cxn>
                      <a:cxn ang="0">
                        <a:pos x="353" y="402"/>
                      </a:cxn>
                      <a:cxn ang="0">
                        <a:pos x="0" y="402"/>
                      </a:cxn>
                    </a:cxnLst>
                    <a:rect l="0" t="0" r="r" b="b"/>
                    <a:pathLst>
                      <a:path w="910" h="403">
                        <a:moveTo>
                          <a:pt x="0" y="402"/>
                        </a:moveTo>
                        <a:lnTo>
                          <a:pt x="551" y="0"/>
                        </a:lnTo>
                        <a:lnTo>
                          <a:pt x="909" y="0"/>
                        </a:lnTo>
                        <a:lnTo>
                          <a:pt x="353" y="402"/>
                        </a:lnTo>
                        <a:lnTo>
                          <a:pt x="0" y="402"/>
                        </a:lnTo>
                      </a:path>
                    </a:pathLst>
                  </a:custGeom>
                  <a:solidFill>
                    <a:srgbClr val="FFFFFF"/>
                  </a:solidFill>
                  <a:ln w="9360">
                    <a:solidFill>
                      <a:srgbClr val="000000"/>
                    </a:solidFill>
                    <a:round/>
                    <a:headEnd/>
                    <a:tailEnd/>
                  </a:ln>
                </p:spPr>
                <p:txBody>
                  <a:bodyPr wrap="none" anchor="ctr"/>
                  <a:lstStyle/>
                  <a:p>
                    <a:endParaRPr lang="fr-CH"/>
                  </a:p>
                </p:txBody>
              </p:sp>
              <p:sp>
                <p:nvSpPr>
                  <p:cNvPr id="1255586" name="Freeform 162"/>
                  <p:cNvSpPr>
                    <a:spLocks noChangeArrowheads="1"/>
                  </p:cNvSpPr>
                  <p:nvPr/>
                </p:nvSpPr>
                <p:spPr bwMode="auto">
                  <a:xfrm>
                    <a:off x="3913" y="1629"/>
                    <a:ext cx="126" cy="267"/>
                  </a:xfrm>
                  <a:custGeom>
                    <a:avLst/>
                    <a:gdLst/>
                    <a:ahLst/>
                    <a:cxnLst>
                      <a:cxn ang="0">
                        <a:pos x="0" y="1182"/>
                      </a:cxn>
                      <a:cxn ang="0">
                        <a:pos x="0" y="391"/>
                      </a:cxn>
                      <a:cxn ang="0">
                        <a:pos x="558" y="0"/>
                      </a:cxn>
                      <a:cxn ang="0">
                        <a:pos x="558" y="787"/>
                      </a:cxn>
                      <a:cxn ang="0">
                        <a:pos x="0" y="1182"/>
                      </a:cxn>
                    </a:cxnLst>
                    <a:rect l="0" t="0" r="r" b="b"/>
                    <a:pathLst>
                      <a:path w="559" h="1183">
                        <a:moveTo>
                          <a:pt x="0" y="1182"/>
                        </a:moveTo>
                        <a:lnTo>
                          <a:pt x="0" y="391"/>
                        </a:lnTo>
                        <a:lnTo>
                          <a:pt x="558" y="0"/>
                        </a:lnTo>
                        <a:lnTo>
                          <a:pt x="558" y="787"/>
                        </a:lnTo>
                        <a:lnTo>
                          <a:pt x="0" y="1182"/>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666" name="Group 163"/>
                <p:cNvGrpSpPr>
                  <a:grpSpLocks/>
                </p:cNvGrpSpPr>
                <p:nvPr/>
              </p:nvGrpSpPr>
              <p:grpSpPr bwMode="auto">
                <a:xfrm>
                  <a:off x="3940" y="1629"/>
                  <a:ext cx="206" cy="267"/>
                  <a:chOff x="3940" y="1629"/>
                  <a:chExt cx="206" cy="267"/>
                </a:xfrm>
              </p:grpSpPr>
              <p:sp>
                <p:nvSpPr>
                  <p:cNvPr id="1255588" name="Freeform 164"/>
                  <p:cNvSpPr>
                    <a:spLocks noChangeArrowheads="1"/>
                  </p:cNvSpPr>
                  <p:nvPr/>
                </p:nvSpPr>
                <p:spPr bwMode="auto">
                  <a:xfrm>
                    <a:off x="3940" y="1629"/>
                    <a:ext cx="205" cy="267"/>
                  </a:xfrm>
                  <a:custGeom>
                    <a:avLst/>
                    <a:gdLst/>
                    <a:ahLst/>
                    <a:cxnLst>
                      <a:cxn ang="0">
                        <a:pos x="0" y="1182"/>
                      </a:cxn>
                      <a:cxn ang="0">
                        <a:pos x="0" y="391"/>
                      </a:cxn>
                      <a:cxn ang="0">
                        <a:pos x="554" y="0"/>
                      </a:cxn>
                      <a:cxn ang="0">
                        <a:pos x="909" y="0"/>
                      </a:cxn>
                      <a:cxn ang="0">
                        <a:pos x="909" y="787"/>
                      </a:cxn>
                      <a:cxn ang="0">
                        <a:pos x="349" y="1182"/>
                      </a:cxn>
                      <a:cxn ang="0">
                        <a:pos x="0" y="1182"/>
                      </a:cxn>
                    </a:cxnLst>
                    <a:rect l="0" t="0" r="r" b="b"/>
                    <a:pathLst>
                      <a:path w="910" h="1183">
                        <a:moveTo>
                          <a:pt x="0" y="1182"/>
                        </a:moveTo>
                        <a:lnTo>
                          <a:pt x="0" y="391"/>
                        </a:lnTo>
                        <a:lnTo>
                          <a:pt x="554" y="0"/>
                        </a:lnTo>
                        <a:lnTo>
                          <a:pt x="909" y="0"/>
                        </a:lnTo>
                        <a:lnTo>
                          <a:pt x="909" y="787"/>
                        </a:lnTo>
                        <a:lnTo>
                          <a:pt x="349" y="1182"/>
                        </a:lnTo>
                        <a:lnTo>
                          <a:pt x="0" y="1182"/>
                        </a:lnTo>
                      </a:path>
                    </a:pathLst>
                  </a:custGeom>
                  <a:solidFill>
                    <a:srgbClr val="FFFFFF"/>
                  </a:solidFill>
                  <a:ln w="9360">
                    <a:solidFill>
                      <a:srgbClr val="000000"/>
                    </a:solidFill>
                    <a:round/>
                    <a:headEnd/>
                    <a:tailEnd/>
                  </a:ln>
                </p:spPr>
                <p:txBody>
                  <a:bodyPr wrap="none" anchor="ctr"/>
                  <a:lstStyle/>
                  <a:p>
                    <a:endParaRPr lang="fr-CH"/>
                  </a:p>
                </p:txBody>
              </p:sp>
              <p:sp>
                <p:nvSpPr>
                  <p:cNvPr id="1255589" name="Freeform 165"/>
                  <p:cNvSpPr>
                    <a:spLocks noChangeArrowheads="1"/>
                  </p:cNvSpPr>
                  <p:nvPr/>
                </p:nvSpPr>
                <p:spPr bwMode="auto">
                  <a:xfrm>
                    <a:off x="3940" y="1629"/>
                    <a:ext cx="205" cy="90"/>
                  </a:xfrm>
                  <a:custGeom>
                    <a:avLst/>
                    <a:gdLst/>
                    <a:ahLst/>
                    <a:cxnLst>
                      <a:cxn ang="0">
                        <a:pos x="0" y="402"/>
                      </a:cxn>
                      <a:cxn ang="0">
                        <a:pos x="554" y="0"/>
                      </a:cxn>
                      <a:cxn ang="0">
                        <a:pos x="909" y="0"/>
                      </a:cxn>
                      <a:cxn ang="0">
                        <a:pos x="349" y="402"/>
                      </a:cxn>
                      <a:cxn ang="0">
                        <a:pos x="0" y="402"/>
                      </a:cxn>
                    </a:cxnLst>
                    <a:rect l="0" t="0" r="r" b="b"/>
                    <a:pathLst>
                      <a:path w="910" h="403">
                        <a:moveTo>
                          <a:pt x="0" y="402"/>
                        </a:moveTo>
                        <a:lnTo>
                          <a:pt x="554" y="0"/>
                        </a:lnTo>
                        <a:lnTo>
                          <a:pt x="909" y="0"/>
                        </a:lnTo>
                        <a:lnTo>
                          <a:pt x="349" y="402"/>
                        </a:lnTo>
                        <a:lnTo>
                          <a:pt x="0" y="402"/>
                        </a:lnTo>
                      </a:path>
                    </a:pathLst>
                  </a:custGeom>
                  <a:solidFill>
                    <a:srgbClr val="FFFFFF"/>
                  </a:solidFill>
                  <a:ln w="9360">
                    <a:solidFill>
                      <a:srgbClr val="000000"/>
                    </a:solidFill>
                    <a:round/>
                    <a:headEnd/>
                    <a:tailEnd/>
                  </a:ln>
                </p:spPr>
                <p:txBody>
                  <a:bodyPr wrap="none" anchor="ctr"/>
                  <a:lstStyle/>
                  <a:p>
                    <a:endParaRPr lang="fr-CH"/>
                  </a:p>
                </p:txBody>
              </p:sp>
              <p:sp>
                <p:nvSpPr>
                  <p:cNvPr id="1255590" name="Freeform 166"/>
                  <p:cNvSpPr>
                    <a:spLocks noChangeArrowheads="1"/>
                  </p:cNvSpPr>
                  <p:nvPr/>
                </p:nvSpPr>
                <p:spPr bwMode="auto">
                  <a:xfrm>
                    <a:off x="4020" y="1629"/>
                    <a:ext cx="126" cy="267"/>
                  </a:xfrm>
                  <a:custGeom>
                    <a:avLst/>
                    <a:gdLst/>
                    <a:ahLst/>
                    <a:cxnLst>
                      <a:cxn ang="0">
                        <a:pos x="0" y="1182"/>
                      </a:cxn>
                      <a:cxn ang="0">
                        <a:pos x="0" y="391"/>
                      </a:cxn>
                      <a:cxn ang="0">
                        <a:pos x="559" y="0"/>
                      </a:cxn>
                      <a:cxn ang="0">
                        <a:pos x="559" y="787"/>
                      </a:cxn>
                      <a:cxn ang="0">
                        <a:pos x="0" y="1182"/>
                      </a:cxn>
                    </a:cxnLst>
                    <a:rect l="0" t="0" r="r" b="b"/>
                    <a:pathLst>
                      <a:path w="560" h="1183">
                        <a:moveTo>
                          <a:pt x="0" y="1182"/>
                        </a:moveTo>
                        <a:lnTo>
                          <a:pt x="0" y="391"/>
                        </a:lnTo>
                        <a:lnTo>
                          <a:pt x="559" y="0"/>
                        </a:lnTo>
                        <a:lnTo>
                          <a:pt x="559" y="787"/>
                        </a:lnTo>
                        <a:lnTo>
                          <a:pt x="0" y="1182"/>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669" name="Group 167"/>
                <p:cNvGrpSpPr>
                  <a:grpSpLocks/>
                </p:cNvGrpSpPr>
                <p:nvPr/>
              </p:nvGrpSpPr>
              <p:grpSpPr bwMode="auto">
                <a:xfrm>
                  <a:off x="4048" y="1629"/>
                  <a:ext cx="207" cy="267"/>
                  <a:chOff x="4048" y="1629"/>
                  <a:chExt cx="207" cy="267"/>
                </a:xfrm>
              </p:grpSpPr>
              <p:sp>
                <p:nvSpPr>
                  <p:cNvPr id="1255592" name="Freeform 168"/>
                  <p:cNvSpPr>
                    <a:spLocks noChangeArrowheads="1"/>
                  </p:cNvSpPr>
                  <p:nvPr/>
                </p:nvSpPr>
                <p:spPr bwMode="auto">
                  <a:xfrm>
                    <a:off x="4048" y="1629"/>
                    <a:ext cx="205" cy="267"/>
                  </a:xfrm>
                  <a:custGeom>
                    <a:avLst/>
                    <a:gdLst/>
                    <a:ahLst/>
                    <a:cxnLst>
                      <a:cxn ang="0">
                        <a:pos x="0" y="1182"/>
                      </a:cxn>
                      <a:cxn ang="0">
                        <a:pos x="0" y="391"/>
                      </a:cxn>
                      <a:cxn ang="0">
                        <a:pos x="554" y="0"/>
                      </a:cxn>
                      <a:cxn ang="0">
                        <a:pos x="907" y="0"/>
                      </a:cxn>
                      <a:cxn ang="0">
                        <a:pos x="907" y="787"/>
                      </a:cxn>
                      <a:cxn ang="0">
                        <a:pos x="351" y="1182"/>
                      </a:cxn>
                      <a:cxn ang="0">
                        <a:pos x="0" y="1182"/>
                      </a:cxn>
                    </a:cxnLst>
                    <a:rect l="0" t="0" r="r" b="b"/>
                    <a:pathLst>
                      <a:path w="908" h="1183">
                        <a:moveTo>
                          <a:pt x="0" y="1182"/>
                        </a:moveTo>
                        <a:lnTo>
                          <a:pt x="0" y="391"/>
                        </a:lnTo>
                        <a:lnTo>
                          <a:pt x="554" y="0"/>
                        </a:lnTo>
                        <a:lnTo>
                          <a:pt x="907" y="0"/>
                        </a:lnTo>
                        <a:lnTo>
                          <a:pt x="907" y="787"/>
                        </a:lnTo>
                        <a:lnTo>
                          <a:pt x="351" y="1182"/>
                        </a:lnTo>
                        <a:lnTo>
                          <a:pt x="0" y="1182"/>
                        </a:lnTo>
                      </a:path>
                    </a:pathLst>
                  </a:custGeom>
                  <a:solidFill>
                    <a:srgbClr val="FFFFFF"/>
                  </a:solidFill>
                  <a:ln w="9360">
                    <a:solidFill>
                      <a:srgbClr val="000000"/>
                    </a:solidFill>
                    <a:round/>
                    <a:headEnd/>
                    <a:tailEnd/>
                  </a:ln>
                </p:spPr>
                <p:txBody>
                  <a:bodyPr wrap="none" anchor="ctr"/>
                  <a:lstStyle/>
                  <a:p>
                    <a:endParaRPr lang="fr-CH"/>
                  </a:p>
                </p:txBody>
              </p:sp>
              <p:sp>
                <p:nvSpPr>
                  <p:cNvPr id="1255593" name="Freeform 169"/>
                  <p:cNvSpPr>
                    <a:spLocks noChangeArrowheads="1"/>
                  </p:cNvSpPr>
                  <p:nvPr/>
                </p:nvSpPr>
                <p:spPr bwMode="auto">
                  <a:xfrm>
                    <a:off x="4048" y="1629"/>
                    <a:ext cx="205" cy="90"/>
                  </a:xfrm>
                  <a:custGeom>
                    <a:avLst/>
                    <a:gdLst/>
                    <a:ahLst/>
                    <a:cxnLst>
                      <a:cxn ang="0">
                        <a:pos x="0" y="402"/>
                      </a:cxn>
                      <a:cxn ang="0">
                        <a:pos x="554" y="0"/>
                      </a:cxn>
                      <a:cxn ang="0">
                        <a:pos x="907" y="0"/>
                      </a:cxn>
                      <a:cxn ang="0">
                        <a:pos x="351" y="402"/>
                      </a:cxn>
                      <a:cxn ang="0">
                        <a:pos x="0" y="402"/>
                      </a:cxn>
                    </a:cxnLst>
                    <a:rect l="0" t="0" r="r" b="b"/>
                    <a:pathLst>
                      <a:path w="908" h="403">
                        <a:moveTo>
                          <a:pt x="0" y="402"/>
                        </a:moveTo>
                        <a:lnTo>
                          <a:pt x="554" y="0"/>
                        </a:lnTo>
                        <a:lnTo>
                          <a:pt x="907" y="0"/>
                        </a:lnTo>
                        <a:lnTo>
                          <a:pt x="351" y="402"/>
                        </a:lnTo>
                        <a:lnTo>
                          <a:pt x="0" y="402"/>
                        </a:lnTo>
                      </a:path>
                    </a:pathLst>
                  </a:custGeom>
                  <a:solidFill>
                    <a:srgbClr val="FFFFFF"/>
                  </a:solidFill>
                  <a:ln w="9360">
                    <a:solidFill>
                      <a:srgbClr val="000000"/>
                    </a:solidFill>
                    <a:round/>
                    <a:headEnd/>
                    <a:tailEnd/>
                  </a:ln>
                </p:spPr>
                <p:txBody>
                  <a:bodyPr wrap="none" anchor="ctr"/>
                  <a:lstStyle/>
                  <a:p>
                    <a:endParaRPr lang="fr-CH"/>
                  </a:p>
                </p:txBody>
              </p:sp>
              <p:sp>
                <p:nvSpPr>
                  <p:cNvPr id="1255594" name="Freeform 170"/>
                  <p:cNvSpPr>
                    <a:spLocks noChangeArrowheads="1"/>
                  </p:cNvSpPr>
                  <p:nvPr/>
                </p:nvSpPr>
                <p:spPr bwMode="auto">
                  <a:xfrm>
                    <a:off x="4130" y="1629"/>
                    <a:ext cx="126" cy="267"/>
                  </a:xfrm>
                  <a:custGeom>
                    <a:avLst/>
                    <a:gdLst/>
                    <a:ahLst/>
                    <a:cxnLst>
                      <a:cxn ang="0">
                        <a:pos x="0" y="1182"/>
                      </a:cxn>
                      <a:cxn ang="0">
                        <a:pos x="0" y="391"/>
                      </a:cxn>
                      <a:cxn ang="0">
                        <a:pos x="557" y="0"/>
                      </a:cxn>
                      <a:cxn ang="0">
                        <a:pos x="557" y="787"/>
                      </a:cxn>
                      <a:cxn ang="0">
                        <a:pos x="0" y="1182"/>
                      </a:cxn>
                    </a:cxnLst>
                    <a:rect l="0" t="0" r="r" b="b"/>
                    <a:pathLst>
                      <a:path w="558" h="1183">
                        <a:moveTo>
                          <a:pt x="0" y="1182"/>
                        </a:moveTo>
                        <a:lnTo>
                          <a:pt x="0" y="391"/>
                        </a:lnTo>
                        <a:lnTo>
                          <a:pt x="557" y="0"/>
                        </a:lnTo>
                        <a:lnTo>
                          <a:pt x="557" y="787"/>
                        </a:lnTo>
                        <a:lnTo>
                          <a:pt x="0" y="1182"/>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670" name="Group 171"/>
                <p:cNvGrpSpPr>
                  <a:grpSpLocks/>
                </p:cNvGrpSpPr>
                <p:nvPr/>
              </p:nvGrpSpPr>
              <p:grpSpPr bwMode="auto">
                <a:xfrm>
                  <a:off x="4157" y="1629"/>
                  <a:ext cx="206" cy="267"/>
                  <a:chOff x="4157" y="1629"/>
                  <a:chExt cx="206" cy="267"/>
                </a:xfrm>
              </p:grpSpPr>
              <p:sp>
                <p:nvSpPr>
                  <p:cNvPr id="1255596" name="Freeform 172"/>
                  <p:cNvSpPr>
                    <a:spLocks noChangeArrowheads="1"/>
                  </p:cNvSpPr>
                  <p:nvPr/>
                </p:nvSpPr>
                <p:spPr bwMode="auto">
                  <a:xfrm>
                    <a:off x="4157" y="1629"/>
                    <a:ext cx="202" cy="267"/>
                  </a:xfrm>
                  <a:custGeom>
                    <a:avLst/>
                    <a:gdLst/>
                    <a:ahLst/>
                    <a:cxnLst>
                      <a:cxn ang="0">
                        <a:pos x="0" y="1182"/>
                      </a:cxn>
                      <a:cxn ang="0">
                        <a:pos x="0" y="391"/>
                      </a:cxn>
                      <a:cxn ang="0">
                        <a:pos x="545" y="0"/>
                      </a:cxn>
                      <a:cxn ang="0">
                        <a:pos x="894" y="0"/>
                      </a:cxn>
                      <a:cxn ang="0">
                        <a:pos x="894" y="787"/>
                      </a:cxn>
                      <a:cxn ang="0">
                        <a:pos x="346" y="1182"/>
                      </a:cxn>
                      <a:cxn ang="0">
                        <a:pos x="0" y="1182"/>
                      </a:cxn>
                    </a:cxnLst>
                    <a:rect l="0" t="0" r="r" b="b"/>
                    <a:pathLst>
                      <a:path w="895" h="1183">
                        <a:moveTo>
                          <a:pt x="0" y="1182"/>
                        </a:moveTo>
                        <a:lnTo>
                          <a:pt x="0" y="391"/>
                        </a:lnTo>
                        <a:lnTo>
                          <a:pt x="545" y="0"/>
                        </a:lnTo>
                        <a:lnTo>
                          <a:pt x="894" y="0"/>
                        </a:lnTo>
                        <a:lnTo>
                          <a:pt x="894" y="787"/>
                        </a:lnTo>
                        <a:lnTo>
                          <a:pt x="346" y="1182"/>
                        </a:lnTo>
                        <a:lnTo>
                          <a:pt x="0" y="1182"/>
                        </a:lnTo>
                      </a:path>
                    </a:pathLst>
                  </a:custGeom>
                  <a:solidFill>
                    <a:srgbClr val="FFCC99"/>
                  </a:solidFill>
                  <a:ln w="9360">
                    <a:solidFill>
                      <a:srgbClr val="000000"/>
                    </a:solidFill>
                    <a:round/>
                    <a:headEnd/>
                    <a:tailEnd/>
                  </a:ln>
                </p:spPr>
                <p:txBody>
                  <a:bodyPr wrap="none" anchor="ctr"/>
                  <a:lstStyle/>
                  <a:p>
                    <a:endParaRPr lang="fr-CH"/>
                  </a:p>
                </p:txBody>
              </p:sp>
              <p:sp>
                <p:nvSpPr>
                  <p:cNvPr id="1255597" name="Freeform 173"/>
                  <p:cNvSpPr>
                    <a:spLocks noChangeArrowheads="1"/>
                  </p:cNvSpPr>
                  <p:nvPr/>
                </p:nvSpPr>
                <p:spPr bwMode="auto">
                  <a:xfrm>
                    <a:off x="4157" y="1629"/>
                    <a:ext cx="202" cy="90"/>
                  </a:xfrm>
                  <a:custGeom>
                    <a:avLst/>
                    <a:gdLst/>
                    <a:ahLst/>
                    <a:cxnLst>
                      <a:cxn ang="0">
                        <a:pos x="0" y="402"/>
                      </a:cxn>
                      <a:cxn ang="0">
                        <a:pos x="545" y="0"/>
                      </a:cxn>
                      <a:cxn ang="0">
                        <a:pos x="894" y="0"/>
                      </a:cxn>
                      <a:cxn ang="0">
                        <a:pos x="346" y="402"/>
                      </a:cxn>
                      <a:cxn ang="0">
                        <a:pos x="0" y="402"/>
                      </a:cxn>
                    </a:cxnLst>
                    <a:rect l="0" t="0" r="r" b="b"/>
                    <a:pathLst>
                      <a:path w="895" h="403">
                        <a:moveTo>
                          <a:pt x="0" y="402"/>
                        </a:moveTo>
                        <a:lnTo>
                          <a:pt x="545" y="0"/>
                        </a:lnTo>
                        <a:lnTo>
                          <a:pt x="894" y="0"/>
                        </a:lnTo>
                        <a:lnTo>
                          <a:pt x="346" y="402"/>
                        </a:lnTo>
                        <a:lnTo>
                          <a:pt x="0" y="402"/>
                        </a:lnTo>
                      </a:path>
                    </a:pathLst>
                  </a:custGeom>
                  <a:solidFill>
                    <a:srgbClr val="FFDFA7"/>
                  </a:solidFill>
                  <a:ln w="9360">
                    <a:solidFill>
                      <a:srgbClr val="000000"/>
                    </a:solidFill>
                    <a:round/>
                    <a:headEnd/>
                    <a:tailEnd/>
                  </a:ln>
                </p:spPr>
                <p:txBody>
                  <a:bodyPr wrap="none" anchor="ctr"/>
                  <a:lstStyle/>
                  <a:p>
                    <a:endParaRPr lang="fr-CH"/>
                  </a:p>
                </p:txBody>
              </p:sp>
              <p:sp>
                <p:nvSpPr>
                  <p:cNvPr id="1255598" name="Freeform 174"/>
                  <p:cNvSpPr>
                    <a:spLocks noChangeArrowheads="1"/>
                  </p:cNvSpPr>
                  <p:nvPr/>
                </p:nvSpPr>
                <p:spPr bwMode="auto">
                  <a:xfrm>
                    <a:off x="4238" y="1629"/>
                    <a:ext cx="125" cy="267"/>
                  </a:xfrm>
                  <a:custGeom>
                    <a:avLst/>
                    <a:gdLst/>
                    <a:ahLst/>
                    <a:cxnLst>
                      <a:cxn ang="0">
                        <a:pos x="0" y="1182"/>
                      </a:cxn>
                      <a:cxn ang="0">
                        <a:pos x="0" y="391"/>
                      </a:cxn>
                      <a:cxn ang="0">
                        <a:pos x="555" y="0"/>
                      </a:cxn>
                      <a:cxn ang="0">
                        <a:pos x="555" y="787"/>
                      </a:cxn>
                      <a:cxn ang="0">
                        <a:pos x="0" y="1182"/>
                      </a:cxn>
                    </a:cxnLst>
                    <a:rect l="0" t="0" r="r" b="b"/>
                    <a:pathLst>
                      <a:path w="556" h="1183">
                        <a:moveTo>
                          <a:pt x="0" y="1182"/>
                        </a:moveTo>
                        <a:lnTo>
                          <a:pt x="0" y="391"/>
                        </a:lnTo>
                        <a:lnTo>
                          <a:pt x="555" y="0"/>
                        </a:lnTo>
                        <a:lnTo>
                          <a:pt x="555" y="787"/>
                        </a:lnTo>
                        <a:lnTo>
                          <a:pt x="0" y="1182"/>
                        </a:lnTo>
                      </a:path>
                    </a:pathLst>
                  </a:custGeom>
                  <a:solidFill>
                    <a:srgbClr val="DBAF83"/>
                  </a:solidFill>
                  <a:ln w="9360">
                    <a:solidFill>
                      <a:srgbClr val="000000"/>
                    </a:solidFill>
                    <a:round/>
                    <a:headEnd/>
                    <a:tailEnd/>
                  </a:ln>
                </p:spPr>
                <p:txBody>
                  <a:bodyPr wrap="none" anchor="ctr"/>
                  <a:lstStyle/>
                  <a:p>
                    <a:endParaRPr lang="fr-CH"/>
                  </a:p>
                </p:txBody>
              </p:sp>
            </p:grpSp>
          </p:grpSp>
          <p:sp>
            <p:nvSpPr>
              <p:cNvPr id="1255599" name="Line 175"/>
              <p:cNvSpPr>
                <a:spLocks noChangeShapeType="1"/>
              </p:cNvSpPr>
              <p:nvPr/>
            </p:nvSpPr>
            <p:spPr bwMode="auto">
              <a:xfrm flipH="1">
                <a:off x="1263" y="1704"/>
                <a:ext cx="159" cy="101"/>
              </a:xfrm>
              <a:prstGeom prst="line">
                <a:avLst/>
              </a:prstGeom>
              <a:noFill/>
              <a:ln w="9360">
                <a:solidFill>
                  <a:srgbClr val="000000"/>
                </a:solidFill>
                <a:round/>
                <a:headEnd/>
                <a:tailEnd/>
              </a:ln>
            </p:spPr>
            <p:txBody>
              <a:bodyPr/>
              <a:lstStyle/>
              <a:p>
                <a:endParaRPr lang="fr-CH"/>
              </a:p>
            </p:txBody>
          </p:sp>
          <p:sp>
            <p:nvSpPr>
              <p:cNvPr id="1255600" name="Line 176"/>
              <p:cNvSpPr>
                <a:spLocks noChangeShapeType="1"/>
              </p:cNvSpPr>
              <p:nvPr/>
            </p:nvSpPr>
            <p:spPr bwMode="auto">
              <a:xfrm flipH="1">
                <a:off x="1401" y="1642"/>
                <a:ext cx="344" cy="49"/>
              </a:xfrm>
              <a:prstGeom prst="line">
                <a:avLst/>
              </a:prstGeom>
              <a:noFill/>
              <a:ln w="9360">
                <a:solidFill>
                  <a:srgbClr val="000000"/>
                </a:solidFill>
                <a:round/>
                <a:headEnd/>
                <a:tailEnd/>
              </a:ln>
            </p:spPr>
            <p:txBody>
              <a:bodyPr/>
              <a:lstStyle/>
              <a:p>
                <a:endParaRPr lang="fr-CH"/>
              </a:p>
            </p:txBody>
          </p:sp>
          <p:sp>
            <p:nvSpPr>
              <p:cNvPr id="1255601" name="Line 177"/>
              <p:cNvSpPr>
                <a:spLocks noChangeShapeType="1"/>
              </p:cNvSpPr>
              <p:nvPr/>
            </p:nvSpPr>
            <p:spPr bwMode="auto">
              <a:xfrm flipH="1">
                <a:off x="1621" y="1654"/>
                <a:ext cx="124" cy="76"/>
              </a:xfrm>
              <a:prstGeom prst="line">
                <a:avLst/>
              </a:prstGeom>
              <a:noFill/>
              <a:ln w="9360">
                <a:solidFill>
                  <a:srgbClr val="000000"/>
                </a:solidFill>
                <a:round/>
                <a:headEnd/>
                <a:tailEnd/>
              </a:ln>
            </p:spPr>
            <p:txBody>
              <a:bodyPr/>
              <a:lstStyle/>
              <a:p>
                <a:endParaRPr lang="fr-CH"/>
              </a:p>
            </p:txBody>
          </p:sp>
        </p:grpSp>
        <p:grpSp>
          <p:nvGrpSpPr>
            <p:cNvPr id="1255674" name="Group 178"/>
            <p:cNvGrpSpPr>
              <a:grpSpLocks/>
            </p:cNvGrpSpPr>
            <p:nvPr/>
          </p:nvGrpSpPr>
          <p:grpSpPr bwMode="auto">
            <a:xfrm>
              <a:off x="4325" y="1603"/>
              <a:ext cx="917" cy="612"/>
              <a:chOff x="4325" y="1603"/>
              <a:chExt cx="917" cy="612"/>
            </a:xfrm>
          </p:grpSpPr>
          <p:sp>
            <p:nvSpPr>
              <p:cNvPr id="1255603" name="Freeform 179"/>
              <p:cNvSpPr>
                <a:spLocks noChangeArrowheads="1"/>
              </p:cNvSpPr>
              <p:nvPr/>
            </p:nvSpPr>
            <p:spPr bwMode="auto">
              <a:xfrm>
                <a:off x="4325" y="1603"/>
                <a:ext cx="917" cy="339"/>
              </a:xfrm>
              <a:custGeom>
                <a:avLst/>
                <a:gdLst/>
                <a:ahLst/>
                <a:cxnLst>
                  <a:cxn ang="0">
                    <a:pos x="4048" y="0"/>
                  </a:cxn>
                  <a:cxn ang="0">
                    <a:pos x="0" y="1497"/>
                  </a:cxn>
                  <a:cxn ang="0">
                    <a:pos x="0" y="0"/>
                  </a:cxn>
                  <a:cxn ang="0">
                    <a:pos x="4048" y="0"/>
                  </a:cxn>
                </a:cxnLst>
                <a:rect l="0" t="0" r="r" b="b"/>
                <a:pathLst>
                  <a:path w="4049" h="1498">
                    <a:moveTo>
                      <a:pt x="4048" y="0"/>
                    </a:moveTo>
                    <a:lnTo>
                      <a:pt x="0" y="1497"/>
                    </a:lnTo>
                    <a:lnTo>
                      <a:pt x="0" y="0"/>
                    </a:lnTo>
                    <a:lnTo>
                      <a:pt x="4048" y="0"/>
                    </a:lnTo>
                  </a:path>
                </a:pathLst>
              </a:custGeom>
              <a:solidFill>
                <a:srgbClr val="FFFFFF"/>
              </a:solidFill>
              <a:ln w="9360">
                <a:solidFill>
                  <a:srgbClr val="000000"/>
                </a:solidFill>
                <a:round/>
                <a:headEnd/>
                <a:tailEnd/>
              </a:ln>
            </p:spPr>
            <p:txBody>
              <a:bodyPr wrap="none" anchor="ctr"/>
              <a:lstStyle/>
              <a:p>
                <a:endParaRPr lang="fr-CH"/>
              </a:p>
            </p:txBody>
          </p:sp>
          <p:sp>
            <p:nvSpPr>
              <p:cNvPr id="1255604" name="Oval 180"/>
              <p:cNvSpPr>
                <a:spLocks noChangeArrowheads="1"/>
              </p:cNvSpPr>
              <p:nvPr/>
            </p:nvSpPr>
            <p:spPr bwMode="auto">
              <a:xfrm rot="1740000">
                <a:off x="4951" y="1567"/>
                <a:ext cx="159" cy="690"/>
              </a:xfrm>
              <a:prstGeom prst="ellipse">
                <a:avLst/>
              </a:prstGeom>
              <a:solidFill>
                <a:srgbClr val="FFFFFF"/>
              </a:solidFill>
              <a:ln w="9360">
                <a:solidFill>
                  <a:srgbClr val="000000"/>
                </a:solidFill>
                <a:round/>
                <a:headEnd/>
                <a:tailEnd/>
              </a:ln>
            </p:spPr>
            <p:txBody>
              <a:bodyPr wrap="none" anchor="ctr"/>
              <a:lstStyle/>
              <a:p>
                <a:endParaRPr lang="fr-CH"/>
              </a:p>
            </p:txBody>
          </p:sp>
          <p:sp>
            <p:nvSpPr>
              <p:cNvPr id="1255605" name="Line 181"/>
              <p:cNvSpPr>
                <a:spLocks noChangeShapeType="1"/>
              </p:cNvSpPr>
              <p:nvPr/>
            </p:nvSpPr>
            <p:spPr bwMode="auto">
              <a:xfrm>
                <a:off x="4326" y="1611"/>
                <a:ext cx="1" cy="314"/>
              </a:xfrm>
              <a:prstGeom prst="line">
                <a:avLst/>
              </a:prstGeom>
              <a:noFill/>
              <a:ln w="12600">
                <a:solidFill>
                  <a:srgbClr val="FFFFFF"/>
                </a:solidFill>
                <a:round/>
                <a:headEnd/>
                <a:tailEnd/>
              </a:ln>
            </p:spPr>
            <p:txBody>
              <a:bodyPr/>
              <a:lstStyle/>
              <a:p>
                <a:endParaRPr lang="fr-CH"/>
              </a:p>
            </p:txBody>
          </p:sp>
        </p:grpSp>
      </p:grpSp>
      <p:grpSp>
        <p:nvGrpSpPr>
          <p:cNvPr id="1255677" name="Group 182"/>
          <p:cNvGrpSpPr>
            <a:grpSpLocks/>
          </p:cNvGrpSpPr>
          <p:nvPr/>
        </p:nvGrpSpPr>
        <p:grpSpPr bwMode="auto">
          <a:xfrm>
            <a:off x="3278188" y="5487988"/>
            <a:ext cx="1660525" cy="668337"/>
            <a:chOff x="1875" y="3684"/>
            <a:chExt cx="1046" cy="421"/>
          </a:xfrm>
        </p:grpSpPr>
        <p:grpSp>
          <p:nvGrpSpPr>
            <p:cNvPr id="1255680" name="Group 183"/>
            <p:cNvGrpSpPr>
              <a:grpSpLocks/>
            </p:cNvGrpSpPr>
            <p:nvPr/>
          </p:nvGrpSpPr>
          <p:grpSpPr bwMode="auto">
            <a:xfrm>
              <a:off x="1875" y="3828"/>
              <a:ext cx="1046" cy="277"/>
              <a:chOff x="1875" y="3828"/>
              <a:chExt cx="1046" cy="277"/>
            </a:xfrm>
          </p:grpSpPr>
          <p:sp>
            <p:nvSpPr>
              <p:cNvPr id="1255608" name="Freeform 184"/>
              <p:cNvSpPr>
                <a:spLocks noChangeArrowheads="1"/>
              </p:cNvSpPr>
              <p:nvPr/>
            </p:nvSpPr>
            <p:spPr bwMode="auto">
              <a:xfrm>
                <a:off x="1875" y="3828"/>
                <a:ext cx="1046" cy="277"/>
              </a:xfrm>
              <a:custGeom>
                <a:avLst/>
                <a:gdLst/>
                <a:ahLst/>
                <a:cxnLst>
                  <a:cxn ang="0">
                    <a:pos x="0" y="1226"/>
                  </a:cxn>
                  <a:cxn ang="0">
                    <a:pos x="0" y="1029"/>
                  </a:cxn>
                  <a:cxn ang="0">
                    <a:pos x="798" y="0"/>
                  </a:cxn>
                  <a:cxn ang="0">
                    <a:pos x="4617" y="0"/>
                  </a:cxn>
                  <a:cxn ang="0">
                    <a:pos x="4617" y="195"/>
                  </a:cxn>
                  <a:cxn ang="0">
                    <a:pos x="3818" y="1226"/>
                  </a:cxn>
                  <a:cxn ang="0">
                    <a:pos x="0" y="1226"/>
                  </a:cxn>
                </a:cxnLst>
                <a:rect l="0" t="0" r="r" b="b"/>
                <a:pathLst>
                  <a:path w="4618" h="1227">
                    <a:moveTo>
                      <a:pt x="0" y="1226"/>
                    </a:moveTo>
                    <a:lnTo>
                      <a:pt x="0" y="1029"/>
                    </a:lnTo>
                    <a:lnTo>
                      <a:pt x="798" y="0"/>
                    </a:lnTo>
                    <a:lnTo>
                      <a:pt x="4617" y="0"/>
                    </a:lnTo>
                    <a:lnTo>
                      <a:pt x="4617" y="195"/>
                    </a:lnTo>
                    <a:lnTo>
                      <a:pt x="3818" y="1226"/>
                    </a:lnTo>
                    <a:lnTo>
                      <a:pt x="0" y="1226"/>
                    </a:lnTo>
                  </a:path>
                </a:pathLst>
              </a:custGeom>
              <a:solidFill>
                <a:srgbClr val="800000"/>
              </a:solidFill>
              <a:ln w="9360">
                <a:solidFill>
                  <a:srgbClr val="000000"/>
                </a:solidFill>
                <a:round/>
                <a:headEnd/>
                <a:tailEnd/>
              </a:ln>
            </p:spPr>
            <p:txBody>
              <a:bodyPr wrap="none" anchor="ctr"/>
              <a:lstStyle/>
              <a:p>
                <a:endParaRPr lang="fr-CH"/>
              </a:p>
            </p:txBody>
          </p:sp>
          <p:sp>
            <p:nvSpPr>
              <p:cNvPr id="1255609" name="Freeform 185"/>
              <p:cNvSpPr>
                <a:spLocks noChangeArrowheads="1"/>
              </p:cNvSpPr>
              <p:nvPr/>
            </p:nvSpPr>
            <p:spPr bwMode="auto">
              <a:xfrm>
                <a:off x="1875" y="3828"/>
                <a:ext cx="1046" cy="236"/>
              </a:xfrm>
              <a:custGeom>
                <a:avLst/>
                <a:gdLst/>
                <a:ahLst/>
                <a:cxnLst>
                  <a:cxn ang="0">
                    <a:pos x="0" y="1046"/>
                  </a:cxn>
                  <a:cxn ang="0">
                    <a:pos x="798" y="0"/>
                  </a:cxn>
                  <a:cxn ang="0">
                    <a:pos x="4617" y="0"/>
                  </a:cxn>
                  <a:cxn ang="0">
                    <a:pos x="3818" y="1046"/>
                  </a:cxn>
                  <a:cxn ang="0">
                    <a:pos x="0" y="1046"/>
                  </a:cxn>
                </a:cxnLst>
                <a:rect l="0" t="0" r="r" b="b"/>
                <a:pathLst>
                  <a:path w="4618" h="1047">
                    <a:moveTo>
                      <a:pt x="0" y="1046"/>
                    </a:moveTo>
                    <a:lnTo>
                      <a:pt x="798" y="0"/>
                    </a:lnTo>
                    <a:lnTo>
                      <a:pt x="4617" y="0"/>
                    </a:lnTo>
                    <a:lnTo>
                      <a:pt x="3818" y="1046"/>
                    </a:lnTo>
                    <a:lnTo>
                      <a:pt x="0" y="1046"/>
                    </a:lnTo>
                  </a:path>
                </a:pathLst>
              </a:custGeom>
              <a:solidFill>
                <a:srgbClr val="8C0000"/>
              </a:solidFill>
              <a:ln w="9360">
                <a:solidFill>
                  <a:srgbClr val="000000"/>
                </a:solidFill>
                <a:round/>
                <a:headEnd/>
                <a:tailEnd/>
              </a:ln>
            </p:spPr>
            <p:txBody>
              <a:bodyPr wrap="none" anchor="ctr"/>
              <a:lstStyle/>
              <a:p>
                <a:endParaRPr lang="fr-CH"/>
              </a:p>
            </p:txBody>
          </p:sp>
          <p:sp>
            <p:nvSpPr>
              <p:cNvPr id="1255610" name="Freeform 186"/>
              <p:cNvSpPr>
                <a:spLocks noChangeArrowheads="1"/>
              </p:cNvSpPr>
              <p:nvPr/>
            </p:nvSpPr>
            <p:spPr bwMode="auto">
              <a:xfrm>
                <a:off x="2741" y="3828"/>
                <a:ext cx="180" cy="277"/>
              </a:xfrm>
              <a:custGeom>
                <a:avLst/>
                <a:gdLst/>
                <a:ahLst/>
                <a:cxnLst>
                  <a:cxn ang="0">
                    <a:pos x="0" y="1226"/>
                  </a:cxn>
                  <a:cxn ang="0">
                    <a:pos x="0" y="1029"/>
                  </a:cxn>
                  <a:cxn ang="0">
                    <a:pos x="798" y="0"/>
                  </a:cxn>
                  <a:cxn ang="0">
                    <a:pos x="798" y="195"/>
                  </a:cxn>
                  <a:cxn ang="0">
                    <a:pos x="0" y="1226"/>
                  </a:cxn>
                </a:cxnLst>
                <a:rect l="0" t="0" r="r" b="b"/>
                <a:pathLst>
                  <a:path w="799" h="1227">
                    <a:moveTo>
                      <a:pt x="0" y="1226"/>
                    </a:moveTo>
                    <a:lnTo>
                      <a:pt x="0" y="1029"/>
                    </a:lnTo>
                    <a:lnTo>
                      <a:pt x="798" y="0"/>
                    </a:lnTo>
                    <a:lnTo>
                      <a:pt x="798" y="195"/>
                    </a:lnTo>
                    <a:lnTo>
                      <a:pt x="0" y="1226"/>
                    </a:lnTo>
                  </a:path>
                </a:pathLst>
              </a:custGeom>
              <a:solidFill>
                <a:srgbClr val="6E0000"/>
              </a:solidFill>
              <a:ln w="9360">
                <a:solidFill>
                  <a:srgbClr val="000000"/>
                </a:solidFill>
                <a:round/>
                <a:headEnd/>
                <a:tailEnd/>
              </a:ln>
            </p:spPr>
            <p:txBody>
              <a:bodyPr wrap="none" anchor="ctr"/>
              <a:lstStyle/>
              <a:p>
                <a:endParaRPr lang="fr-CH"/>
              </a:p>
            </p:txBody>
          </p:sp>
        </p:grpSp>
        <p:grpSp>
          <p:nvGrpSpPr>
            <p:cNvPr id="1255681" name="Group 187"/>
            <p:cNvGrpSpPr>
              <a:grpSpLocks/>
            </p:cNvGrpSpPr>
            <p:nvPr/>
          </p:nvGrpSpPr>
          <p:grpSpPr bwMode="auto">
            <a:xfrm>
              <a:off x="1875" y="3780"/>
              <a:ext cx="1046" cy="277"/>
              <a:chOff x="1875" y="3780"/>
              <a:chExt cx="1046" cy="277"/>
            </a:xfrm>
          </p:grpSpPr>
          <p:sp>
            <p:nvSpPr>
              <p:cNvPr id="1255612" name="Freeform 188"/>
              <p:cNvSpPr>
                <a:spLocks noChangeArrowheads="1"/>
              </p:cNvSpPr>
              <p:nvPr/>
            </p:nvSpPr>
            <p:spPr bwMode="auto">
              <a:xfrm>
                <a:off x="1875" y="3780"/>
                <a:ext cx="1046" cy="277"/>
              </a:xfrm>
              <a:custGeom>
                <a:avLst/>
                <a:gdLst/>
                <a:ahLst/>
                <a:cxnLst>
                  <a:cxn ang="0">
                    <a:pos x="0" y="1226"/>
                  </a:cxn>
                  <a:cxn ang="0">
                    <a:pos x="0" y="1030"/>
                  </a:cxn>
                  <a:cxn ang="0">
                    <a:pos x="798" y="0"/>
                  </a:cxn>
                  <a:cxn ang="0">
                    <a:pos x="4617" y="0"/>
                  </a:cxn>
                  <a:cxn ang="0">
                    <a:pos x="4617" y="195"/>
                  </a:cxn>
                  <a:cxn ang="0">
                    <a:pos x="3818" y="1226"/>
                  </a:cxn>
                  <a:cxn ang="0">
                    <a:pos x="0" y="1226"/>
                  </a:cxn>
                </a:cxnLst>
                <a:rect l="0" t="0" r="r" b="b"/>
                <a:pathLst>
                  <a:path w="4618" h="1227">
                    <a:moveTo>
                      <a:pt x="0" y="1226"/>
                    </a:moveTo>
                    <a:lnTo>
                      <a:pt x="0" y="1030"/>
                    </a:lnTo>
                    <a:lnTo>
                      <a:pt x="798" y="0"/>
                    </a:lnTo>
                    <a:lnTo>
                      <a:pt x="4617" y="0"/>
                    </a:lnTo>
                    <a:lnTo>
                      <a:pt x="4617" y="195"/>
                    </a:lnTo>
                    <a:lnTo>
                      <a:pt x="3818" y="1226"/>
                    </a:lnTo>
                    <a:lnTo>
                      <a:pt x="0" y="1226"/>
                    </a:lnTo>
                  </a:path>
                </a:pathLst>
              </a:custGeom>
              <a:solidFill>
                <a:srgbClr val="800000"/>
              </a:solidFill>
              <a:ln w="9360">
                <a:solidFill>
                  <a:srgbClr val="000000"/>
                </a:solidFill>
                <a:round/>
                <a:headEnd/>
                <a:tailEnd/>
              </a:ln>
            </p:spPr>
            <p:txBody>
              <a:bodyPr wrap="none" anchor="ctr"/>
              <a:lstStyle/>
              <a:p>
                <a:endParaRPr lang="fr-CH"/>
              </a:p>
            </p:txBody>
          </p:sp>
          <p:sp>
            <p:nvSpPr>
              <p:cNvPr id="1255613" name="Freeform 189"/>
              <p:cNvSpPr>
                <a:spLocks noChangeArrowheads="1"/>
              </p:cNvSpPr>
              <p:nvPr/>
            </p:nvSpPr>
            <p:spPr bwMode="auto">
              <a:xfrm>
                <a:off x="1875" y="3780"/>
                <a:ext cx="1046" cy="232"/>
              </a:xfrm>
              <a:custGeom>
                <a:avLst/>
                <a:gdLst/>
                <a:ahLst/>
                <a:cxnLst>
                  <a:cxn ang="0">
                    <a:pos x="0" y="1027"/>
                  </a:cxn>
                  <a:cxn ang="0">
                    <a:pos x="798" y="0"/>
                  </a:cxn>
                  <a:cxn ang="0">
                    <a:pos x="4617" y="0"/>
                  </a:cxn>
                  <a:cxn ang="0">
                    <a:pos x="3818" y="1027"/>
                  </a:cxn>
                  <a:cxn ang="0">
                    <a:pos x="0" y="1027"/>
                  </a:cxn>
                </a:cxnLst>
                <a:rect l="0" t="0" r="r" b="b"/>
                <a:pathLst>
                  <a:path w="4618" h="1028">
                    <a:moveTo>
                      <a:pt x="0" y="1027"/>
                    </a:moveTo>
                    <a:lnTo>
                      <a:pt x="798" y="0"/>
                    </a:lnTo>
                    <a:lnTo>
                      <a:pt x="4617" y="0"/>
                    </a:lnTo>
                    <a:lnTo>
                      <a:pt x="3818" y="1027"/>
                    </a:lnTo>
                    <a:lnTo>
                      <a:pt x="0" y="1027"/>
                    </a:lnTo>
                  </a:path>
                </a:pathLst>
              </a:custGeom>
              <a:solidFill>
                <a:srgbClr val="8C0000"/>
              </a:solidFill>
              <a:ln w="9360">
                <a:solidFill>
                  <a:srgbClr val="000000"/>
                </a:solidFill>
                <a:round/>
                <a:headEnd/>
                <a:tailEnd/>
              </a:ln>
            </p:spPr>
            <p:txBody>
              <a:bodyPr wrap="none" anchor="ctr"/>
              <a:lstStyle/>
              <a:p>
                <a:endParaRPr lang="fr-CH"/>
              </a:p>
            </p:txBody>
          </p:sp>
          <p:sp>
            <p:nvSpPr>
              <p:cNvPr id="1255614" name="Freeform 190"/>
              <p:cNvSpPr>
                <a:spLocks noChangeArrowheads="1"/>
              </p:cNvSpPr>
              <p:nvPr/>
            </p:nvSpPr>
            <p:spPr bwMode="auto">
              <a:xfrm>
                <a:off x="2741" y="3780"/>
                <a:ext cx="180" cy="277"/>
              </a:xfrm>
              <a:custGeom>
                <a:avLst/>
                <a:gdLst/>
                <a:ahLst/>
                <a:cxnLst>
                  <a:cxn ang="0">
                    <a:pos x="0" y="1226"/>
                  </a:cxn>
                  <a:cxn ang="0">
                    <a:pos x="0" y="1030"/>
                  </a:cxn>
                  <a:cxn ang="0">
                    <a:pos x="798" y="0"/>
                  </a:cxn>
                  <a:cxn ang="0">
                    <a:pos x="798" y="195"/>
                  </a:cxn>
                  <a:cxn ang="0">
                    <a:pos x="0" y="1226"/>
                  </a:cxn>
                </a:cxnLst>
                <a:rect l="0" t="0" r="r" b="b"/>
                <a:pathLst>
                  <a:path w="799" h="1227">
                    <a:moveTo>
                      <a:pt x="0" y="1226"/>
                    </a:moveTo>
                    <a:lnTo>
                      <a:pt x="0" y="1030"/>
                    </a:lnTo>
                    <a:lnTo>
                      <a:pt x="798" y="0"/>
                    </a:lnTo>
                    <a:lnTo>
                      <a:pt x="798" y="195"/>
                    </a:lnTo>
                    <a:lnTo>
                      <a:pt x="0" y="1226"/>
                    </a:lnTo>
                  </a:path>
                </a:pathLst>
              </a:custGeom>
              <a:solidFill>
                <a:srgbClr val="6E0000"/>
              </a:solidFill>
              <a:ln w="9360">
                <a:solidFill>
                  <a:srgbClr val="000000"/>
                </a:solidFill>
                <a:round/>
                <a:headEnd/>
                <a:tailEnd/>
              </a:ln>
            </p:spPr>
            <p:txBody>
              <a:bodyPr wrap="none" anchor="ctr"/>
              <a:lstStyle/>
              <a:p>
                <a:endParaRPr lang="fr-CH"/>
              </a:p>
            </p:txBody>
          </p:sp>
        </p:grpSp>
        <p:grpSp>
          <p:nvGrpSpPr>
            <p:cNvPr id="1255685" name="Group 191"/>
            <p:cNvGrpSpPr>
              <a:grpSpLocks/>
            </p:cNvGrpSpPr>
            <p:nvPr/>
          </p:nvGrpSpPr>
          <p:grpSpPr bwMode="auto">
            <a:xfrm>
              <a:off x="1875" y="3732"/>
              <a:ext cx="1046" cy="277"/>
              <a:chOff x="1875" y="3732"/>
              <a:chExt cx="1046" cy="277"/>
            </a:xfrm>
          </p:grpSpPr>
          <p:sp>
            <p:nvSpPr>
              <p:cNvPr id="1255616" name="Freeform 192"/>
              <p:cNvSpPr>
                <a:spLocks noChangeArrowheads="1"/>
              </p:cNvSpPr>
              <p:nvPr/>
            </p:nvSpPr>
            <p:spPr bwMode="auto">
              <a:xfrm>
                <a:off x="1875" y="3732"/>
                <a:ext cx="1046" cy="277"/>
              </a:xfrm>
              <a:custGeom>
                <a:avLst/>
                <a:gdLst/>
                <a:ahLst/>
                <a:cxnLst>
                  <a:cxn ang="0">
                    <a:pos x="0" y="1226"/>
                  </a:cxn>
                  <a:cxn ang="0">
                    <a:pos x="0" y="1029"/>
                  </a:cxn>
                  <a:cxn ang="0">
                    <a:pos x="798" y="0"/>
                  </a:cxn>
                  <a:cxn ang="0">
                    <a:pos x="4617" y="0"/>
                  </a:cxn>
                  <a:cxn ang="0">
                    <a:pos x="4617" y="195"/>
                  </a:cxn>
                  <a:cxn ang="0">
                    <a:pos x="3817" y="1226"/>
                  </a:cxn>
                  <a:cxn ang="0">
                    <a:pos x="0" y="1226"/>
                  </a:cxn>
                </a:cxnLst>
                <a:rect l="0" t="0" r="r" b="b"/>
                <a:pathLst>
                  <a:path w="4618" h="1227">
                    <a:moveTo>
                      <a:pt x="0" y="1226"/>
                    </a:moveTo>
                    <a:lnTo>
                      <a:pt x="0" y="1029"/>
                    </a:lnTo>
                    <a:lnTo>
                      <a:pt x="798" y="0"/>
                    </a:lnTo>
                    <a:lnTo>
                      <a:pt x="4617" y="0"/>
                    </a:lnTo>
                    <a:lnTo>
                      <a:pt x="4617" y="195"/>
                    </a:lnTo>
                    <a:lnTo>
                      <a:pt x="3817" y="1226"/>
                    </a:lnTo>
                    <a:lnTo>
                      <a:pt x="0" y="1226"/>
                    </a:lnTo>
                  </a:path>
                </a:pathLst>
              </a:custGeom>
              <a:solidFill>
                <a:srgbClr val="800000"/>
              </a:solidFill>
              <a:ln w="9360">
                <a:solidFill>
                  <a:srgbClr val="000000"/>
                </a:solidFill>
                <a:round/>
                <a:headEnd/>
                <a:tailEnd/>
              </a:ln>
            </p:spPr>
            <p:txBody>
              <a:bodyPr wrap="none" anchor="ctr"/>
              <a:lstStyle/>
              <a:p>
                <a:endParaRPr lang="fr-CH"/>
              </a:p>
            </p:txBody>
          </p:sp>
          <p:sp>
            <p:nvSpPr>
              <p:cNvPr id="1255617" name="Freeform 193"/>
              <p:cNvSpPr>
                <a:spLocks noChangeArrowheads="1"/>
              </p:cNvSpPr>
              <p:nvPr/>
            </p:nvSpPr>
            <p:spPr bwMode="auto">
              <a:xfrm>
                <a:off x="1875" y="3732"/>
                <a:ext cx="1046" cy="233"/>
              </a:xfrm>
              <a:custGeom>
                <a:avLst/>
                <a:gdLst/>
                <a:ahLst/>
                <a:cxnLst>
                  <a:cxn ang="0">
                    <a:pos x="0" y="1032"/>
                  </a:cxn>
                  <a:cxn ang="0">
                    <a:pos x="798" y="0"/>
                  </a:cxn>
                  <a:cxn ang="0">
                    <a:pos x="4617" y="0"/>
                  </a:cxn>
                  <a:cxn ang="0">
                    <a:pos x="3817" y="1032"/>
                  </a:cxn>
                  <a:cxn ang="0">
                    <a:pos x="0" y="1032"/>
                  </a:cxn>
                </a:cxnLst>
                <a:rect l="0" t="0" r="r" b="b"/>
                <a:pathLst>
                  <a:path w="4618" h="1033">
                    <a:moveTo>
                      <a:pt x="0" y="1032"/>
                    </a:moveTo>
                    <a:lnTo>
                      <a:pt x="798" y="0"/>
                    </a:lnTo>
                    <a:lnTo>
                      <a:pt x="4617" y="0"/>
                    </a:lnTo>
                    <a:lnTo>
                      <a:pt x="3817" y="1032"/>
                    </a:lnTo>
                    <a:lnTo>
                      <a:pt x="0" y="1032"/>
                    </a:lnTo>
                  </a:path>
                </a:pathLst>
              </a:custGeom>
              <a:solidFill>
                <a:srgbClr val="8C0000"/>
              </a:solidFill>
              <a:ln w="9360">
                <a:solidFill>
                  <a:srgbClr val="000000"/>
                </a:solidFill>
                <a:round/>
                <a:headEnd/>
                <a:tailEnd/>
              </a:ln>
            </p:spPr>
            <p:txBody>
              <a:bodyPr wrap="none" anchor="ctr"/>
              <a:lstStyle/>
              <a:p>
                <a:endParaRPr lang="fr-CH"/>
              </a:p>
            </p:txBody>
          </p:sp>
          <p:sp>
            <p:nvSpPr>
              <p:cNvPr id="1255618" name="Freeform 194"/>
              <p:cNvSpPr>
                <a:spLocks noChangeArrowheads="1"/>
              </p:cNvSpPr>
              <p:nvPr/>
            </p:nvSpPr>
            <p:spPr bwMode="auto">
              <a:xfrm>
                <a:off x="2740" y="3732"/>
                <a:ext cx="181" cy="277"/>
              </a:xfrm>
              <a:custGeom>
                <a:avLst/>
                <a:gdLst/>
                <a:ahLst/>
                <a:cxnLst>
                  <a:cxn ang="0">
                    <a:pos x="0" y="1226"/>
                  </a:cxn>
                  <a:cxn ang="0">
                    <a:pos x="0" y="1029"/>
                  </a:cxn>
                  <a:cxn ang="0">
                    <a:pos x="802" y="0"/>
                  </a:cxn>
                  <a:cxn ang="0">
                    <a:pos x="802" y="195"/>
                  </a:cxn>
                  <a:cxn ang="0">
                    <a:pos x="0" y="1226"/>
                  </a:cxn>
                </a:cxnLst>
                <a:rect l="0" t="0" r="r" b="b"/>
                <a:pathLst>
                  <a:path w="803" h="1227">
                    <a:moveTo>
                      <a:pt x="0" y="1226"/>
                    </a:moveTo>
                    <a:lnTo>
                      <a:pt x="0" y="1029"/>
                    </a:lnTo>
                    <a:lnTo>
                      <a:pt x="802" y="0"/>
                    </a:lnTo>
                    <a:lnTo>
                      <a:pt x="802" y="195"/>
                    </a:lnTo>
                    <a:lnTo>
                      <a:pt x="0" y="1226"/>
                    </a:lnTo>
                  </a:path>
                </a:pathLst>
              </a:custGeom>
              <a:solidFill>
                <a:srgbClr val="6E0000"/>
              </a:solidFill>
              <a:ln w="9360">
                <a:solidFill>
                  <a:srgbClr val="000000"/>
                </a:solidFill>
                <a:round/>
                <a:headEnd/>
                <a:tailEnd/>
              </a:ln>
            </p:spPr>
            <p:txBody>
              <a:bodyPr wrap="none" anchor="ctr"/>
              <a:lstStyle/>
              <a:p>
                <a:endParaRPr lang="fr-CH"/>
              </a:p>
            </p:txBody>
          </p:sp>
        </p:grpSp>
        <p:grpSp>
          <p:nvGrpSpPr>
            <p:cNvPr id="1255688" name="Group 195"/>
            <p:cNvGrpSpPr>
              <a:grpSpLocks/>
            </p:cNvGrpSpPr>
            <p:nvPr/>
          </p:nvGrpSpPr>
          <p:grpSpPr bwMode="auto">
            <a:xfrm>
              <a:off x="1875" y="3684"/>
              <a:ext cx="1046" cy="277"/>
              <a:chOff x="1875" y="3684"/>
              <a:chExt cx="1046" cy="277"/>
            </a:xfrm>
          </p:grpSpPr>
          <p:sp>
            <p:nvSpPr>
              <p:cNvPr id="1255620" name="Freeform 196"/>
              <p:cNvSpPr>
                <a:spLocks noChangeArrowheads="1"/>
              </p:cNvSpPr>
              <p:nvPr/>
            </p:nvSpPr>
            <p:spPr bwMode="auto">
              <a:xfrm>
                <a:off x="1875" y="3684"/>
                <a:ext cx="1046" cy="277"/>
              </a:xfrm>
              <a:custGeom>
                <a:avLst/>
                <a:gdLst/>
                <a:ahLst/>
                <a:cxnLst>
                  <a:cxn ang="0">
                    <a:pos x="0" y="1226"/>
                  </a:cxn>
                  <a:cxn ang="0">
                    <a:pos x="0" y="1029"/>
                  </a:cxn>
                  <a:cxn ang="0">
                    <a:pos x="798" y="0"/>
                  </a:cxn>
                  <a:cxn ang="0">
                    <a:pos x="4617" y="0"/>
                  </a:cxn>
                  <a:cxn ang="0">
                    <a:pos x="4617" y="195"/>
                  </a:cxn>
                  <a:cxn ang="0">
                    <a:pos x="3818" y="1226"/>
                  </a:cxn>
                  <a:cxn ang="0">
                    <a:pos x="0" y="1226"/>
                  </a:cxn>
                </a:cxnLst>
                <a:rect l="0" t="0" r="r" b="b"/>
                <a:pathLst>
                  <a:path w="4618" h="1227">
                    <a:moveTo>
                      <a:pt x="0" y="1226"/>
                    </a:moveTo>
                    <a:lnTo>
                      <a:pt x="0" y="1029"/>
                    </a:lnTo>
                    <a:lnTo>
                      <a:pt x="798" y="0"/>
                    </a:lnTo>
                    <a:lnTo>
                      <a:pt x="4617" y="0"/>
                    </a:lnTo>
                    <a:lnTo>
                      <a:pt x="4617" y="195"/>
                    </a:lnTo>
                    <a:lnTo>
                      <a:pt x="3818" y="1226"/>
                    </a:lnTo>
                    <a:lnTo>
                      <a:pt x="0" y="1226"/>
                    </a:lnTo>
                  </a:path>
                </a:pathLst>
              </a:custGeom>
              <a:solidFill>
                <a:srgbClr val="800000"/>
              </a:solidFill>
              <a:ln w="9360">
                <a:solidFill>
                  <a:srgbClr val="000000"/>
                </a:solidFill>
                <a:round/>
                <a:headEnd/>
                <a:tailEnd/>
              </a:ln>
            </p:spPr>
            <p:txBody>
              <a:bodyPr wrap="none" anchor="ctr"/>
              <a:lstStyle/>
              <a:p>
                <a:endParaRPr lang="fr-CH"/>
              </a:p>
            </p:txBody>
          </p:sp>
          <p:sp>
            <p:nvSpPr>
              <p:cNvPr id="1255621" name="Freeform 197"/>
              <p:cNvSpPr>
                <a:spLocks noChangeArrowheads="1"/>
              </p:cNvSpPr>
              <p:nvPr/>
            </p:nvSpPr>
            <p:spPr bwMode="auto">
              <a:xfrm>
                <a:off x="1875" y="3684"/>
                <a:ext cx="1046" cy="236"/>
              </a:xfrm>
              <a:custGeom>
                <a:avLst/>
                <a:gdLst/>
                <a:ahLst/>
                <a:cxnLst>
                  <a:cxn ang="0">
                    <a:pos x="0" y="1046"/>
                  </a:cxn>
                  <a:cxn ang="0">
                    <a:pos x="798" y="0"/>
                  </a:cxn>
                  <a:cxn ang="0">
                    <a:pos x="4617" y="0"/>
                  </a:cxn>
                  <a:cxn ang="0">
                    <a:pos x="3818" y="1046"/>
                  </a:cxn>
                  <a:cxn ang="0">
                    <a:pos x="0" y="1046"/>
                  </a:cxn>
                </a:cxnLst>
                <a:rect l="0" t="0" r="r" b="b"/>
                <a:pathLst>
                  <a:path w="4618" h="1047">
                    <a:moveTo>
                      <a:pt x="0" y="1046"/>
                    </a:moveTo>
                    <a:lnTo>
                      <a:pt x="798" y="0"/>
                    </a:lnTo>
                    <a:lnTo>
                      <a:pt x="4617" y="0"/>
                    </a:lnTo>
                    <a:lnTo>
                      <a:pt x="3818" y="1046"/>
                    </a:lnTo>
                    <a:lnTo>
                      <a:pt x="0" y="1046"/>
                    </a:lnTo>
                  </a:path>
                </a:pathLst>
              </a:custGeom>
              <a:solidFill>
                <a:srgbClr val="8C0000"/>
              </a:solidFill>
              <a:ln w="9360">
                <a:solidFill>
                  <a:srgbClr val="000000"/>
                </a:solidFill>
                <a:round/>
                <a:headEnd/>
                <a:tailEnd/>
              </a:ln>
            </p:spPr>
            <p:txBody>
              <a:bodyPr wrap="none" anchor="ctr"/>
              <a:lstStyle/>
              <a:p>
                <a:endParaRPr lang="fr-CH"/>
              </a:p>
            </p:txBody>
          </p:sp>
          <p:sp>
            <p:nvSpPr>
              <p:cNvPr id="1255622" name="Freeform 198"/>
              <p:cNvSpPr>
                <a:spLocks noChangeArrowheads="1"/>
              </p:cNvSpPr>
              <p:nvPr/>
            </p:nvSpPr>
            <p:spPr bwMode="auto">
              <a:xfrm>
                <a:off x="2741" y="3684"/>
                <a:ext cx="180" cy="277"/>
              </a:xfrm>
              <a:custGeom>
                <a:avLst/>
                <a:gdLst/>
                <a:ahLst/>
                <a:cxnLst>
                  <a:cxn ang="0">
                    <a:pos x="0" y="1226"/>
                  </a:cxn>
                  <a:cxn ang="0">
                    <a:pos x="0" y="1029"/>
                  </a:cxn>
                  <a:cxn ang="0">
                    <a:pos x="798" y="0"/>
                  </a:cxn>
                  <a:cxn ang="0">
                    <a:pos x="798" y="195"/>
                  </a:cxn>
                  <a:cxn ang="0">
                    <a:pos x="0" y="1226"/>
                  </a:cxn>
                </a:cxnLst>
                <a:rect l="0" t="0" r="r" b="b"/>
                <a:pathLst>
                  <a:path w="799" h="1227">
                    <a:moveTo>
                      <a:pt x="0" y="1226"/>
                    </a:moveTo>
                    <a:lnTo>
                      <a:pt x="0" y="1029"/>
                    </a:lnTo>
                    <a:lnTo>
                      <a:pt x="798" y="0"/>
                    </a:lnTo>
                    <a:lnTo>
                      <a:pt x="798" y="195"/>
                    </a:lnTo>
                    <a:lnTo>
                      <a:pt x="0" y="1226"/>
                    </a:lnTo>
                  </a:path>
                </a:pathLst>
              </a:custGeom>
              <a:solidFill>
                <a:srgbClr val="6E0000"/>
              </a:solidFill>
              <a:ln w="9360">
                <a:solidFill>
                  <a:srgbClr val="000000"/>
                </a:solidFill>
                <a:round/>
                <a:headEnd/>
                <a:tailEnd/>
              </a:ln>
            </p:spPr>
            <p:txBody>
              <a:bodyPr wrap="none" anchor="ctr"/>
              <a:lstStyle/>
              <a:p>
                <a:endParaRPr lang="fr-CH"/>
              </a:p>
            </p:txBody>
          </p:sp>
        </p:grpSp>
      </p:grpSp>
      <p:grpSp>
        <p:nvGrpSpPr>
          <p:cNvPr id="1255691" name="Group 199"/>
          <p:cNvGrpSpPr>
            <a:grpSpLocks/>
          </p:cNvGrpSpPr>
          <p:nvPr/>
        </p:nvGrpSpPr>
        <p:grpSpPr bwMode="auto">
          <a:xfrm>
            <a:off x="3276600" y="5181600"/>
            <a:ext cx="1838325" cy="977900"/>
            <a:chOff x="1826" y="3539"/>
            <a:chExt cx="1158" cy="616"/>
          </a:xfrm>
        </p:grpSpPr>
        <p:sp>
          <p:nvSpPr>
            <p:cNvPr id="1255624" name="Freeform 200"/>
            <p:cNvSpPr>
              <a:spLocks noChangeArrowheads="1"/>
            </p:cNvSpPr>
            <p:nvPr/>
          </p:nvSpPr>
          <p:spPr bwMode="auto">
            <a:xfrm>
              <a:off x="1826" y="3695"/>
              <a:ext cx="868" cy="460"/>
            </a:xfrm>
            <a:custGeom>
              <a:avLst/>
              <a:gdLst/>
              <a:ahLst/>
              <a:cxnLst>
                <a:cxn ang="0">
                  <a:pos x="0" y="0"/>
                </a:cxn>
                <a:cxn ang="0">
                  <a:pos x="0" y="2034"/>
                </a:cxn>
                <a:cxn ang="0">
                  <a:pos x="3832" y="2034"/>
                </a:cxn>
                <a:cxn ang="0">
                  <a:pos x="3832" y="0"/>
                </a:cxn>
                <a:cxn ang="0">
                  <a:pos x="0" y="0"/>
                </a:cxn>
              </a:cxnLst>
              <a:rect l="0" t="0" r="r" b="b"/>
              <a:pathLst>
                <a:path w="3833" h="2035">
                  <a:moveTo>
                    <a:pt x="0" y="0"/>
                  </a:moveTo>
                  <a:lnTo>
                    <a:pt x="0" y="2034"/>
                  </a:lnTo>
                  <a:lnTo>
                    <a:pt x="3832" y="2034"/>
                  </a:lnTo>
                  <a:lnTo>
                    <a:pt x="3832" y="0"/>
                  </a:lnTo>
                  <a:lnTo>
                    <a:pt x="0" y="0"/>
                  </a:lnTo>
                </a:path>
              </a:pathLst>
            </a:custGeom>
            <a:noFill/>
            <a:ln w="9360">
              <a:solidFill>
                <a:srgbClr val="000000"/>
              </a:solidFill>
              <a:round/>
              <a:headEnd/>
              <a:tailEnd/>
            </a:ln>
          </p:spPr>
          <p:txBody>
            <a:bodyPr/>
            <a:lstStyle/>
            <a:p>
              <a:endParaRPr lang="fr-CH"/>
            </a:p>
          </p:txBody>
        </p:sp>
        <p:sp>
          <p:nvSpPr>
            <p:cNvPr id="1255625" name="Freeform 201"/>
            <p:cNvSpPr>
              <a:spLocks noChangeArrowheads="1"/>
            </p:cNvSpPr>
            <p:nvPr/>
          </p:nvSpPr>
          <p:spPr bwMode="auto">
            <a:xfrm>
              <a:off x="2695" y="3539"/>
              <a:ext cx="289" cy="614"/>
            </a:xfrm>
            <a:custGeom>
              <a:avLst/>
              <a:gdLst/>
              <a:ahLst/>
              <a:cxnLst>
                <a:cxn ang="0">
                  <a:pos x="1279" y="0"/>
                </a:cxn>
                <a:cxn ang="0">
                  <a:pos x="1279" y="2033"/>
                </a:cxn>
                <a:cxn ang="0">
                  <a:pos x="0" y="2712"/>
                </a:cxn>
                <a:cxn ang="0">
                  <a:pos x="0" y="678"/>
                </a:cxn>
                <a:cxn ang="0">
                  <a:pos x="1279" y="0"/>
                </a:cxn>
              </a:cxnLst>
              <a:rect l="0" t="0" r="r" b="b"/>
              <a:pathLst>
                <a:path w="1280" h="2713">
                  <a:moveTo>
                    <a:pt x="1279" y="0"/>
                  </a:moveTo>
                  <a:lnTo>
                    <a:pt x="1279" y="2033"/>
                  </a:lnTo>
                  <a:lnTo>
                    <a:pt x="0" y="2712"/>
                  </a:lnTo>
                  <a:lnTo>
                    <a:pt x="0" y="678"/>
                  </a:lnTo>
                  <a:lnTo>
                    <a:pt x="1279" y="0"/>
                  </a:lnTo>
                </a:path>
              </a:pathLst>
            </a:custGeom>
            <a:noFill/>
            <a:ln w="9360">
              <a:solidFill>
                <a:srgbClr val="000000"/>
              </a:solidFill>
              <a:round/>
              <a:headEnd/>
              <a:tailEnd/>
            </a:ln>
          </p:spPr>
          <p:txBody>
            <a:bodyPr/>
            <a:lstStyle/>
            <a:p>
              <a:endParaRPr lang="fr-CH"/>
            </a:p>
          </p:txBody>
        </p:sp>
        <p:sp>
          <p:nvSpPr>
            <p:cNvPr id="1255626" name="Freeform 202"/>
            <p:cNvSpPr>
              <a:spLocks noChangeArrowheads="1"/>
            </p:cNvSpPr>
            <p:nvPr/>
          </p:nvSpPr>
          <p:spPr bwMode="auto">
            <a:xfrm>
              <a:off x="1826" y="3539"/>
              <a:ext cx="1158" cy="153"/>
            </a:xfrm>
            <a:custGeom>
              <a:avLst/>
              <a:gdLst/>
              <a:ahLst/>
              <a:cxnLst>
                <a:cxn ang="0">
                  <a:pos x="3832" y="678"/>
                </a:cxn>
                <a:cxn ang="0">
                  <a:pos x="0" y="678"/>
                </a:cxn>
                <a:cxn ang="0">
                  <a:pos x="1278" y="0"/>
                </a:cxn>
                <a:cxn ang="0">
                  <a:pos x="5111" y="0"/>
                </a:cxn>
                <a:cxn ang="0">
                  <a:pos x="3832" y="678"/>
                </a:cxn>
              </a:cxnLst>
              <a:rect l="0" t="0" r="r" b="b"/>
              <a:pathLst>
                <a:path w="5112" h="679">
                  <a:moveTo>
                    <a:pt x="3832" y="678"/>
                  </a:moveTo>
                  <a:lnTo>
                    <a:pt x="0" y="678"/>
                  </a:lnTo>
                  <a:lnTo>
                    <a:pt x="1278" y="0"/>
                  </a:lnTo>
                  <a:lnTo>
                    <a:pt x="5111" y="0"/>
                  </a:lnTo>
                  <a:lnTo>
                    <a:pt x="3832" y="678"/>
                  </a:lnTo>
                </a:path>
              </a:pathLst>
            </a:custGeom>
            <a:noFill/>
            <a:ln w="9360">
              <a:solidFill>
                <a:srgbClr val="000000"/>
              </a:solidFill>
              <a:round/>
              <a:headEnd/>
              <a:tailEnd/>
            </a:ln>
          </p:spPr>
          <p:txBody>
            <a:bodyPr/>
            <a:lstStyle/>
            <a:p>
              <a:endParaRPr lang="fr-CH"/>
            </a:p>
          </p:txBody>
        </p:sp>
      </p:grpSp>
      <p:grpSp>
        <p:nvGrpSpPr>
          <p:cNvPr id="1255695" name="Group 203"/>
          <p:cNvGrpSpPr>
            <a:grpSpLocks/>
          </p:cNvGrpSpPr>
          <p:nvPr/>
        </p:nvGrpSpPr>
        <p:grpSpPr bwMode="auto">
          <a:xfrm>
            <a:off x="7239000" y="2133600"/>
            <a:ext cx="1050925" cy="287338"/>
            <a:chOff x="4565" y="1282"/>
            <a:chExt cx="662" cy="181"/>
          </a:xfrm>
        </p:grpSpPr>
        <p:grpSp>
          <p:nvGrpSpPr>
            <p:cNvPr id="1255699" name="Group 204"/>
            <p:cNvGrpSpPr>
              <a:grpSpLocks/>
            </p:cNvGrpSpPr>
            <p:nvPr/>
          </p:nvGrpSpPr>
          <p:grpSpPr bwMode="auto">
            <a:xfrm>
              <a:off x="4613" y="1330"/>
              <a:ext cx="565" cy="85"/>
              <a:chOff x="4613" y="1330"/>
              <a:chExt cx="565" cy="85"/>
            </a:xfrm>
          </p:grpSpPr>
          <p:sp>
            <p:nvSpPr>
              <p:cNvPr id="1255629" name="Freeform 205"/>
              <p:cNvSpPr>
                <a:spLocks noChangeArrowheads="1"/>
              </p:cNvSpPr>
              <p:nvPr/>
            </p:nvSpPr>
            <p:spPr bwMode="auto">
              <a:xfrm>
                <a:off x="4613" y="1330"/>
                <a:ext cx="565" cy="85"/>
              </a:xfrm>
              <a:custGeom>
                <a:avLst/>
                <a:gdLst/>
                <a:ahLst/>
                <a:cxnLst>
                  <a:cxn ang="0">
                    <a:pos x="0" y="379"/>
                  </a:cxn>
                  <a:cxn ang="0">
                    <a:pos x="0" y="219"/>
                  </a:cxn>
                  <a:cxn ang="0">
                    <a:pos x="242" y="0"/>
                  </a:cxn>
                  <a:cxn ang="0">
                    <a:pos x="2496" y="0"/>
                  </a:cxn>
                  <a:cxn ang="0">
                    <a:pos x="2496" y="158"/>
                  </a:cxn>
                  <a:cxn ang="0">
                    <a:pos x="2252" y="379"/>
                  </a:cxn>
                  <a:cxn ang="0">
                    <a:pos x="0" y="379"/>
                  </a:cxn>
                </a:cxnLst>
                <a:rect l="0" t="0" r="r" b="b"/>
                <a:pathLst>
                  <a:path w="2497" h="380">
                    <a:moveTo>
                      <a:pt x="0" y="379"/>
                    </a:moveTo>
                    <a:lnTo>
                      <a:pt x="0" y="219"/>
                    </a:lnTo>
                    <a:lnTo>
                      <a:pt x="242" y="0"/>
                    </a:lnTo>
                    <a:lnTo>
                      <a:pt x="2496" y="0"/>
                    </a:lnTo>
                    <a:lnTo>
                      <a:pt x="2496" y="158"/>
                    </a:lnTo>
                    <a:lnTo>
                      <a:pt x="2252" y="379"/>
                    </a:lnTo>
                    <a:lnTo>
                      <a:pt x="0" y="379"/>
                    </a:lnTo>
                  </a:path>
                </a:pathLst>
              </a:custGeom>
              <a:solidFill>
                <a:srgbClr val="800000"/>
              </a:solidFill>
              <a:ln w="9360">
                <a:solidFill>
                  <a:srgbClr val="000000"/>
                </a:solidFill>
                <a:round/>
                <a:headEnd/>
                <a:tailEnd/>
              </a:ln>
            </p:spPr>
            <p:txBody>
              <a:bodyPr wrap="none" anchor="ctr"/>
              <a:lstStyle/>
              <a:p>
                <a:endParaRPr lang="fr-CH"/>
              </a:p>
            </p:txBody>
          </p:sp>
          <p:sp>
            <p:nvSpPr>
              <p:cNvPr id="1255630" name="Freeform 206"/>
              <p:cNvSpPr>
                <a:spLocks noChangeArrowheads="1"/>
              </p:cNvSpPr>
              <p:nvPr/>
            </p:nvSpPr>
            <p:spPr bwMode="auto">
              <a:xfrm>
                <a:off x="4613" y="1330"/>
                <a:ext cx="565" cy="51"/>
              </a:xfrm>
              <a:custGeom>
                <a:avLst/>
                <a:gdLst/>
                <a:ahLst/>
                <a:cxnLst>
                  <a:cxn ang="0">
                    <a:pos x="0" y="229"/>
                  </a:cxn>
                  <a:cxn ang="0">
                    <a:pos x="242" y="0"/>
                  </a:cxn>
                  <a:cxn ang="0">
                    <a:pos x="2496" y="0"/>
                  </a:cxn>
                  <a:cxn ang="0">
                    <a:pos x="2252" y="229"/>
                  </a:cxn>
                  <a:cxn ang="0">
                    <a:pos x="0" y="229"/>
                  </a:cxn>
                </a:cxnLst>
                <a:rect l="0" t="0" r="r" b="b"/>
                <a:pathLst>
                  <a:path w="2497" h="230">
                    <a:moveTo>
                      <a:pt x="0" y="229"/>
                    </a:moveTo>
                    <a:lnTo>
                      <a:pt x="242" y="0"/>
                    </a:lnTo>
                    <a:lnTo>
                      <a:pt x="2496" y="0"/>
                    </a:lnTo>
                    <a:lnTo>
                      <a:pt x="2252" y="229"/>
                    </a:lnTo>
                    <a:lnTo>
                      <a:pt x="0" y="229"/>
                    </a:lnTo>
                  </a:path>
                </a:pathLst>
              </a:custGeom>
              <a:solidFill>
                <a:srgbClr val="8C0000"/>
              </a:solidFill>
              <a:ln w="9360">
                <a:solidFill>
                  <a:srgbClr val="000000"/>
                </a:solidFill>
                <a:round/>
                <a:headEnd/>
                <a:tailEnd/>
              </a:ln>
            </p:spPr>
            <p:txBody>
              <a:bodyPr wrap="none" anchor="ctr"/>
              <a:lstStyle/>
              <a:p>
                <a:endParaRPr lang="fr-CH"/>
              </a:p>
            </p:txBody>
          </p:sp>
          <p:sp>
            <p:nvSpPr>
              <p:cNvPr id="1255631" name="Freeform 207"/>
              <p:cNvSpPr>
                <a:spLocks noChangeArrowheads="1"/>
              </p:cNvSpPr>
              <p:nvPr/>
            </p:nvSpPr>
            <p:spPr bwMode="auto">
              <a:xfrm>
                <a:off x="5125" y="1330"/>
                <a:ext cx="53" cy="85"/>
              </a:xfrm>
              <a:custGeom>
                <a:avLst/>
                <a:gdLst/>
                <a:ahLst/>
                <a:cxnLst>
                  <a:cxn ang="0">
                    <a:pos x="0" y="379"/>
                  </a:cxn>
                  <a:cxn ang="0">
                    <a:pos x="0" y="219"/>
                  </a:cxn>
                  <a:cxn ang="0">
                    <a:pos x="238" y="0"/>
                  </a:cxn>
                  <a:cxn ang="0">
                    <a:pos x="238" y="158"/>
                  </a:cxn>
                  <a:cxn ang="0">
                    <a:pos x="0" y="379"/>
                  </a:cxn>
                </a:cxnLst>
                <a:rect l="0" t="0" r="r" b="b"/>
                <a:pathLst>
                  <a:path w="239" h="380">
                    <a:moveTo>
                      <a:pt x="0" y="379"/>
                    </a:moveTo>
                    <a:lnTo>
                      <a:pt x="0" y="219"/>
                    </a:lnTo>
                    <a:lnTo>
                      <a:pt x="238" y="0"/>
                    </a:lnTo>
                    <a:lnTo>
                      <a:pt x="238" y="158"/>
                    </a:lnTo>
                    <a:lnTo>
                      <a:pt x="0" y="379"/>
                    </a:lnTo>
                  </a:path>
                </a:pathLst>
              </a:custGeom>
              <a:solidFill>
                <a:srgbClr val="6E0000"/>
              </a:solidFill>
              <a:ln w="9360">
                <a:solidFill>
                  <a:srgbClr val="000000"/>
                </a:solidFill>
                <a:round/>
                <a:headEnd/>
                <a:tailEnd/>
              </a:ln>
            </p:spPr>
            <p:txBody>
              <a:bodyPr wrap="none" anchor="ctr"/>
              <a:lstStyle/>
              <a:p>
                <a:endParaRPr lang="fr-CH"/>
              </a:p>
            </p:txBody>
          </p:sp>
        </p:grpSp>
        <p:grpSp>
          <p:nvGrpSpPr>
            <p:cNvPr id="1255700" name="Group 208"/>
            <p:cNvGrpSpPr>
              <a:grpSpLocks/>
            </p:cNvGrpSpPr>
            <p:nvPr/>
          </p:nvGrpSpPr>
          <p:grpSpPr bwMode="auto">
            <a:xfrm>
              <a:off x="4565" y="1282"/>
              <a:ext cx="662" cy="181"/>
              <a:chOff x="4565" y="1282"/>
              <a:chExt cx="662" cy="181"/>
            </a:xfrm>
          </p:grpSpPr>
          <p:sp>
            <p:nvSpPr>
              <p:cNvPr id="1255633" name="Freeform 209"/>
              <p:cNvSpPr>
                <a:spLocks noChangeArrowheads="1"/>
              </p:cNvSpPr>
              <p:nvPr/>
            </p:nvSpPr>
            <p:spPr bwMode="auto">
              <a:xfrm>
                <a:off x="4565" y="1282"/>
                <a:ext cx="662" cy="181"/>
              </a:xfrm>
              <a:custGeom>
                <a:avLst/>
                <a:gdLst/>
                <a:ahLst/>
                <a:cxnLst>
                  <a:cxn ang="0">
                    <a:pos x="0" y="803"/>
                  </a:cxn>
                  <a:cxn ang="0">
                    <a:pos x="0" y="465"/>
                  </a:cxn>
                  <a:cxn ang="0">
                    <a:pos x="480" y="0"/>
                  </a:cxn>
                  <a:cxn ang="0">
                    <a:pos x="2924" y="0"/>
                  </a:cxn>
                  <a:cxn ang="0">
                    <a:pos x="2924" y="337"/>
                  </a:cxn>
                  <a:cxn ang="0">
                    <a:pos x="2441" y="803"/>
                  </a:cxn>
                  <a:cxn ang="0">
                    <a:pos x="0" y="803"/>
                  </a:cxn>
                </a:cxnLst>
                <a:rect l="0" t="0" r="r" b="b"/>
                <a:pathLst>
                  <a:path w="2925" h="804">
                    <a:moveTo>
                      <a:pt x="0" y="803"/>
                    </a:moveTo>
                    <a:lnTo>
                      <a:pt x="0" y="465"/>
                    </a:lnTo>
                    <a:lnTo>
                      <a:pt x="480" y="0"/>
                    </a:lnTo>
                    <a:lnTo>
                      <a:pt x="2924" y="0"/>
                    </a:lnTo>
                    <a:lnTo>
                      <a:pt x="2924" y="337"/>
                    </a:lnTo>
                    <a:lnTo>
                      <a:pt x="2441" y="803"/>
                    </a:lnTo>
                    <a:lnTo>
                      <a:pt x="0" y="803"/>
                    </a:lnTo>
                  </a:path>
                </a:pathLst>
              </a:custGeom>
              <a:noFill/>
              <a:ln w="9360">
                <a:solidFill>
                  <a:srgbClr val="000000"/>
                </a:solidFill>
                <a:round/>
                <a:headEnd/>
                <a:tailEnd/>
              </a:ln>
            </p:spPr>
            <p:txBody>
              <a:bodyPr/>
              <a:lstStyle/>
              <a:p>
                <a:endParaRPr lang="fr-CH"/>
              </a:p>
            </p:txBody>
          </p:sp>
          <p:sp>
            <p:nvSpPr>
              <p:cNvPr id="1255634" name="Freeform 210"/>
              <p:cNvSpPr>
                <a:spLocks noChangeArrowheads="1"/>
              </p:cNvSpPr>
              <p:nvPr/>
            </p:nvSpPr>
            <p:spPr bwMode="auto">
              <a:xfrm>
                <a:off x="4565" y="1282"/>
                <a:ext cx="662" cy="107"/>
              </a:xfrm>
              <a:custGeom>
                <a:avLst/>
                <a:gdLst/>
                <a:ahLst/>
                <a:cxnLst>
                  <a:cxn ang="0">
                    <a:pos x="0" y="477"/>
                  </a:cxn>
                  <a:cxn ang="0">
                    <a:pos x="480" y="0"/>
                  </a:cxn>
                  <a:cxn ang="0">
                    <a:pos x="2924" y="0"/>
                  </a:cxn>
                  <a:cxn ang="0">
                    <a:pos x="2441" y="477"/>
                  </a:cxn>
                  <a:cxn ang="0">
                    <a:pos x="0" y="477"/>
                  </a:cxn>
                </a:cxnLst>
                <a:rect l="0" t="0" r="r" b="b"/>
                <a:pathLst>
                  <a:path w="2925" h="478">
                    <a:moveTo>
                      <a:pt x="0" y="477"/>
                    </a:moveTo>
                    <a:lnTo>
                      <a:pt x="480" y="0"/>
                    </a:lnTo>
                    <a:lnTo>
                      <a:pt x="2924" y="0"/>
                    </a:lnTo>
                    <a:lnTo>
                      <a:pt x="2441" y="477"/>
                    </a:lnTo>
                    <a:lnTo>
                      <a:pt x="0" y="477"/>
                    </a:lnTo>
                  </a:path>
                </a:pathLst>
              </a:custGeom>
              <a:noFill/>
              <a:ln w="9360">
                <a:solidFill>
                  <a:srgbClr val="000000"/>
                </a:solidFill>
                <a:round/>
                <a:headEnd/>
                <a:tailEnd/>
              </a:ln>
            </p:spPr>
            <p:txBody>
              <a:bodyPr/>
              <a:lstStyle/>
              <a:p>
                <a:endParaRPr lang="fr-CH"/>
              </a:p>
            </p:txBody>
          </p:sp>
          <p:sp>
            <p:nvSpPr>
              <p:cNvPr id="1255635" name="Freeform 211"/>
              <p:cNvSpPr>
                <a:spLocks noChangeArrowheads="1"/>
              </p:cNvSpPr>
              <p:nvPr/>
            </p:nvSpPr>
            <p:spPr bwMode="auto">
              <a:xfrm>
                <a:off x="5118" y="1282"/>
                <a:ext cx="109" cy="181"/>
              </a:xfrm>
              <a:custGeom>
                <a:avLst/>
                <a:gdLst/>
                <a:ahLst/>
                <a:cxnLst>
                  <a:cxn ang="0">
                    <a:pos x="0" y="803"/>
                  </a:cxn>
                  <a:cxn ang="0">
                    <a:pos x="0" y="465"/>
                  </a:cxn>
                  <a:cxn ang="0">
                    <a:pos x="485" y="0"/>
                  </a:cxn>
                  <a:cxn ang="0">
                    <a:pos x="485" y="337"/>
                  </a:cxn>
                  <a:cxn ang="0">
                    <a:pos x="0" y="803"/>
                  </a:cxn>
                </a:cxnLst>
                <a:rect l="0" t="0" r="r" b="b"/>
                <a:pathLst>
                  <a:path w="486" h="804">
                    <a:moveTo>
                      <a:pt x="0" y="803"/>
                    </a:moveTo>
                    <a:lnTo>
                      <a:pt x="0" y="465"/>
                    </a:lnTo>
                    <a:lnTo>
                      <a:pt x="485" y="0"/>
                    </a:lnTo>
                    <a:lnTo>
                      <a:pt x="485" y="337"/>
                    </a:lnTo>
                    <a:lnTo>
                      <a:pt x="0" y="803"/>
                    </a:lnTo>
                  </a:path>
                </a:pathLst>
              </a:custGeom>
              <a:noFill/>
              <a:ln w="9360">
                <a:solidFill>
                  <a:srgbClr val="000000"/>
                </a:solidFill>
                <a:round/>
                <a:headEnd/>
                <a:tailEnd/>
              </a:ln>
            </p:spPr>
            <p:txBody>
              <a:bodyPr/>
              <a:lstStyle/>
              <a:p>
                <a:endParaRPr lang="fr-CH"/>
              </a:p>
            </p:txBody>
          </p:sp>
        </p:grpSp>
      </p:grpSp>
      <p:grpSp>
        <p:nvGrpSpPr>
          <p:cNvPr id="1255701" name="Group 212"/>
          <p:cNvGrpSpPr>
            <a:grpSpLocks/>
          </p:cNvGrpSpPr>
          <p:nvPr/>
        </p:nvGrpSpPr>
        <p:grpSpPr bwMode="auto">
          <a:xfrm>
            <a:off x="5638800" y="5334000"/>
            <a:ext cx="2424113" cy="973138"/>
            <a:chOff x="3460" y="3588"/>
            <a:chExt cx="1527" cy="613"/>
          </a:xfrm>
        </p:grpSpPr>
        <p:grpSp>
          <p:nvGrpSpPr>
            <p:cNvPr id="1255702" name="Group 213"/>
            <p:cNvGrpSpPr>
              <a:grpSpLocks/>
            </p:cNvGrpSpPr>
            <p:nvPr/>
          </p:nvGrpSpPr>
          <p:grpSpPr bwMode="auto">
            <a:xfrm>
              <a:off x="3700" y="3684"/>
              <a:ext cx="518" cy="277"/>
              <a:chOff x="3700" y="3684"/>
              <a:chExt cx="518" cy="277"/>
            </a:xfrm>
          </p:grpSpPr>
          <p:sp>
            <p:nvSpPr>
              <p:cNvPr id="1255638" name="Freeform 214"/>
              <p:cNvSpPr>
                <a:spLocks noChangeArrowheads="1"/>
              </p:cNvSpPr>
              <p:nvPr/>
            </p:nvSpPr>
            <p:spPr bwMode="auto">
              <a:xfrm>
                <a:off x="3700" y="3684"/>
                <a:ext cx="518" cy="277"/>
              </a:xfrm>
              <a:custGeom>
                <a:avLst/>
                <a:gdLst/>
                <a:ahLst/>
                <a:cxnLst>
                  <a:cxn ang="0">
                    <a:pos x="0" y="1226"/>
                  </a:cxn>
                  <a:cxn ang="0">
                    <a:pos x="0" y="304"/>
                  </a:cxn>
                  <a:cxn ang="0">
                    <a:pos x="307" y="0"/>
                  </a:cxn>
                  <a:cxn ang="0">
                    <a:pos x="2289" y="0"/>
                  </a:cxn>
                  <a:cxn ang="0">
                    <a:pos x="2289" y="918"/>
                  </a:cxn>
                  <a:cxn ang="0">
                    <a:pos x="1980" y="1226"/>
                  </a:cxn>
                  <a:cxn ang="0">
                    <a:pos x="0" y="1226"/>
                  </a:cxn>
                </a:cxnLst>
                <a:rect l="0" t="0" r="r" b="b"/>
                <a:pathLst>
                  <a:path w="2290" h="1227">
                    <a:moveTo>
                      <a:pt x="0" y="1226"/>
                    </a:moveTo>
                    <a:lnTo>
                      <a:pt x="0" y="304"/>
                    </a:lnTo>
                    <a:lnTo>
                      <a:pt x="307" y="0"/>
                    </a:lnTo>
                    <a:lnTo>
                      <a:pt x="2289" y="0"/>
                    </a:lnTo>
                    <a:lnTo>
                      <a:pt x="2289" y="918"/>
                    </a:lnTo>
                    <a:lnTo>
                      <a:pt x="1980" y="1226"/>
                    </a:lnTo>
                    <a:lnTo>
                      <a:pt x="0" y="1226"/>
                    </a:lnTo>
                  </a:path>
                </a:pathLst>
              </a:custGeom>
              <a:solidFill>
                <a:srgbClr val="FFFFFF"/>
              </a:solidFill>
              <a:ln w="9360">
                <a:solidFill>
                  <a:srgbClr val="000000"/>
                </a:solidFill>
                <a:round/>
                <a:headEnd/>
                <a:tailEnd/>
              </a:ln>
            </p:spPr>
            <p:txBody>
              <a:bodyPr wrap="none" anchor="ctr"/>
              <a:lstStyle/>
              <a:p>
                <a:endParaRPr lang="fr-CH"/>
              </a:p>
            </p:txBody>
          </p:sp>
          <p:sp>
            <p:nvSpPr>
              <p:cNvPr id="1255639" name="Freeform 215"/>
              <p:cNvSpPr>
                <a:spLocks noChangeArrowheads="1"/>
              </p:cNvSpPr>
              <p:nvPr/>
            </p:nvSpPr>
            <p:spPr bwMode="auto">
              <a:xfrm>
                <a:off x="3700" y="3684"/>
                <a:ext cx="518" cy="69"/>
              </a:xfrm>
              <a:custGeom>
                <a:avLst/>
                <a:gdLst/>
                <a:ahLst/>
                <a:cxnLst>
                  <a:cxn ang="0">
                    <a:pos x="0" y="309"/>
                  </a:cxn>
                  <a:cxn ang="0">
                    <a:pos x="307" y="0"/>
                  </a:cxn>
                  <a:cxn ang="0">
                    <a:pos x="2289" y="0"/>
                  </a:cxn>
                  <a:cxn ang="0">
                    <a:pos x="1980" y="309"/>
                  </a:cxn>
                  <a:cxn ang="0">
                    <a:pos x="0" y="309"/>
                  </a:cxn>
                </a:cxnLst>
                <a:rect l="0" t="0" r="r" b="b"/>
                <a:pathLst>
                  <a:path w="2290" h="310">
                    <a:moveTo>
                      <a:pt x="0" y="309"/>
                    </a:moveTo>
                    <a:lnTo>
                      <a:pt x="307" y="0"/>
                    </a:lnTo>
                    <a:lnTo>
                      <a:pt x="2289" y="0"/>
                    </a:lnTo>
                    <a:lnTo>
                      <a:pt x="1980" y="309"/>
                    </a:lnTo>
                    <a:lnTo>
                      <a:pt x="0" y="309"/>
                    </a:lnTo>
                  </a:path>
                </a:pathLst>
              </a:custGeom>
              <a:solidFill>
                <a:srgbClr val="FFFFFF"/>
              </a:solidFill>
              <a:ln w="9360">
                <a:solidFill>
                  <a:srgbClr val="000000"/>
                </a:solidFill>
                <a:round/>
                <a:headEnd/>
                <a:tailEnd/>
              </a:ln>
            </p:spPr>
            <p:txBody>
              <a:bodyPr wrap="none" anchor="ctr"/>
              <a:lstStyle/>
              <a:p>
                <a:endParaRPr lang="fr-CH"/>
              </a:p>
            </p:txBody>
          </p:sp>
          <p:sp>
            <p:nvSpPr>
              <p:cNvPr id="1255640" name="Freeform 216"/>
              <p:cNvSpPr>
                <a:spLocks noChangeArrowheads="1"/>
              </p:cNvSpPr>
              <p:nvPr/>
            </p:nvSpPr>
            <p:spPr bwMode="auto">
              <a:xfrm>
                <a:off x="4149" y="3684"/>
                <a:ext cx="69" cy="277"/>
              </a:xfrm>
              <a:custGeom>
                <a:avLst/>
                <a:gdLst/>
                <a:ahLst/>
                <a:cxnLst>
                  <a:cxn ang="0">
                    <a:pos x="0" y="1226"/>
                  </a:cxn>
                  <a:cxn ang="0">
                    <a:pos x="0" y="304"/>
                  </a:cxn>
                  <a:cxn ang="0">
                    <a:pos x="309" y="0"/>
                  </a:cxn>
                  <a:cxn ang="0">
                    <a:pos x="309" y="918"/>
                  </a:cxn>
                  <a:cxn ang="0">
                    <a:pos x="0" y="1226"/>
                  </a:cxn>
                </a:cxnLst>
                <a:rect l="0" t="0" r="r" b="b"/>
                <a:pathLst>
                  <a:path w="310" h="1227">
                    <a:moveTo>
                      <a:pt x="0" y="1226"/>
                    </a:moveTo>
                    <a:lnTo>
                      <a:pt x="0" y="304"/>
                    </a:lnTo>
                    <a:lnTo>
                      <a:pt x="309" y="0"/>
                    </a:lnTo>
                    <a:lnTo>
                      <a:pt x="309" y="918"/>
                    </a:lnTo>
                    <a:lnTo>
                      <a:pt x="0" y="1226"/>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703" name="Group 217"/>
            <p:cNvGrpSpPr>
              <a:grpSpLocks/>
            </p:cNvGrpSpPr>
            <p:nvPr/>
          </p:nvGrpSpPr>
          <p:grpSpPr bwMode="auto">
            <a:xfrm>
              <a:off x="3556" y="3780"/>
              <a:ext cx="518" cy="277"/>
              <a:chOff x="3556" y="3780"/>
              <a:chExt cx="518" cy="277"/>
            </a:xfrm>
          </p:grpSpPr>
          <p:sp>
            <p:nvSpPr>
              <p:cNvPr id="1255642" name="Freeform 218"/>
              <p:cNvSpPr>
                <a:spLocks noChangeArrowheads="1"/>
              </p:cNvSpPr>
              <p:nvPr/>
            </p:nvSpPr>
            <p:spPr bwMode="auto">
              <a:xfrm>
                <a:off x="3556" y="3780"/>
                <a:ext cx="518" cy="277"/>
              </a:xfrm>
              <a:custGeom>
                <a:avLst/>
                <a:gdLst/>
                <a:ahLst/>
                <a:cxnLst>
                  <a:cxn ang="0">
                    <a:pos x="0" y="1226"/>
                  </a:cxn>
                  <a:cxn ang="0">
                    <a:pos x="0" y="307"/>
                  </a:cxn>
                  <a:cxn ang="0">
                    <a:pos x="307" y="0"/>
                  </a:cxn>
                  <a:cxn ang="0">
                    <a:pos x="2289" y="0"/>
                  </a:cxn>
                  <a:cxn ang="0">
                    <a:pos x="2289" y="918"/>
                  </a:cxn>
                  <a:cxn ang="0">
                    <a:pos x="1980" y="1226"/>
                  </a:cxn>
                  <a:cxn ang="0">
                    <a:pos x="0" y="1226"/>
                  </a:cxn>
                </a:cxnLst>
                <a:rect l="0" t="0" r="r" b="b"/>
                <a:pathLst>
                  <a:path w="2290" h="1227">
                    <a:moveTo>
                      <a:pt x="0" y="1226"/>
                    </a:moveTo>
                    <a:lnTo>
                      <a:pt x="0" y="307"/>
                    </a:lnTo>
                    <a:lnTo>
                      <a:pt x="307" y="0"/>
                    </a:lnTo>
                    <a:lnTo>
                      <a:pt x="2289" y="0"/>
                    </a:lnTo>
                    <a:lnTo>
                      <a:pt x="2289" y="918"/>
                    </a:lnTo>
                    <a:lnTo>
                      <a:pt x="1980" y="1226"/>
                    </a:lnTo>
                    <a:lnTo>
                      <a:pt x="0" y="1226"/>
                    </a:lnTo>
                  </a:path>
                </a:pathLst>
              </a:custGeom>
              <a:solidFill>
                <a:srgbClr val="FFFFFF"/>
              </a:solidFill>
              <a:ln w="9360">
                <a:solidFill>
                  <a:srgbClr val="000000"/>
                </a:solidFill>
                <a:round/>
                <a:headEnd/>
                <a:tailEnd/>
              </a:ln>
            </p:spPr>
            <p:txBody>
              <a:bodyPr wrap="none" anchor="ctr"/>
              <a:lstStyle/>
              <a:p>
                <a:endParaRPr lang="fr-CH"/>
              </a:p>
            </p:txBody>
          </p:sp>
          <p:sp>
            <p:nvSpPr>
              <p:cNvPr id="1255643" name="Freeform 219"/>
              <p:cNvSpPr>
                <a:spLocks noChangeArrowheads="1"/>
              </p:cNvSpPr>
              <p:nvPr/>
            </p:nvSpPr>
            <p:spPr bwMode="auto">
              <a:xfrm>
                <a:off x="3556" y="3780"/>
                <a:ext cx="518" cy="69"/>
              </a:xfrm>
              <a:custGeom>
                <a:avLst/>
                <a:gdLst/>
                <a:ahLst/>
                <a:cxnLst>
                  <a:cxn ang="0">
                    <a:pos x="0" y="308"/>
                  </a:cxn>
                  <a:cxn ang="0">
                    <a:pos x="307" y="0"/>
                  </a:cxn>
                  <a:cxn ang="0">
                    <a:pos x="2289" y="0"/>
                  </a:cxn>
                  <a:cxn ang="0">
                    <a:pos x="1980" y="308"/>
                  </a:cxn>
                  <a:cxn ang="0">
                    <a:pos x="0" y="308"/>
                  </a:cxn>
                </a:cxnLst>
                <a:rect l="0" t="0" r="r" b="b"/>
                <a:pathLst>
                  <a:path w="2290" h="309">
                    <a:moveTo>
                      <a:pt x="0" y="308"/>
                    </a:moveTo>
                    <a:lnTo>
                      <a:pt x="307" y="0"/>
                    </a:lnTo>
                    <a:lnTo>
                      <a:pt x="2289" y="0"/>
                    </a:lnTo>
                    <a:lnTo>
                      <a:pt x="1980" y="308"/>
                    </a:lnTo>
                    <a:lnTo>
                      <a:pt x="0" y="308"/>
                    </a:lnTo>
                  </a:path>
                </a:pathLst>
              </a:custGeom>
              <a:solidFill>
                <a:srgbClr val="FFFFFF"/>
              </a:solidFill>
              <a:ln w="9360">
                <a:solidFill>
                  <a:srgbClr val="000000"/>
                </a:solidFill>
                <a:round/>
                <a:headEnd/>
                <a:tailEnd/>
              </a:ln>
            </p:spPr>
            <p:txBody>
              <a:bodyPr wrap="none" anchor="ctr"/>
              <a:lstStyle/>
              <a:p>
                <a:endParaRPr lang="fr-CH"/>
              </a:p>
            </p:txBody>
          </p:sp>
          <p:sp>
            <p:nvSpPr>
              <p:cNvPr id="1255644" name="Freeform 220"/>
              <p:cNvSpPr>
                <a:spLocks noChangeArrowheads="1"/>
              </p:cNvSpPr>
              <p:nvPr/>
            </p:nvSpPr>
            <p:spPr bwMode="auto">
              <a:xfrm>
                <a:off x="4005" y="3780"/>
                <a:ext cx="69" cy="277"/>
              </a:xfrm>
              <a:custGeom>
                <a:avLst/>
                <a:gdLst/>
                <a:ahLst/>
                <a:cxnLst>
                  <a:cxn ang="0">
                    <a:pos x="0" y="1226"/>
                  </a:cxn>
                  <a:cxn ang="0">
                    <a:pos x="0" y="307"/>
                  </a:cxn>
                  <a:cxn ang="0">
                    <a:pos x="309" y="0"/>
                  </a:cxn>
                  <a:cxn ang="0">
                    <a:pos x="309" y="918"/>
                  </a:cxn>
                  <a:cxn ang="0">
                    <a:pos x="0" y="1226"/>
                  </a:cxn>
                </a:cxnLst>
                <a:rect l="0" t="0" r="r" b="b"/>
                <a:pathLst>
                  <a:path w="310" h="1227">
                    <a:moveTo>
                      <a:pt x="0" y="1226"/>
                    </a:moveTo>
                    <a:lnTo>
                      <a:pt x="0" y="307"/>
                    </a:lnTo>
                    <a:lnTo>
                      <a:pt x="309" y="0"/>
                    </a:lnTo>
                    <a:lnTo>
                      <a:pt x="309" y="918"/>
                    </a:lnTo>
                    <a:lnTo>
                      <a:pt x="0" y="1226"/>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704" name="Group 221"/>
            <p:cNvGrpSpPr>
              <a:grpSpLocks/>
            </p:cNvGrpSpPr>
            <p:nvPr/>
          </p:nvGrpSpPr>
          <p:grpSpPr bwMode="auto">
            <a:xfrm>
              <a:off x="4229" y="3684"/>
              <a:ext cx="518" cy="277"/>
              <a:chOff x="4229" y="3684"/>
              <a:chExt cx="518" cy="277"/>
            </a:xfrm>
          </p:grpSpPr>
          <p:sp>
            <p:nvSpPr>
              <p:cNvPr id="1255646" name="Freeform 222"/>
              <p:cNvSpPr>
                <a:spLocks noChangeArrowheads="1"/>
              </p:cNvSpPr>
              <p:nvPr/>
            </p:nvSpPr>
            <p:spPr bwMode="auto">
              <a:xfrm>
                <a:off x="4229" y="3684"/>
                <a:ext cx="518" cy="277"/>
              </a:xfrm>
              <a:custGeom>
                <a:avLst/>
                <a:gdLst/>
                <a:ahLst/>
                <a:cxnLst>
                  <a:cxn ang="0">
                    <a:pos x="0" y="1226"/>
                  </a:cxn>
                  <a:cxn ang="0">
                    <a:pos x="0" y="304"/>
                  </a:cxn>
                  <a:cxn ang="0">
                    <a:pos x="307" y="0"/>
                  </a:cxn>
                  <a:cxn ang="0">
                    <a:pos x="2288" y="0"/>
                  </a:cxn>
                  <a:cxn ang="0">
                    <a:pos x="2288" y="918"/>
                  </a:cxn>
                  <a:cxn ang="0">
                    <a:pos x="1979" y="1226"/>
                  </a:cxn>
                  <a:cxn ang="0">
                    <a:pos x="0" y="1226"/>
                  </a:cxn>
                </a:cxnLst>
                <a:rect l="0" t="0" r="r" b="b"/>
                <a:pathLst>
                  <a:path w="2289" h="1227">
                    <a:moveTo>
                      <a:pt x="0" y="1226"/>
                    </a:moveTo>
                    <a:lnTo>
                      <a:pt x="0" y="304"/>
                    </a:lnTo>
                    <a:lnTo>
                      <a:pt x="307" y="0"/>
                    </a:lnTo>
                    <a:lnTo>
                      <a:pt x="2288" y="0"/>
                    </a:lnTo>
                    <a:lnTo>
                      <a:pt x="2288" y="918"/>
                    </a:lnTo>
                    <a:lnTo>
                      <a:pt x="1979" y="1226"/>
                    </a:lnTo>
                    <a:lnTo>
                      <a:pt x="0" y="1226"/>
                    </a:lnTo>
                  </a:path>
                </a:pathLst>
              </a:custGeom>
              <a:solidFill>
                <a:srgbClr val="FFFFFF"/>
              </a:solidFill>
              <a:ln w="9360">
                <a:solidFill>
                  <a:srgbClr val="000000"/>
                </a:solidFill>
                <a:round/>
                <a:headEnd/>
                <a:tailEnd/>
              </a:ln>
            </p:spPr>
            <p:txBody>
              <a:bodyPr wrap="none" anchor="ctr"/>
              <a:lstStyle/>
              <a:p>
                <a:endParaRPr lang="fr-CH"/>
              </a:p>
            </p:txBody>
          </p:sp>
          <p:sp>
            <p:nvSpPr>
              <p:cNvPr id="1255647" name="Freeform 223"/>
              <p:cNvSpPr>
                <a:spLocks noChangeArrowheads="1"/>
              </p:cNvSpPr>
              <p:nvPr/>
            </p:nvSpPr>
            <p:spPr bwMode="auto">
              <a:xfrm>
                <a:off x="4229" y="3684"/>
                <a:ext cx="518" cy="69"/>
              </a:xfrm>
              <a:custGeom>
                <a:avLst/>
                <a:gdLst/>
                <a:ahLst/>
                <a:cxnLst>
                  <a:cxn ang="0">
                    <a:pos x="0" y="309"/>
                  </a:cxn>
                  <a:cxn ang="0">
                    <a:pos x="307" y="0"/>
                  </a:cxn>
                  <a:cxn ang="0">
                    <a:pos x="2288" y="0"/>
                  </a:cxn>
                  <a:cxn ang="0">
                    <a:pos x="1979" y="309"/>
                  </a:cxn>
                  <a:cxn ang="0">
                    <a:pos x="0" y="309"/>
                  </a:cxn>
                </a:cxnLst>
                <a:rect l="0" t="0" r="r" b="b"/>
                <a:pathLst>
                  <a:path w="2289" h="310">
                    <a:moveTo>
                      <a:pt x="0" y="309"/>
                    </a:moveTo>
                    <a:lnTo>
                      <a:pt x="307" y="0"/>
                    </a:lnTo>
                    <a:lnTo>
                      <a:pt x="2288" y="0"/>
                    </a:lnTo>
                    <a:lnTo>
                      <a:pt x="1979" y="309"/>
                    </a:lnTo>
                    <a:lnTo>
                      <a:pt x="0" y="309"/>
                    </a:lnTo>
                  </a:path>
                </a:pathLst>
              </a:custGeom>
              <a:solidFill>
                <a:srgbClr val="FFFFFF"/>
              </a:solidFill>
              <a:ln w="9360">
                <a:solidFill>
                  <a:srgbClr val="000000"/>
                </a:solidFill>
                <a:round/>
                <a:headEnd/>
                <a:tailEnd/>
              </a:ln>
            </p:spPr>
            <p:txBody>
              <a:bodyPr wrap="none" anchor="ctr"/>
              <a:lstStyle/>
              <a:p>
                <a:endParaRPr lang="fr-CH"/>
              </a:p>
            </p:txBody>
          </p:sp>
          <p:sp>
            <p:nvSpPr>
              <p:cNvPr id="1255648" name="Freeform 224"/>
              <p:cNvSpPr>
                <a:spLocks noChangeArrowheads="1"/>
              </p:cNvSpPr>
              <p:nvPr/>
            </p:nvSpPr>
            <p:spPr bwMode="auto">
              <a:xfrm>
                <a:off x="4678" y="3684"/>
                <a:ext cx="69" cy="277"/>
              </a:xfrm>
              <a:custGeom>
                <a:avLst/>
                <a:gdLst/>
                <a:ahLst/>
                <a:cxnLst>
                  <a:cxn ang="0">
                    <a:pos x="0" y="1226"/>
                  </a:cxn>
                  <a:cxn ang="0">
                    <a:pos x="0" y="304"/>
                  </a:cxn>
                  <a:cxn ang="0">
                    <a:pos x="308" y="0"/>
                  </a:cxn>
                  <a:cxn ang="0">
                    <a:pos x="308" y="918"/>
                  </a:cxn>
                  <a:cxn ang="0">
                    <a:pos x="0" y="1226"/>
                  </a:cxn>
                </a:cxnLst>
                <a:rect l="0" t="0" r="r" b="b"/>
                <a:pathLst>
                  <a:path w="309" h="1227">
                    <a:moveTo>
                      <a:pt x="0" y="1226"/>
                    </a:moveTo>
                    <a:lnTo>
                      <a:pt x="0" y="304"/>
                    </a:lnTo>
                    <a:lnTo>
                      <a:pt x="308" y="0"/>
                    </a:lnTo>
                    <a:lnTo>
                      <a:pt x="308" y="918"/>
                    </a:lnTo>
                    <a:lnTo>
                      <a:pt x="0" y="1226"/>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708" name="Group 225"/>
            <p:cNvGrpSpPr>
              <a:grpSpLocks/>
            </p:cNvGrpSpPr>
            <p:nvPr/>
          </p:nvGrpSpPr>
          <p:grpSpPr bwMode="auto">
            <a:xfrm>
              <a:off x="4133" y="3780"/>
              <a:ext cx="518" cy="277"/>
              <a:chOff x="4133" y="3780"/>
              <a:chExt cx="518" cy="277"/>
            </a:xfrm>
          </p:grpSpPr>
          <p:sp>
            <p:nvSpPr>
              <p:cNvPr id="1255650" name="Freeform 226"/>
              <p:cNvSpPr>
                <a:spLocks noChangeArrowheads="1"/>
              </p:cNvSpPr>
              <p:nvPr/>
            </p:nvSpPr>
            <p:spPr bwMode="auto">
              <a:xfrm>
                <a:off x="4133" y="3780"/>
                <a:ext cx="518" cy="277"/>
              </a:xfrm>
              <a:custGeom>
                <a:avLst/>
                <a:gdLst/>
                <a:ahLst/>
                <a:cxnLst>
                  <a:cxn ang="0">
                    <a:pos x="0" y="1226"/>
                  </a:cxn>
                  <a:cxn ang="0">
                    <a:pos x="0" y="307"/>
                  </a:cxn>
                  <a:cxn ang="0">
                    <a:pos x="308" y="0"/>
                  </a:cxn>
                  <a:cxn ang="0">
                    <a:pos x="2289" y="0"/>
                  </a:cxn>
                  <a:cxn ang="0">
                    <a:pos x="2289" y="918"/>
                  </a:cxn>
                  <a:cxn ang="0">
                    <a:pos x="1978" y="1226"/>
                  </a:cxn>
                  <a:cxn ang="0">
                    <a:pos x="0" y="1226"/>
                  </a:cxn>
                </a:cxnLst>
                <a:rect l="0" t="0" r="r" b="b"/>
                <a:pathLst>
                  <a:path w="2290" h="1227">
                    <a:moveTo>
                      <a:pt x="0" y="1226"/>
                    </a:moveTo>
                    <a:lnTo>
                      <a:pt x="0" y="307"/>
                    </a:lnTo>
                    <a:lnTo>
                      <a:pt x="308" y="0"/>
                    </a:lnTo>
                    <a:lnTo>
                      <a:pt x="2289" y="0"/>
                    </a:lnTo>
                    <a:lnTo>
                      <a:pt x="2289" y="918"/>
                    </a:lnTo>
                    <a:lnTo>
                      <a:pt x="1978" y="1226"/>
                    </a:lnTo>
                    <a:lnTo>
                      <a:pt x="0" y="1226"/>
                    </a:lnTo>
                  </a:path>
                </a:pathLst>
              </a:custGeom>
              <a:solidFill>
                <a:srgbClr val="FFFFFF"/>
              </a:solidFill>
              <a:ln w="9360">
                <a:solidFill>
                  <a:srgbClr val="000000"/>
                </a:solidFill>
                <a:round/>
                <a:headEnd/>
                <a:tailEnd/>
              </a:ln>
            </p:spPr>
            <p:txBody>
              <a:bodyPr wrap="none" anchor="ctr"/>
              <a:lstStyle/>
              <a:p>
                <a:endParaRPr lang="fr-CH"/>
              </a:p>
            </p:txBody>
          </p:sp>
          <p:sp>
            <p:nvSpPr>
              <p:cNvPr id="1255651" name="Freeform 227"/>
              <p:cNvSpPr>
                <a:spLocks noChangeArrowheads="1"/>
              </p:cNvSpPr>
              <p:nvPr/>
            </p:nvSpPr>
            <p:spPr bwMode="auto">
              <a:xfrm>
                <a:off x="4133" y="3780"/>
                <a:ext cx="518" cy="69"/>
              </a:xfrm>
              <a:custGeom>
                <a:avLst/>
                <a:gdLst/>
                <a:ahLst/>
                <a:cxnLst>
                  <a:cxn ang="0">
                    <a:pos x="0" y="308"/>
                  </a:cxn>
                  <a:cxn ang="0">
                    <a:pos x="308" y="0"/>
                  </a:cxn>
                  <a:cxn ang="0">
                    <a:pos x="2289" y="0"/>
                  </a:cxn>
                  <a:cxn ang="0">
                    <a:pos x="1978" y="308"/>
                  </a:cxn>
                  <a:cxn ang="0">
                    <a:pos x="0" y="308"/>
                  </a:cxn>
                </a:cxnLst>
                <a:rect l="0" t="0" r="r" b="b"/>
                <a:pathLst>
                  <a:path w="2290" h="309">
                    <a:moveTo>
                      <a:pt x="0" y="308"/>
                    </a:moveTo>
                    <a:lnTo>
                      <a:pt x="308" y="0"/>
                    </a:lnTo>
                    <a:lnTo>
                      <a:pt x="2289" y="0"/>
                    </a:lnTo>
                    <a:lnTo>
                      <a:pt x="1978" y="308"/>
                    </a:lnTo>
                    <a:lnTo>
                      <a:pt x="0" y="308"/>
                    </a:lnTo>
                  </a:path>
                </a:pathLst>
              </a:custGeom>
              <a:solidFill>
                <a:srgbClr val="FFFFFF"/>
              </a:solidFill>
              <a:ln w="9360">
                <a:solidFill>
                  <a:srgbClr val="000000"/>
                </a:solidFill>
                <a:round/>
                <a:headEnd/>
                <a:tailEnd/>
              </a:ln>
            </p:spPr>
            <p:txBody>
              <a:bodyPr wrap="none" anchor="ctr"/>
              <a:lstStyle/>
              <a:p>
                <a:endParaRPr lang="fr-CH"/>
              </a:p>
            </p:txBody>
          </p:sp>
          <p:sp>
            <p:nvSpPr>
              <p:cNvPr id="1255652" name="Freeform 228"/>
              <p:cNvSpPr>
                <a:spLocks noChangeArrowheads="1"/>
              </p:cNvSpPr>
              <p:nvPr/>
            </p:nvSpPr>
            <p:spPr bwMode="auto">
              <a:xfrm>
                <a:off x="4581" y="3780"/>
                <a:ext cx="70" cy="277"/>
              </a:xfrm>
              <a:custGeom>
                <a:avLst/>
                <a:gdLst/>
                <a:ahLst/>
                <a:cxnLst>
                  <a:cxn ang="0">
                    <a:pos x="0" y="1226"/>
                  </a:cxn>
                  <a:cxn ang="0">
                    <a:pos x="0" y="307"/>
                  </a:cxn>
                  <a:cxn ang="0">
                    <a:pos x="313" y="0"/>
                  </a:cxn>
                  <a:cxn ang="0">
                    <a:pos x="313" y="918"/>
                  </a:cxn>
                  <a:cxn ang="0">
                    <a:pos x="0" y="1226"/>
                  </a:cxn>
                </a:cxnLst>
                <a:rect l="0" t="0" r="r" b="b"/>
                <a:pathLst>
                  <a:path w="314" h="1227">
                    <a:moveTo>
                      <a:pt x="0" y="1226"/>
                    </a:moveTo>
                    <a:lnTo>
                      <a:pt x="0" y="307"/>
                    </a:lnTo>
                    <a:lnTo>
                      <a:pt x="313" y="0"/>
                    </a:lnTo>
                    <a:lnTo>
                      <a:pt x="313" y="918"/>
                    </a:lnTo>
                    <a:lnTo>
                      <a:pt x="0" y="1226"/>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711" name="Group 229"/>
            <p:cNvGrpSpPr>
              <a:grpSpLocks/>
            </p:cNvGrpSpPr>
            <p:nvPr/>
          </p:nvGrpSpPr>
          <p:grpSpPr bwMode="auto">
            <a:xfrm>
              <a:off x="3460" y="3588"/>
              <a:ext cx="1527" cy="613"/>
              <a:chOff x="3460" y="3588"/>
              <a:chExt cx="1527" cy="613"/>
            </a:xfrm>
          </p:grpSpPr>
          <p:sp>
            <p:nvSpPr>
              <p:cNvPr id="1255654" name="Freeform 230"/>
              <p:cNvSpPr>
                <a:spLocks noChangeArrowheads="1"/>
              </p:cNvSpPr>
              <p:nvPr/>
            </p:nvSpPr>
            <p:spPr bwMode="auto">
              <a:xfrm>
                <a:off x="3460" y="3588"/>
                <a:ext cx="1527" cy="613"/>
              </a:xfrm>
              <a:custGeom>
                <a:avLst/>
                <a:gdLst/>
                <a:ahLst/>
                <a:cxnLst>
                  <a:cxn ang="0">
                    <a:pos x="0" y="2708"/>
                  </a:cxn>
                  <a:cxn ang="0">
                    <a:pos x="0" y="1318"/>
                  </a:cxn>
                  <a:cxn ang="0">
                    <a:pos x="1330" y="0"/>
                  </a:cxn>
                  <a:cxn ang="0">
                    <a:pos x="6738" y="0"/>
                  </a:cxn>
                  <a:cxn ang="0">
                    <a:pos x="6738" y="1388"/>
                  </a:cxn>
                  <a:cxn ang="0">
                    <a:pos x="5407" y="2708"/>
                  </a:cxn>
                  <a:cxn ang="0">
                    <a:pos x="0" y="2708"/>
                  </a:cxn>
                </a:cxnLst>
                <a:rect l="0" t="0" r="r" b="b"/>
                <a:pathLst>
                  <a:path w="6739" h="2709">
                    <a:moveTo>
                      <a:pt x="0" y="2708"/>
                    </a:moveTo>
                    <a:lnTo>
                      <a:pt x="0" y="1318"/>
                    </a:lnTo>
                    <a:lnTo>
                      <a:pt x="1330" y="0"/>
                    </a:lnTo>
                    <a:lnTo>
                      <a:pt x="6738" y="0"/>
                    </a:lnTo>
                    <a:lnTo>
                      <a:pt x="6738" y="1388"/>
                    </a:lnTo>
                    <a:lnTo>
                      <a:pt x="5407" y="2708"/>
                    </a:lnTo>
                    <a:lnTo>
                      <a:pt x="0" y="2708"/>
                    </a:lnTo>
                  </a:path>
                </a:pathLst>
              </a:custGeom>
              <a:noFill/>
              <a:ln w="9360">
                <a:solidFill>
                  <a:srgbClr val="000000"/>
                </a:solidFill>
                <a:round/>
                <a:headEnd/>
                <a:tailEnd/>
              </a:ln>
            </p:spPr>
            <p:txBody>
              <a:bodyPr/>
              <a:lstStyle/>
              <a:p>
                <a:endParaRPr lang="fr-CH"/>
              </a:p>
            </p:txBody>
          </p:sp>
          <p:sp>
            <p:nvSpPr>
              <p:cNvPr id="1255655" name="Freeform 231"/>
              <p:cNvSpPr>
                <a:spLocks noChangeArrowheads="1"/>
              </p:cNvSpPr>
              <p:nvPr/>
            </p:nvSpPr>
            <p:spPr bwMode="auto">
              <a:xfrm>
                <a:off x="3460" y="3588"/>
                <a:ext cx="1527" cy="301"/>
              </a:xfrm>
              <a:custGeom>
                <a:avLst/>
                <a:gdLst/>
                <a:ahLst/>
                <a:cxnLst>
                  <a:cxn ang="0">
                    <a:pos x="0" y="1332"/>
                  </a:cxn>
                  <a:cxn ang="0">
                    <a:pos x="1330" y="0"/>
                  </a:cxn>
                  <a:cxn ang="0">
                    <a:pos x="6738" y="0"/>
                  </a:cxn>
                  <a:cxn ang="0">
                    <a:pos x="5407" y="1332"/>
                  </a:cxn>
                  <a:cxn ang="0">
                    <a:pos x="0" y="1332"/>
                  </a:cxn>
                </a:cxnLst>
                <a:rect l="0" t="0" r="r" b="b"/>
                <a:pathLst>
                  <a:path w="6739" h="1333">
                    <a:moveTo>
                      <a:pt x="0" y="1332"/>
                    </a:moveTo>
                    <a:lnTo>
                      <a:pt x="1330" y="0"/>
                    </a:lnTo>
                    <a:lnTo>
                      <a:pt x="6738" y="0"/>
                    </a:lnTo>
                    <a:lnTo>
                      <a:pt x="5407" y="1332"/>
                    </a:lnTo>
                    <a:lnTo>
                      <a:pt x="0" y="1332"/>
                    </a:lnTo>
                  </a:path>
                </a:pathLst>
              </a:custGeom>
              <a:noFill/>
              <a:ln w="9360">
                <a:solidFill>
                  <a:srgbClr val="000000"/>
                </a:solidFill>
                <a:round/>
                <a:headEnd/>
                <a:tailEnd/>
              </a:ln>
            </p:spPr>
            <p:txBody>
              <a:bodyPr/>
              <a:lstStyle/>
              <a:p>
                <a:endParaRPr lang="fr-CH"/>
              </a:p>
            </p:txBody>
          </p:sp>
          <p:sp>
            <p:nvSpPr>
              <p:cNvPr id="1255656" name="Freeform 232"/>
              <p:cNvSpPr>
                <a:spLocks noChangeArrowheads="1"/>
              </p:cNvSpPr>
              <p:nvPr/>
            </p:nvSpPr>
            <p:spPr bwMode="auto">
              <a:xfrm>
                <a:off x="4686" y="3588"/>
                <a:ext cx="301" cy="613"/>
              </a:xfrm>
              <a:custGeom>
                <a:avLst/>
                <a:gdLst/>
                <a:ahLst/>
                <a:cxnLst>
                  <a:cxn ang="0">
                    <a:pos x="0" y="2708"/>
                  </a:cxn>
                  <a:cxn ang="0">
                    <a:pos x="0" y="1318"/>
                  </a:cxn>
                  <a:cxn ang="0">
                    <a:pos x="1332" y="0"/>
                  </a:cxn>
                  <a:cxn ang="0">
                    <a:pos x="1332" y="1388"/>
                  </a:cxn>
                  <a:cxn ang="0">
                    <a:pos x="0" y="2708"/>
                  </a:cxn>
                </a:cxnLst>
                <a:rect l="0" t="0" r="r" b="b"/>
                <a:pathLst>
                  <a:path w="1333" h="2709">
                    <a:moveTo>
                      <a:pt x="0" y="2708"/>
                    </a:moveTo>
                    <a:lnTo>
                      <a:pt x="0" y="1318"/>
                    </a:lnTo>
                    <a:lnTo>
                      <a:pt x="1332" y="0"/>
                    </a:lnTo>
                    <a:lnTo>
                      <a:pt x="1332" y="1388"/>
                    </a:lnTo>
                    <a:lnTo>
                      <a:pt x="0" y="2708"/>
                    </a:lnTo>
                  </a:path>
                </a:pathLst>
              </a:custGeom>
              <a:noFill/>
              <a:ln w="9360">
                <a:solidFill>
                  <a:srgbClr val="000000"/>
                </a:solidFill>
                <a:round/>
                <a:headEnd/>
                <a:tailEnd/>
              </a:ln>
            </p:spPr>
            <p:txBody>
              <a:bodyPr/>
              <a:lstStyle/>
              <a:p>
                <a:endParaRPr lang="fr-CH"/>
              </a:p>
            </p:txBody>
          </p:sp>
        </p:grpSp>
      </p:grpSp>
      <p:grpSp>
        <p:nvGrpSpPr>
          <p:cNvPr id="1255714" name="Group 233"/>
          <p:cNvGrpSpPr>
            <a:grpSpLocks/>
          </p:cNvGrpSpPr>
          <p:nvPr/>
        </p:nvGrpSpPr>
        <p:grpSpPr bwMode="auto">
          <a:xfrm>
            <a:off x="609600" y="4800600"/>
            <a:ext cx="1508125" cy="1363663"/>
            <a:chOff x="385" y="3103"/>
            <a:chExt cx="950" cy="859"/>
          </a:xfrm>
        </p:grpSpPr>
        <p:grpSp>
          <p:nvGrpSpPr>
            <p:cNvPr id="1255718" name="Group 234"/>
            <p:cNvGrpSpPr>
              <a:grpSpLocks/>
            </p:cNvGrpSpPr>
            <p:nvPr/>
          </p:nvGrpSpPr>
          <p:grpSpPr bwMode="auto">
            <a:xfrm>
              <a:off x="913" y="3204"/>
              <a:ext cx="278" cy="278"/>
              <a:chOff x="913" y="3204"/>
              <a:chExt cx="278" cy="278"/>
            </a:xfrm>
          </p:grpSpPr>
          <p:grpSp>
            <p:nvGrpSpPr>
              <p:cNvPr id="1255721" name="Group 235"/>
              <p:cNvGrpSpPr>
                <a:grpSpLocks/>
              </p:cNvGrpSpPr>
              <p:nvPr/>
            </p:nvGrpSpPr>
            <p:grpSpPr bwMode="auto">
              <a:xfrm>
                <a:off x="913" y="3276"/>
                <a:ext cx="278" cy="206"/>
                <a:chOff x="913" y="3276"/>
                <a:chExt cx="278" cy="206"/>
              </a:xfrm>
            </p:grpSpPr>
            <p:sp>
              <p:nvSpPr>
                <p:cNvPr id="1255660" name="Freeform 236"/>
                <p:cNvSpPr>
                  <a:spLocks noChangeArrowheads="1"/>
                </p:cNvSpPr>
                <p:nvPr/>
              </p:nvSpPr>
              <p:spPr bwMode="auto">
                <a:xfrm>
                  <a:off x="913" y="3276"/>
                  <a:ext cx="276" cy="206"/>
                </a:xfrm>
                <a:custGeom>
                  <a:avLst/>
                  <a:gdLst/>
                  <a:ahLst/>
                  <a:cxnLst>
                    <a:cxn ang="0">
                      <a:pos x="0" y="913"/>
                    </a:cxn>
                    <a:cxn ang="0">
                      <a:pos x="0" y="483"/>
                    </a:cxn>
                    <a:cxn ang="0">
                      <a:pos x="483" y="0"/>
                    </a:cxn>
                    <a:cxn ang="0">
                      <a:pos x="1222" y="0"/>
                    </a:cxn>
                    <a:cxn ang="0">
                      <a:pos x="1222" y="429"/>
                    </a:cxn>
                    <a:cxn ang="0">
                      <a:pos x="734" y="913"/>
                    </a:cxn>
                    <a:cxn ang="0">
                      <a:pos x="0" y="913"/>
                    </a:cxn>
                  </a:cxnLst>
                  <a:rect l="0" t="0" r="r" b="b"/>
                  <a:pathLst>
                    <a:path w="1223" h="914">
                      <a:moveTo>
                        <a:pt x="0" y="913"/>
                      </a:moveTo>
                      <a:lnTo>
                        <a:pt x="0" y="483"/>
                      </a:lnTo>
                      <a:lnTo>
                        <a:pt x="483" y="0"/>
                      </a:lnTo>
                      <a:lnTo>
                        <a:pt x="1222" y="0"/>
                      </a:lnTo>
                      <a:lnTo>
                        <a:pt x="1222" y="429"/>
                      </a:lnTo>
                      <a:lnTo>
                        <a:pt x="734" y="913"/>
                      </a:lnTo>
                      <a:lnTo>
                        <a:pt x="0" y="913"/>
                      </a:lnTo>
                    </a:path>
                  </a:pathLst>
                </a:custGeom>
                <a:solidFill>
                  <a:srgbClr val="FFFFFF"/>
                </a:solidFill>
                <a:ln w="9360">
                  <a:solidFill>
                    <a:srgbClr val="000000"/>
                  </a:solidFill>
                  <a:round/>
                  <a:headEnd/>
                  <a:tailEnd/>
                </a:ln>
              </p:spPr>
              <p:txBody>
                <a:bodyPr wrap="none" anchor="ctr"/>
                <a:lstStyle/>
                <a:p>
                  <a:endParaRPr lang="fr-CH"/>
                </a:p>
              </p:txBody>
            </p:sp>
            <p:sp>
              <p:nvSpPr>
                <p:cNvPr id="1255661" name="Freeform 237"/>
                <p:cNvSpPr>
                  <a:spLocks noChangeArrowheads="1"/>
                </p:cNvSpPr>
                <p:nvPr/>
              </p:nvSpPr>
              <p:spPr bwMode="auto">
                <a:xfrm>
                  <a:off x="913" y="3276"/>
                  <a:ext cx="276" cy="110"/>
                </a:xfrm>
                <a:custGeom>
                  <a:avLst/>
                  <a:gdLst/>
                  <a:ahLst/>
                  <a:cxnLst>
                    <a:cxn ang="0">
                      <a:pos x="0" y="490"/>
                    </a:cxn>
                    <a:cxn ang="0">
                      <a:pos x="483" y="0"/>
                    </a:cxn>
                    <a:cxn ang="0">
                      <a:pos x="1222" y="0"/>
                    </a:cxn>
                    <a:cxn ang="0">
                      <a:pos x="734" y="490"/>
                    </a:cxn>
                    <a:cxn ang="0">
                      <a:pos x="0" y="490"/>
                    </a:cxn>
                  </a:cxnLst>
                  <a:rect l="0" t="0" r="r" b="b"/>
                  <a:pathLst>
                    <a:path w="1223" h="491">
                      <a:moveTo>
                        <a:pt x="0" y="490"/>
                      </a:moveTo>
                      <a:lnTo>
                        <a:pt x="483" y="0"/>
                      </a:lnTo>
                      <a:lnTo>
                        <a:pt x="1222" y="0"/>
                      </a:lnTo>
                      <a:lnTo>
                        <a:pt x="734" y="490"/>
                      </a:lnTo>
                      <a:lnTo>
                        <a:pt x="0" y="490"/>
                      </a:lnTo>
                    </a:path>
                  </a:pathLst>
                </a:custGeom>
                <a:solidFill>
                  <a:srgbClr val="FFFFFF"/>
                </a:solidFill>
                <a:ln w="9360">
                  <a:solidFill>
                    <a:srgbClr val="000000"/>
                  </a:solidFill>
                  <a:round/>
                  <a:headEnd/>
                  <a:tailEnd/>
                </a:ln>
              </p:spPr>
              <p:txBody>
                <a:bodyPr wrap="none" anchor="ctr"/>
                <a:lstStyle/>
                <a:p>
                  <a:endParaRPr lang="fr-CH"/>
                </a:p>
              </p:txBody>
            </p:sp>
            <p:sp>
              <p:nvSpPr>
                <p:cNvPr id="1255662" name="Freeform 238"/>
                <p:cNvSpPr>
                  <a:spLocks noChangeArrowheads="1"/>
                </p:cNvSpPr>
                <p:nvPr/>
              </p:nvSpPr>
              <p:spPr bwMode="auto">
                <a:xfrm>
                  <a:off x="1081" y="3276"/>
                  <a:ext cx="110" cy="206"/>
                </a:xfrm>
                <a:custGeom>
                  <a:avLst/>
                  <a:gdLst/>
                  <a:ahLst/>
                  <a:cxnLst>
                    <a:cxn ang="0">
                      <a:pos x="0" y="913"/>
                    </a:cxn>
                    <a:cxn ang="0">
                      <a:pos x="0" y="483"/>
                    </a:cxn>
                    <a:cxn ang="0">
                      <a:pos x="489" y="0"/>
                    </a:cxn>
                    <a:cxn ang="0">
                      <a:pos x="489" y="429"/>
                    </a:cxn>
                    <a:cxn ang="0">
                      <a:pos x="0" y="913"/>
                    </a:cxn>
                  </a:cxnLst>
                  <a:rect l="0" t="0" r="r" b="b"/>
                  <a:pathLst>
                    <a:path w="490" h="914">
                      <a:moveTo>
                        <a:pt x="0" y="913"/>
                      </a:moveTo>
                      <a:lnTo>
                        <a:pt x="0" y="483"/>
                      </a:lnTo>
                      <a:lnTo>
                        <a:pt x="489" y="0"/>
                      </a:lnTo>
                      <a:lnTo>
                        <a:pt x="489" y="429"/>
                      </a:lnTo>
                      <a:lnTo>
                        <a:pt x="0" y="913"/>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724" name="Group 239"/>
              <p:cNvGrpSpPr>
                <a:grpSpLocks/>
              </p:cNvGrpSpPr>
              <p:nvPr/>
            </p:nvGrpSpPr>
            <p:grpSpPr bwMode="auto">
              <a:xfrm>
                <a:off x="1058" y="3204"/>
                <a:ext cx="85" cy="109"/>
                <a:chOff x="1058" y="3204"/>
                <a:chExt cx="85" cy="109"/>
              </a:xfrm>
            </p:grpSpPr>
            <p:sp>
              <p:nvSpPr>
                <p:cNvPr id="1255664" name="Freeform 240"/>
                <p:cNvSpPr>
                  <a:spLocks noChangeArrowheads="1"/>
                </p:cNvSpPr>
                <p:nvPr/>
              </p:nvSpPr>
              <p:spPr bwMode="auto">
                <a:xfrm>
                  <a:off x="1058" y="3204"/>
                  <a:ext cx="85" cy="109"/>
                </a:xfrm>
                <a:custGeom>
                  <a:avLst/>
                  <a:gdLst/>
                  <a:ahLst/>
                  <a:cxnLst>
                    <a:cxn ang="0">
                      <a:pos x="190" y="0"/>
                    </a:cxn>
                    <a:cxn ang="0">
                      <a:pos x="0" y="59"/>
                    </a:cxn>
                    <a:cxn ang="0">
                      <a:pos x="0" y="425"/>
                    </a:cxn>
                    <a:cxn ang="0">
                      <a:pos x="190" y="485"/>
                    </a:cxn>
                    <a:cxn ang="0">
                      <a:pos x="380" y="425"/>
                    </a:cxn>
                    <a:cxn ang="0">
                      <a:pos x="380" y="59"/>
                    </a:cxn>
                    <a:cxn ang="0">
                      <a:pos x="190" y="0"/>
                    </a:cxn>
                    <a:cxn ang="0">
                      <a:pos x="190" y="0"/>
                    </a:cxn>
                  </a:cxnLst>
                  <a:rect l="0" t="0" r="r" b="b"/>
                  <a:pathLst>
                    <a:path w="381" h="486">
                      <a:moveTo>
                        <a:pt x="190" y="0"/>
                      </a:moveTo>
                      <a:cubicBezTo>
                        <a:pt x="86" y="0"/>
                        <a:pt x="0" y="26"/>
                        <a:pt x="0" y="59"/>
                      </a:cubicBezTo>
                      <a:lnTo>
                        <a:pt x="0" y="425"/>
                      </a:lnTo>
                      <a:cubicBezTo>
                        <a:pt x="0" y="456"/>
                        <a:pt x="86" y="485"/>
                        <a:pt x="190" y="485"/>
                      </a:cubicBezTo>
                      <a:cubicBezTo>
                        <a:pt x="293" y="485"/>
                        <a:pt x="380" y="456"/>
                        <a:pt x="380" y="425"/>
                      </a:cubicBezTo>
                      <a:lnTo>
                        <a:pt x="380" y="59"/>
                      </a:lnTo>
                      <a:cubicBezTo>
                        <a:pt x="380" y="26"/>
                        <a:pt x="293" y="0"/>
                        <a:pt x="190" y="0"/>
                      </a:cubicBezTo>
                      <a:lnTo>
                        <a:pt x="190" y="0"/>
                      </a:lnTo>
                    </a:path>
                  </a:pathLst>
                </a:custGeom>
                <a:solidFill>
                  <a:srgbClr val="FFFFFF"/>
                </a:solidFill>
                <a:ln w="9360">
                  <a:solidFill>
                    <a:srgbClr val="000000"/>
                  </a:solidFill>
                  <a:round/>
                  <a:headEnd/>
                  <a:tailEnd/>
                </a:ln>
              </p:spPr>
              <p:txBody>
                <a:bodyPr wrap="none" anchor="ctr"/>
                <a:lstStyle/>
                <a:p>
                  <a:endParaRPr lang="fr-CH"/>
                </a:p>
              </p:txBody>
            </p:sp>
            <p:sp>
              <p:nvSpPr>
                <p:cNvPr id="1255665" name="Freeform 241"/>
                <p:cNvSpPr>
                  <a:spLocks noChangeArrowheads="1"/>
                </p:cNvSpPr>
                <p:nvPr/>
              </p:nvSpPr>
              <p:spPr bwMode="auto">
                <a:xfrm>
                  <a:off x="1058" y="3204"/>
                  <a:ext cx="85" cy="27"/>
                </a:xfrm>
                <a:custGeom>
                  <a:avLst/>
                  <a:gdLst/>
                  <a:ahLst/>
                  <a:cxnLst>
                    <a:cxn ang="0">
                      <a:pos x="190" y="0"/>
                    </a:cxn>
                    <a:cxn ang="0">
                      <a:pos x="0" y="59"/>
                    </a:cxn>
                    <a:cxn ang="0">
                      <a:pos x="190" y="123"/>
                    </a:cxn>
                    <a:cxn ang="0">
                      <a:pos x="380" y="59"/>
                    </a:cxn>
                    <a:cxn ang="0">
                      <a:pos x="190" y="0"/>
                    </a:cxn>
                    <a:cxn ang="0">
                      <a:pos x="190" y="0"/>
                    </a:cxn>
                  </a:cxnLst>
                  <a:rect l="0" t="0" r="r" b="b"/>
                  <a:pathLst>
                    <a:path w="381" h="124">
                      <a:moveTo>
                        <a:pt x="190" y="0"/>
                      </a:moveTo>
                      <a:cubicBezTo>
                        <a:pt x="86" y="0"/>
                        <a:pt x="0" y="28"/>
                        <a:pt x="0" y="59"/>
                      </a:cubicBezTo>
                      <a:cubicBezTo>
                        <a:pt x="0" y="93"/>
                        <a:pt x="86" y="123"/>
                        <a:pt x="190" y="123"/>
                      </a:cubicBezTo>
                      <a:cubicBezTo>
                        <a:pt x="293" y="123"/>
                        <a:pt x="380" y="93"/>
                        <a:pt x="380" y="59"/>
                      </a:cubicBezTo>
                      <a:cubicBezTo>
                        <a:pt x="380" y="28"/>
                        <a:pt x="293" y="0"/>
                        <a:pt x="190" y="0"/>
                      </a:cubicBezTo>
                      <a:lnTo>
                        <a:pt x="190" y="0"/>
                      </a:lnTo>
                    </a:path>
                  </a:pathLst>
                </a:custGeom>
                <a:solidFill>
                  <a:srgbClr val="FFFFFF"/>
                </a:solidFill>
                <a:ln w="9360">
                  <a:solidFill>
                    <a:srgbClr val="000000"/>
                  </a:solidFill>
                  <a:round/>
                  <a:headEnd/>
                  <a:tailEnd/>
                </a:ln>
              </p:spPr>
              <p:txBody>
                <a:bodyPr wrap="none" anchor="ctr"/>
                <a:lstStyle/>
                <a:p>
                  <a:endParaRPr lang="fr-CH"/>
                </a:p>
              </p:txBody>
            </p:sp>
          </p:grpSp>
          <p:grpSp>
            <p:nvGrpSpPr>
              <p:cNvPr id="1255727" name="Group 242"/>
              <p:cNvGrpSpPr>
                <a:grpSpLocks/>
              </p:cNvGrpSpPr>
              <p:nvPr/>
            </p:nvGrpSpPr>
            <p:grpSpPr bwMode="auto">
              <a:xfrm>
                <a:off x="962" y="3252"/>
                <a:ext cx="85" cy="109"/>
                <a:chOff x="962" y="3252"/>
                <a:chExt cx="85" cy="109"/>
              </a:xfrm>
            </p:grpSpPr>
            <p:sp>
              <p:nvSpPr>
                <p:cNvPr id="1255667" name="Freeform 243"/>
                <p:cNvSpPr>
                  <a:spLocks noChangeArrowheads="1"/>
                </p:cNvSpPr>
                <p:nvPr/>
              </p:nvSpPr>
              <p:spPr bwMode="auto">
                <a:xfrm>
                  <a:off x="962" y="3252"/>
                  <a:ext cx="85" cy="109"/>
                </a:xfrm>
                <a:custGeom>
                  <a:avLst/>
                  <a:gdLst/>
                  <a:ahLst/>
                  <a:cxnLst>
                    <a:cxn ang="0">
                      <a:pos x="189" y="0"/>
                    </a:cxn>
                    <a:cxn ang="0">
                      <a:pos x="0" y="60"/>
                    </a:cxn>
                    <a:cxn ang="0">
                      <a:pos x="0" y="425"/>
                    </a:cxn>
                    <a:cxn ang="0">
                      <a:pos x="189" y="485"/>
                    </a:cxn>
                    <a:cxn ang="0">
                      <a:pos x="379" y="425"/>
                    </a:cxn>
                    <a:cxn ang="0">
                      <a:pos x="379" y="60"/>
                    </a:cxn>
                    <a:cxn ang="0">
                      <a:pos x="189" y="0"/>
                    </a:cxn>
                    <a:cxn ang="0">
                      <a:pos x="189" y="0"/>
                    </a:cxn>
                  </a:cxnLst>
                  <a:rect l="0" t="0" r="r" b="b"/>
                  <a:pathLst>
                    <a:path w="380" h="486">
                      <a:moveTo>
                        <a:pt x="189" y="0"/>
                      </a:moveTo>
                      <a:cubicBezTo>
                        <a:pt x="84" y="0"/>
                        <a:pt x="0" y="26"/>
                        <a:pt x="0" y="60"/>
                      </a:cubicBezTo>
                      <a:lnTo>
                        <a:pt x="0" y="425"/>
                      </a:lnTo>
                      <a:cubicBezTo>
                        <a:pt x="0" y="455"/>
                        <a:pt x="84" y="485"/>
                        <a:pt x="189" y="485"/>
                      </a:cubicBezTo>
                      <a:cubicBezTo>
                        <a:pt x="293" y="485"/>
                        <a:pt x="379" y="455"/>
                        <a:pt x="379" y="425"/>
                      </a:cubicBezTo>
                      <a:lnTo>
                        <a:pt x="379" y="60"/>
                      </a:lnTo>
                      <a:cubicBezTo>
                        <a:pt x="379" y="26"/>
                        <a:pt x="293"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sp>
              <p:nvSpPr>
                <p:cNvPr id="1255668" name="Freeform 244"/>
                <p:cNvSpPr>
                  <a:spLocks noChangeArrowheads="1"/>
                </p:cNvSpPr>
                <p:nvPr/>
              </p:nvSpPr>
              <p:spPr bwMode="auto">
                <a:xfrm>
                  <a:off x="962" y="3252"/>
                  <a:ext cx="85" cy="27"/>
                </a:xfrm>
                <a:custGeom>
                  <a:avLst/>
                  <a:gdLst/>
                  <a:ahLst/>
                  <a:cxnLst>
                    <a:cxn ang="0">
                      <a:pos x="189" y="0"/>
                    </a:cxn>
                    <a:cxn ang="0">
                      <a:pos x="0" y="59"/>
                    </a:cxn>
                    <a:cxn ang="0">
                      <a:pos x="189" y="124"/>
                    </a:cxn>
                    <a:cxn ang="0">
                      <a:pos x="379" y="59"/>
                    </a:cxn>
                    <a:cxn ang="0">
                      <a:pos x="189" y="0"/>
                    </a:cxn>
                    <a:cxn ang="0">
                      <a:pos x="189" y="0"/>
                    </a:cxn>
                  </a:cxnLst>
                  <a:rect l="0" t="0" r="r" b="b"/>
                  <a:pathLst>
                    <a:path w="380" h="125">
                      <a:moveTo>
                        <a:pt x="189" y="0"/>
                      </a:moveTo>
                      <a:cubicBezTo>
                        <a:pt x="84" y="0"/>
                        <a:pt x="0" y="28"/>
                        <a:pt x="0" y="59"/>
                      </a:cubicBezTo>
                      <a:cubicBezTo>
                        <a:pt x="0" y="94"/>
                        <a:pt x="84" y="124"/>
                        <a:pt x="189" y="124"/>
                      </a:cubicBezTo>
                      <a:cubicBezTo>
                        <a:pt x="293" y="124"/>
                        <a:pt x="379" y="94"/>
                        <a:pt x="379" y="59"/>
                      </a:cubicBezTo>
                      <a:cubicBezTo>
                        <a:pt x="379" y="28"/>
                        <a:pt x="293"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grpSp>
        </p:grpSp>
        <p:grpSp>
          <p:nvGrpSpPr>
            <p:cNvPr id="1255730" name="Group 245"/>
            <p:cNvGrpSpPr>
              <a:grpSpLocks/>
            </p:cNvGrpSpPr>
            <p:nvPr/>
          </p:nvGrpSpPr>
          <p:grpSpPr bwMode="auto">
            <a:xfrm>
              <a:off x="721" y="3396"/>
              <a:ext cx="277" cy="278"/>
              <a:chOff x="721" y="3396"/>
              <a:chExt cx="277" cy="278"/>
            </a:xfrm>
          </p:grpSpPr>
          <p:grpSp>
            <p:nvGrpSpPr>
              <p:cNvPr id="1255734" name="Group 246"/>
              <p:cNvGrpSpPr>
                <a:grpSpLocks/>
              </p:cNvGrpSpPr>
              <p:nvPr/>
            </p:nvGrpSpPr>
            <p:grpSpPr bwMode="auto">
              <a:xfrm>
                <a:off x="721" y="3468"/>
                <a:ext cx="277" cy="206"/>
                <a:chOff x="721" y="3468"/>
                <a:chExt cx="277" cy="206"/>
              </a:xfrm>
            </p:grpSpPr>
            <p:sp>
              <p:nvSpPr>
                <p:cNvPr id="1255671" name="Freeform 247"/>
                <p:cNvSpPr>
                  <a:spLocks noChangeArrowheads="1"/>
                </p:cNvSpPr>
                <p:nvPr/>
              </p:nvSpPr>
              <p:spPr bwMode="auto">
                <a:xfrm>
                  <a:off x="721" y="3468"/>
                  <a:ext cx="276" cy="206"/>
                </a:xfrm>
                <a:custGeom>
                  <a:avLst/>
                  <a:gdLst/>
                  <a:ahLst/>
                  <a:cxnLst>
                    <a:cxn ang="0">
                      <a:pos x="0" y="913"/>
                    </a:cxn>
                    <a:cxn ang="0">
                      <a:pos x="0" y="484"/>
                    </a:cxn>
                    <a:cxn ang="0">
                      <a:pos x="483" y="0"/>
                    </a:cxn>
                    <a:cxn ang="0">
                      <a:pos x="1221" y="0"/>
                    </a:cxn>
                    <a:cxn ang="0">
                      <a:pos x="1221" y="427"/>
                    </a:cxn>
                    <a:cxn ang="0">
                      <a:pos x="735" y="913"/>
                    </a:cxn>
                    <a:cxn ang="0">
                      <a:pos x="0" y="913"/>
                    </a:cxn>
                  </a:cxnLst>
                  <a:rect l="0" t="0" r="r" b="b"/>
                  <a:pathLst>
                    <a:path w="1222" h="914">
                      <a:moveTo>
                        <a:pt x="0" y="913"/>
                      </a:moveTo>
                      <a:lnTo>
                        <a:pt x="0" y="484"/>
                      </a:lnTo>
                      <a:lnTo>
                        <a:pt x="483" y="0"/>
                      </a:lnTo>
                      <a:lnTo>
                        <a:pt x="1221" y="0"/>
                      </a:lnTo>
                      <a:lnTo>
                        <a:pt x="1221" y="427"/>
                      </a:lnTo>
                      <a:lnTo>
                        <a:pt x="735" y="913"/>
                      </a:lnTo>
                      <a:lnTo>
                        <a:pt x="0" y="913"/>
                      </a:lnTo>
                    </a:path>
                  </a:pathLst>
                </a:custGeom>
                <a:solidFill>
                  <a:srgbClr val="FFFFFF"/>
                </a:solidFill>
                <a:ln w="9360">
                  <a:solidFill>
                    <a:srgbClr val="000000"/>
                  </a:solidFill>
                  <a:round/>
                  <a:headEnd/>
                  <a:tailEnd/>
                </a:ln>
              </p:spPr>
              <p:txBody>
                <a:bodyPr wrap="none" anchor="ctr"/>
                <a:lstStyle/>
                <a:p>
                  <a:endParaRPr lang="fr-CH"/>
                </a:p>
              </p:txBody>
            </p:sp>
            <p:sp>
              <p:nvSpPr>
                <p:cNvPr id="1255672" name="Freeform 248"/>
                <p:cNvSpPr>
                  <a:spLocks noChangeArrowheads="1"/>
                </p:cNvSpPr>
                <p:nvPr/>
              </p:nvSpPr>
              <p:spPr bwMode="auto">
                <a:xfrm>
                  <a:off x="721" y="3468"/>
                  <a:ext cx="276" cy="110"/>
                </a:xfrm>
                <a:custGeom>
                  <a:avLst/>
                  <a:gdLst/>
                  <a:ahLst/>
                  <a:cxnLst>
                    <a:cxn ang="0">
                      <a:pos x="0" y="489"/>
                    </a:cxn>
                    <a:cxn ang="0">
                      <a:pos x="483" y="0"/>
                    </a:cxn>
                    <a:cxn ang="0">
                      <a:pos x="1221" y="0"/>
                    </a:cxn>
                    <a:cxn ang="0">
                      <a:pos x="735" y="489"/>
                    </a:cxn>
                    <a:cxn ang="0">
                      <a:pos x="0" y="489"/>
                    </a:cxn>
                  </a:cxnLst>
                  <a:rect l="0" t="0" r="r" b="b"/>
                  <a:pathLst>
                    <a:path w="1222" h="490">
                      <a:moveTo>
                        <a:pt x="0" y="489"/>
                      </a:moveTo>
                      <a:lnTo>
                        <a:pt x="483" y="0"/>
                      </a:lnTo>
                      <a:lnTo>
                        <a:pt x="1221" y="0"/>
                      </a:lnTo>
                      <a:lnTo>
                        <a:pt x="735" y="489"/>
                      </a:lnTo>
                      <a:lnTo>
                        <a:pt x="0" y="489"/>
                      </a:lnTo>
                    </a:path>
                  </a:pathLst>
                </a:custGeom>
                <a:solidFill>
                  <a:srgbClr val="FFFFFF"/>
                </a:solidFill>
                <a:ln w="9360">
                  <a:solidFill>
                    <a:srgbClr val="000000"/>
                  </a:solidFill>
                  <a:round/>
                  <a:headEnd/>
                  <a:tailEnd/>
                </a:ln>
              </p:spPr>
              <p:txBody>
                <a:bodyPr wrap="none" anchor="ctr"/>
                <a:lstStyle/>
                <a:p>
                  <a:endParaRPr lang="fr-CH"/>
                </a:p>
              </p:txBody>
            </p:sp>
            <p:sp>
              <p:nvSpPr>
                <p:cNvPr id="1255673" name="Freeform 249"/>
                <p:cNvSpPr>
                  <a:spLocks noChangeArrowheads="1"/>
                </p:cNvSpPr>
                <p:nvPr/>
              </p:nvSpPr>
              <p:spPr bwMode="auto">
                <a:xfrm>
                  <a:off x="889" y="3468"/>
                  <a:ext cx="109" cy="206"/>
                </a:xfrm>
                <a:custGeom>
                  <a:avLst/>
                  <a:gdLst/>
                  <a:ahLst/>
                  <a:cxnLst>
                    <a:cxn ang="0">
                      <a:pos x="0" y="913"/>
                    </a:cxn>
                    <a:cxn ang="0">
                      <a:pos x="0" y="484"/>
                    </a:cxn>
                    <a:cxn ang="0">
                      <a:pos x="483" y="0"/>
                    </a:cxn>
                    <a:cxn ang="0">
                      <a:pos x="483" y="427"/>
                    </a:cxn>
                    <a:cxn ang="0">
                      <a:pos x="0" y="913"/>
                    </a:cxn>
                  </a:cxnLst>
                  <a:rect l="0" t="0" r="r" b="b"/>
                  <a:pathLst>
                    <a:path w="484" h="914">
                      <a:moveTo>
                        <a:pt x="0" y="913"/>
                      </a:moveTo>
                      <a:lnTo>
                        <a:pt x="0" y="484"/>
                      </a:lnTo>
                      <a:lnTo>
                        <a:pt x="483" y="0"/>
                      </a:lnTo>
                      <a:lnTo>
                        <a:pt x="483" y="427"/>
                      </a:lnTo>
                      <a:lnTo>
                        <a:pt x="0" y="913"/>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737" name="Group 250"/>
              <p:cNvGrpSpPr>
                <a:grpSpLocks/>
              </p:cNvGrpSpPr>
              <p:nvPr/>
            </p:nvGrpSpPr>
            <p:grpSpPr bwMode="auto">
              <a:xfrm>
                <a:off x="866" y="3396"/>
                <a:ext cx="85" cy="109"/>
                <a:chOff x="866" y="3396"/>
                <a:chExt cx="85" cy="109"/>
              </a:xfrm>
            </p:grpSpPr>
            <p:sp>
              <p:nvSpPr>
                <p:cNvPr id="1255675" name="Freeform 251"/>
                <p:cNvSpPr>
                  <a:spLocks noChangeArrowheads="1"/>
                </p:cNvSpPr>
                <p:nvPr/>
              </p:nvSpPr>
              <p:spPr bwMode="auto">
                <a:xfrm>
                  <a:off x="866" y="3396"/>
                  <a:ext cx="85" cy="109"/>
                </a:xfrm>
                <a:custGeom>
                  <a:avLst/>
                  <a:gdLst/>
                  <a:ahLst/>
                  <a:cxnLst>
                    <a:cxn ang="0">
                      <a:pos x="190" y="0"/>
                    </a:cxn>
                    <a:cxn ang="0">
                      <a:pos x="0" y="60"/>
                    </a:cxn>
                    <a:cxn ang="0">
                      <a:pos x="0" y="425"/>
                    </a:cxn>
                    <a:cxn ang="0">
                      <a:pos x="190" y="485"/>
                    </a:cxn>
                    <a:cxn ang="0">
                      <a:pos x="379" y="425"/>
                    </a:cxn>
                    <a:cxn ang="0">
                      <a:pos x="379" y="60"/>
                    </a:cxn>
                    <a:cxn ang="0">
                      <a:pos x="190" y="0"/>
                    </a:cxn>
                    <a:cxn ang="0">
                      <a:pos x="190" y="0"/>
                    </a:cxn>
                  </a:cxnLst>
                  <a:rect l="0" t="0" r="r" b="b"/>
                  <a:pathLst>
                    <a:path w="380" h="486">
                      <a:moveTo>
                        <a:pt x="190" y="0"/>
                      </a:moveTo>
                      <a:cubicBezTo>
                        <a:pt x="86" y="0"/>
                        <a:pt x="0" y="26"/>
                        <a:pt x="0" y="60"/>
                      </a:cubicBezTo>
                      <a:lnTo>
                        <a:pt x="0" y="425"/>
                      </a:lnTo>
                      <a:cubicBezTo>
                        <a:pt x="0" y="455"/>
                        <a:pt x="86" y="485"/>
                        <a:pt x="190" y="485"/>
                      </a:cubicBezTo>
                      <a:cubicBezTo>
                        <a:pt x="292" y="485"/>
                        <a:pt x="379" y="455"/>
                        <a:pt x="379" y="425"/>
                      </a:cubicBezTo>
                      <a:lnTo>
                        <a:pt x="379" y="60"/>
                      </a:lnTo>
                      <a:cubicBezTo>
                        <a:pt x="379" y="26"/>
                        <a:pt x="292" y="0"/>
                        <a:pt x="190" y="0"/>
                      </a:cubicBezTo>
                      <a:lnTo>
                        <a:pt x="190" y="0"/>
                      </a:lnTo>
                    </a:path>
                  </a:pathLst>
                </a:custGeom>
                <a:solidFill>
                  <a:srgbClr val="FFFFFF"/>
                </a:solidFill>
                <a:ln w="9360">
                  <a:solidFill>
                    <a:srgbClr val="000000"/>
                  </a:solidFill>
                  <a:round/>
                  <a:headEnd/>
                  <a:tailEnd/>
                </a:ln>
              </p:spPr>
              <p:txBody>
                <a:bodyPr wrap="none" anchor="ctr"/>
                <a:lstStyle/>
                <a:p>
                  <a:endParaRPr lang="fr-CH"/>
                </a:p>
              </p:txBody>
            </p:sp>
            <p:sp>
              <p:nvSpPr>
                <p:cNvPr id="1255676" name="Freeform 252"/>
                <p:cNvSpPr>
                  <a:spLocks noChangeArrowheads="1"/>
                </p:cNvSpPr>
                <p:nvPr/>
              </p:nvSpPr>
              <p:spPr bwMode="auto">
                <a:xfrm>
                  <a:off x="866" y="3396"/>
                  <a:ext cx="85" cy="27"/>
                </a:xfrm>
                <a:custGeom>
                  <a:avLst/>
                  <a:gdLst/>
                  <a:ahLst/>
                  <a:cxnLst>
                    <a:cxn ang="0">
                      <a:pos x="190" y="0"/>
                    </a:cxn>
                    <a:cxn ang="0">
                      <a:pos x="0" y="59"/>
                    </a:cxn>
                    <a:cxn ang="0">
                      <a:pos x="190" y="124"/>
                    </a:cxn>
                    <a:cxn ang="0">
                      <a:pos x="379" y="59"/>
                    </a:cxn>
                    <a:cxn ang="0">
                      <a:pos x="190" y="0"/>
                    </a:cxn>
                    <a:cxn ang="0">
                      <a:pos x="190" y="0"/>
                    </a:cxn>
                  </a:cxnLst>
                  <a:rect l="0" t="0" r="r" b="b"/>
                  <a:pathLst>
                    <a:path w="380" h="125">
                      <a:moveTo>
                        <a:pt x="190" y="0"/>
                      </a:moveTo>
                      <a:cubicBezTo>
                        <a:pt x="86" y="0"/>
                        <a:pt x="0" y="28"/>
                        <a:pt x="0" y="59"/>
                      </a:cubicBezTo>
                      <a:cubicBezTo>
                        <a:pt x="0" y="94"/>
                        <a:pt x="86" y="124"/>
                        <a:pt x="190" y="124"/>
                      </a:cubicBezTo>
                      <a:cubicBezTo>
                        <a:pt x="292" y="124"/>
                        <a:pt x="379" y="94"/>
                        <a:pt x="379" y="59"/>
                      </a:cubicBezTo>
                      <a:cubicBezTo>
                        <a:pt x="379" y="28"/>
                        <a:pt x="292" y="0"/>
                        <a:pt x="190" y="0"/>
                      </a:cubicBezTo>
                      <a:lnTo>
                        <a:pt x="190" y="0"/>
                      </a:lnTo>
                    </a:path>
                  </a:pathLst>
                </a:custGeom>
                <a:solidFill>
                  <a:srgbClr val="FFFFFF"/>
                </a:solidFill>
                <a:ln w="9360">
                  <a:solidFill>
                    <a:srgbClr val="000000"/>
                  </a:solidFill>
                  <a:round/>
                  <a:headEnd/>
                  <a:tailEnd/>
                </a:ln>
              </p:spPr>
              <p:txBody>
                <a:bodyPr wrap="none" anchor="ctr"/>
                <a:lstStyle/>
                <a:p>
                  <a:endParaRPr lang="fr-CH"/>
                </a:p>
              </p:txBody>
            </p:sp>
          </p:grpSp>
          <p:grpSp>
            <p:nvGrpSpPr>
              <p:cNvPr id="1255740" name="Group 253"/>
              <p:cNvGrpSpPr>
                <a:grpSpLocks/>
              </p:cNvGrpSpPr>
              <p:nvPr/>
            </p:nvGrpSpPr>
            <p:grpSpPr bwMode="auto">
              <a:xfrm>
                <a:off x="769" y="3444"/>
                <a:ext cx="85" cy="109"/>
                <a:chOff x="769" y="3444"/>
                <a:chExt cx="85" cy="109"/>
              </a:xfrm>
            </p:grpSpPr>
            <p:sp>
              <p:nvSpPr>
                <p:cNvPr id="1255678" name="Freeform 254"/>
                <p:cNvSpPr>
                  <a:spLocks noChangeArrowheads="1"/>
                </p:cNvSpPr>
                <p:nvPr/>
              </p:nvSpPr>
              <p:spPr bwMode="auto">
                <a:xfrm>
                  <a:off x="769" y="3444"/>
                  <a:ext cx="85" cy="109"/>
                </a:xfrm>
                <a:custGeom>
                  <a:avLst/>
                  <a:gdLst/>
                  <a:ahLst/>
                  <a:cxnLst>
                    <a:cxn ang="0">
                      <a:pos x="189" y="0"/>
                    </a:cxn>
                    <a:cxn ang="0">
                      <a:pos x="0" y="60"/>
                    </a:cxn>
                    <a:cxn ang="0">
                      <a:pos x="0" y="425"/>
                    </a:cxn>
                    <a:cxn ang="0">
                      <a:pos x="189" y="485"/>
                    </a:cxn>
                    <a:cxn ang="0">
                      <a:pos x="379" y="425"/>
                    </a:cxn>
                    <a:cxn ang="0">
                      <a:pos x="379" y="60"/>
                    </a:cxn>
                    <a:cxn ang="0">
                      <a:pos x="189" y="0"/>
                    </a:cxn>
                    <a:cxn ang="0">
                      <a:pos x="189" y="0"/>
                    </a:cxn>
                  </a:cxnLst>
                  <a:rect l="0" t="0" r="r" b="b"/>
                  <a:pathLst>
                    <a:path w="380" h="486">
                      <a:moveTo>
                        <a:pt x="189" y="0"/>
                      </a:moveTo>
                      <a:cubicBezTo>
                        <a:pt x="85" y="0"/>
                        <a:pt x="0" y="26"/>
                        <a:pt x="0" y="60"/>
                      </a:cubicBezTo>
                      <a:lnTo>
                        <a:pt x="0" y="425"/>
                      </a:lnTo>
                      <a:cubicBezTo>
                        <a:pt x="0" y="455"/>
                        <a:pt x="85" y="485"/>
                        <a:pt x="189" y="485"/>
                      </a:cubicBezTo>
                      <a:cubicBezTo>
                        <a:pt x="293" y="485"/>
                        <a:pt x="379" y="455"/>
                        <a:pt x="379" y="425"/>
                      </a:cubicBezTo>
                      <a:lnTo>
                        <a:pt x="379" y="60"/>
                      </a:lnTo>
                      <a:cubicBezTo>
                        <a:pt x="379" y="26"/>
                        <a:pt x="293"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sp>
              <p:nvSpPr>
                <p:cNvPr id="1255679" name="Freeform 255"/>
                <p:cNvSpPr>
                  <a:spLocks noChangeArrowheads="1"/>
                </p:cNvSpPr>
                <p:nvPr/>
              </p:nvSpPr>
              <p:spPr bwMode="auto">
                <a:xfrm>
                  <a:off x="769" y="3444"/>
                  <a:ext cx="85" cy="27"/>
                </a:xfrm>
                <a:custGeom>
                  <a:avLst/>
                  <a:gdLst/>
                  <a:ahLst/>
                  <a:cxnLst>
                    <a:cxn ang="0">
                      <a:pos x="189" y="0"/>
                    </a:cxn>
                    <a:cxn ang="0">
                      <a:pos x="0" y="59"/>
                    </a:cxn>
                    <a:cxn ang="0">
                      <a:pos x="189" y="124"/>
                    </a:cxn>
                    <a:cxn ang="0">
                      <a:pos x="379" y="59"/>
                    </a:cxn>
                    <a:cxn ang="0">
                      <a:pos x="189" y="0"/>
                    </a:cxn>
                    <a:cxn ang="0">
                      <a:pos x="189" y="0"/>
                    </a:cxn>
                  </a:cxnLst>
                  <a:rect l="0" t="0" r="r" b="b"/>
                  <a:pathLst>
                    <a:path w="380" h="125">
                      <a:moveTo>
                        <a:pt x="189" y="0"/>
                      </a:moveTo>
                      <a:cubicBezTo>
                        <a:pt x="85" y="0"/>
                        <a:pt x="0" y="27"/>
                        <a:pt x="0" y="59"/>
                      </a:cubicBezTo>
                      <a:cubicBezTo>
                        <a:pt x="0" y="94"/>
                        <a:pt x="85" y="124"/>
                        <a:pt x="189" y="124"/>
                      </a:cubicBezTo>
                      <a:cubicBezTo>
                        <a:pt x="293" y="124"/>
                        <a:pt x="379" y="94"/>
                        <a:pt x="379" y="59"/>
                      </a:cubicBezTo>
                      <a:cubicBezTo>
                        <a:pt x="379" y="27"/>
                        <a:pt x="293"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grpSp>
        </p:grpSp>
        <p:grpSp>
          <p:nvGrpSpPr>
            <p:cNvPr id="1255741" name="Group 256"/>
            <p:cNvGrpSpPr>
              <a:grpSpLocks/>
            </p:cNvGrpSpPr>
            <p:nvPr/>
          </p:nvGrpSpPr>
          <p:grpSpPr bwMode="auto">
            <a:xfrm>
              <a:off x="529" y="3588"/>
              <a:ext cx="278" cy="278"/>
              <a:chOff x="529" y="3588"/>
              <a:chExt cx="278" cy="278"/>
            </a:xfrm>
          </p:grpSpPr>
          <p:grpSp>
            <p:nvGrpSpPr>
              <p:cNvPr id="1255742" name="Group 257"/>
              <p:cNvGrpSpPr>
                <a:grpSpLocks/>
              </p:cNvGrpSpPr>
              <p:nvPr/>
            </p:nvGrpSpPr>
            <p:grpSpPr bwMode="auto">
              <a:xfrm>
                <a:off x="529" y="3661"/>
                <a:ext cx="278" cy="205"/>
                <a:chOff x="529" y="3661"/>
                <a:chExt cx="278" cy="205"/>
              </a:xfrm>
            </p:grpSpPr>
            <p:sp>
              <p:nvSpPr>
                <p:cNvPr id="1255682" name="Freeform 258"/>
                <p:cNvSpPr>
                  <a:spLocks noChangeArrowheads="1"/>
                </p:cNvSpPr>
                <p:nvPr/>
              </p:nvSpPr>
              <p:spPr bwMode="auto">
                <a:xfrm>
                  <a:off x="529" y="3661"/>
                  <a:ext cx="278" cy="205"/>
                </a:xfrm>
                <a:custGeom>
                  <a:avLst/>
                  <a:gdLst/>
                  <a:ahLst/>
                  <a:cxnLst>
                    <a:cxn ang="0">
                      <a:pos x="0" y="908"/>
                    </a:cxn>
                    <a:cxn ang="0">
                      <a:pos x="0" y="481"/>
                    </a:cxn>
                    <a:cxn ang="0">
                      <a:pos x="488" y="0"/>
                    </a:cxn>
                    <a:cxn ang="0">
                      <a:pos x="1230" y="0"/>
                    </a:cxn>
                    <a:cxn ang="0">
                      <a:pos x="1230" y="425"/>
                    </a:cxn>
                    <a:cxn ang="0">
                      <a:pos x="740" y="908"/>
                    </a:cxn>
                    <a:cxn ang="0">
                      <a:pos x="0" y="908"/>
                    </a:cxn>
                  </a:cxnLst>
                  <a:rect l="0" t="0" r="r" b="b"/>
                  <a:pathLst>
                    <a:path w="1231" h="909">
                      <a:moveTo>
                        <a:pt x="0" y="908"/>
                      </a:moveTo>
                      <a:lnTo>
                        <a:pt x="0" y="481"/>
                      </a:lnTo>
                      <a:lnTo>
                        <a:pt x="488" y="0"/>
                      </a:lnTo>
                      <a:lnTo>
                        <a:pt x="1230" y="0"/>
                      </a:lnTo>
                      <a:lnTo>
                        <a:pt x="1230" y="425"/>
                      </a:lnTo>
                      <a:lnTo>
                        <a:pt x="740" y="908"/>
                      </a:lnTo>
                      <a:lnTo>
                        <a:pt x="0" y="908"/>
                      </a:lnTo>
                    </a:path>
                  </a:pathLst>
                </a:custGeom>
                <a:solidFill>
                  <a:srgbClr val="FFFFFF"/>
                </a:solidFill>
                <a:ln w="9360">
                  <a:solidFill>
                    <a:srgbClr val="000000"/>
                  </a:solidFill>
                  <a:round/>
                  <a:headEnd/>
                  <a:tailEnd/>
                </a:ln>
              </p:spPr>
              <p:txBody>
                <a:bodyPr wrap="none" anchor="ctr"/>
                <a:lstStyle/>
                <a:p>
                  <a:endParaRPr lang="fr-CH"/>
                </a:p>
              </p:txBody>
            </p:sp>
            <p:sp>
              <p:nvSpPr>
                <p:cNvPr id="1255683" name="Freeform 259"/>
                <p:cNvSpPr>
                  <a:spLocks noChangeArrowheads="1"/>
                </p:cNvSpPr>
                <p:nvPr/>
              </p:nvSpPr>
              <p:spPr bwMode="auto">
                <a:xfrm>
                  <a:off x="529" y="3661"/>
                  <a:ext cx="278" cy="109"/>
                </a:xfrm>
                <a:custGeom>
                  <a:avLst/>
                  <a:gdLst/>
                  <a:ahLst/>
                  <a:cxnLst>
                    <a:cxn ang="0">
                      <a:pos x="0" y="485"/>
                    </a:cxn>
                    <a:cxn ang="0">
                      <a:pos x="488" y="0"/>
                    </a:cxn>
                    <a:cxn ang="0">
                      <a:pos x="1230" y="0"/>
                    </a:cxn>
                    <a:cxn ang="0">
                      <a:pos x="740" y="485"/>
                    </a:cxn>
                    <a:cxn ang="0">
                      <a:pos x="0" y="485"/>
                    </a:cxn>
                  </a:cxnLst>
                  <a:rect l="0" t="0" r="r" b="b"/>
                  <a:pathLst>
                    <a:path w="1231" h="486">
                      <a:moveTo>
                        <a:pt x="0" y="485"/>
                      </a:moveTo>
                      <a:lnTo>
                        <a:pt x="488" y="0"/>
                      </a:lnTo>
                      <a:lnTo>
                        <a:pt x="1230" y="0"/>
                      </a:lnTo>
                      <a:lnTo>
                        <a:pt x="740" y="485"/>
                      </a:lnTo>
                      <a:lnTo>
                        <a:pt x="0" y="485"/>
                      </a:lnTo>
                    </a:path>
                  </a:pathLst>
                </a:custGeom>
                <a:solidFill>
                  <a:srgbClr val="FFFFFF"/>
                </a:solidFill>
                <a:ln w="9360">
                  <a:solidFill>
                    <a:srgbClr val="000000"/>
                  </a:solidFill>
                  <a:round/>
                  <a:headEnd/>
                  <a:tailEnd/>
                </a:ln>
              </p:spPr>
              <p:txBody>
                <a:bodyPr wrap="none" anchor="ctr"/>
                <a:lstStyle/>
                <a:p>
                  <a:endParaRPr lang="fr-CH"/>
                </a:p>
              </p:txBody>
            </p:sp>
            <p:sp>
              <p:nvSpPr>
                <p:cNvPr id="1255684" name="Freeform 260"/>
                <p:cNvSpPr>
                  <a:spLocks noChangeArrowheads="1"/>
                </p:cNvSpPr>
                <p:nvPr/>
              </p:nvSpPr>
              <p:spPr bwMode="auto">
                <a:xfrm>
                  <a:off x="696" y="3661"/>
                  <a:ext cx="111" cy="205"/>
                </a:xfrm>
                <a:custGeom>
                  <a:avLst/>
                  <a:gdLst/>
                  <a:ahLst/>
                  <a:cxnLst>
                    <a:cxn ang="0">
                      <a:pos x="0" y="908"/>
                    </a:cxn>
                    <a:cxn ang="0">
                      <a:pos x="0" y="481"/>
                    </a:cxn>
                    <a:cxn ang="0">
                      <a:pos x="494" y="0"/>
                    </a:cxn>
                    <a:cxn ang="0">
                      <a:pos x="494" y="425"/>
                    </a:cxn>
                    <a:cxn ang="0">
                      <a:pos x="0" y="908"/>
                    </a:cxn>
                  </a:cxnLst>
                  <a:rect l="0" t="0" r="r" b="b"/>
                  <a:pathLst>
                    <a:path w="495" h="909">
                      <a:moveTo>
                        <a:pt x="0" y="908"/>
                      </a:moveTo>
                      <a:lnTo>
                        <a:pt x="0" y="481"/>
                      </a:lnTo>
                      <a:lnTo>
                        <a:pt x="494" y="0"/>
                      </a:lnTo>
                      <a:lnTo>
                        <a:pt x="494" y="425"/>
                      </a:lnTo>
                      <a:lnTo>
                        <a:pt x="0" y="908"/>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746" name="Group 261"/>
              <p:cNvGrpSpPr>
                <a:grpSpLocks/>
              </p:cNvGrpSpPr>
              <p:nvPr/>
            </p:nvGrpSpPr>
            <p:grpSpPr bwMode="auto">
              <a:xfrm>
                <a:off x="673" y="3588"/>
                <a:ext cx="85" cy="109"/>
                <a:chOff x="673" y="3588"/>
                <a:chExt cx="85" cy="109"/>
              </a:xfrm>
            </p:grpSpPr>
            <p:sp>
              <p:nvSpPr>
                <p:cNvPr id="1255686" name="Freeform 262"/>
                <p:cNvSpPr>
                  <a:spLocks noChangeArrowheads="1"/>
                </p:cNvSpPr>
                <p:nvPr/>
              </p:nvSpPr>
              <p:spPr bwMode="auto">
                <a:xfrm>
                  <a:off x="673" y="3588"/>
                  <a:ext cx="85" cy="109"/>
                </a:xfrm>
                <a:custGeom>
                  <a:avLst/>
                  <a:gdLst/>
                  <a:ahLst/>
                  <a:cxnLst>
                    <a:cxn ang="0">
                      <a:pos x="190" y="0"/>
                    </a:cxn>
                    <a:cxn ang="0">
                      <a:pos x="0" y="60"/>
                    </a:cxn>
                    <a:cxn ang="0">
                      <a:pos x="0" y="425"/>
                    </a:cxn>
                    <a:cxn ang="0">
                      <a:pos x="190" y="485"/>
                    </a:cxn>
                    <a:cxn ang="0">
                      <a:pos x="379" y="425"/>
                    </a:cxn>
                    <a:cxn ang="0">
                      <a:pos x="379" y="60"/>
                    </a:cxn>
                    <a:cxn ang="0">
                      <a:pos x="190" y="0"/>
                    </a:cxn>
                    <a:cxn ang="0">
                      <a:pos x="190" y="0"/>
                    </a:cxn>
                  </a:cxnLst>
                  <a:rect l="0" t="0" r="r" b="b"/>
                  <a:pathLst>
                    <a:path w="380" h="486">
                      <a:moveTo>
                        <a:pt x="190" y="0"/>
                      </a:moveTo>
                      <a:cubicBezTo>
                        <a:pt x="86" y="0"/>
                        <a:pt x="0" y="26"/>
                        <a:pt x="0" y="60"/>
                      </a:cubicBezTo>
                      <a:lnTo>
                        <a:pt x="0" y="425"/>
                      </a:lnTo>
                      <a:cubicBezTo>
                        <a:pt x="0" y="455"/>
                        <a:pt x="86" y="485"/>
                        <a:pt x="190" y="485"/>
                      </a:cubicBezTo>
                      <a:cubicBezTo>
                        <a:pt x="292" y="485"/>
                        <a:pt x="379" y="455"/>
                        <a:pt x="379" y="425"/>
                      </a:cubicBezTo>
                      <a:lnTo>
                        <a:pt x="379" y="60"/>
                      </a:lnTo>
                      <a:cubicBezTo>
                        <a:pt x="379" y="26"/>
                        <a:pt x="292" y="0"/>
                        <a:pt x="190" y="0"/>
                      </a:cubicBezTo>
                      <a:lnTo>
                        <a:pt x="190" y="0"/>
                      </a:lnTo>
                    </a:path>
                  </a:pathLst>
                </a:custGeom>
                <a:solidFill>
                  <a:srgbClr val="FFFFFF"/>
                </a:solidFill>
                <a:ln w="9360">
                  <a:solidFill>
                    <a:srgbClr val="000000"/>
                  </a:solidFill>
                  <a:round/>
                  <a:headEnd/>
                  <a:tailEnd/>
                </a:ln>
              </p:spPr>
              <p:txBody>
                <a:bodyPr wrap="none" anchor="ctr"/>
                <a:lstStyle/>
                <a:p>
                  <a:endParaRPr lang="fr-CH"/>
                </a:p>
              </p:txBody>
            </p:sp>
            <p:sp>
              <p:nvSpPr>
                <p:cNvPr id="1255687" name="Freeform 263"/>
                <p:cNvSpPr>
                  <a:spLocks noChangeArrowheads="1"/>
                </p:cNvSpPr>
                <p:nvPr/>
              </p:nvSpPr>
              <p:spPr bwMode="auto">
                <a:xfrm>
                  <a:off x="673" y="3588"/>
                  <a:ext cx="85" cy="27"/>
                </a:xfrm>
                <a:custGeom>
                  <a:avLst/>
                  <a:gdLst/>
                  <a:ahLst/>
                  <a:cxnLst>
                    <a:cxn ang="0">
                      <a:pos x="190" y="0"/>
                    </a:cxn>
                    <a:cxn ang="0">
                      <a:pos x="0" y="59"/>
                    </a:cxn>
                    <a:cxn ang="0">
                      <a:pos x="190" y="124"/>
                    </a:cxn>
                    <a:cxn ang="0">
                      <a:pos x="379" y="59"/>
                    </a:cxn>
                    <a:cxn ang="0">
                      <a:pos x="190" y="0"/>
                    </a:cxn>
                    <a:cxn ang="0">
                      <a:pos x="190" y="0"/>
                    </a:cxn>
                  </a:cxnLst>
                  <a:rect l="0" t="0" r="r" b="b"/>
                  <a:pathLst>
                    <a:path w="380" h="125">
                      <a:moveTo>
                        <a:pt x="190" y="0"/>
                      </a:moveTo>
                      <a:cubicBezTo>
                        <a:pt x="86" y="0"/>
                        <a:pt x="0" y="28"/>
                        <a:pt x="0" y="59"/>
                      </a:cubicBezTo>
                      <a:cubicBezTo>
                        <a:pt x="0" y="94"/>
                        <a:pt x="86" y="124"/>
                        <a:pt x="190" y="124"/>
                      </a:cubicBezTo>
                      <a:cubicBezTo>
                        <a:pt x="292" y="124"/>
                        <a:pt x="379" y="94"/>
                        <a:pt x="379" y="59"/>
                      </a:cubicBezTo>
                      <a:cubicBezTo>
                        <a:pt x="379" y="28"/>
                        <a:pt x="292" y="0"/>
                        <a:pt x="190" y="0"/>
                      </a:cubicBezTo>
                      <a:lnTo>
                        <a:pt x="190" y="0"/>
                      </a:lnTo>
                    </a:path>
                  </a:pathLst>
                </a:custGeom>
                <a:solidFill>
                  <a:srgbClr val="FFFFFF"/>
                </a:solidFill>
                <a:ln w="9360">
                  <a:solidFill>
                    <a:srgbClr val="000000"/>
                  </a:solidFill>
                  <a:round/>
                  <a:headEnd/>
                  <a:tailEnd/>
                </a:ln>
              </p:spPr>
              <p:txBody>
                <a:bodyPr wrap="none" anchor="ctr"/>
                <a:lstStyle/>
                <a:p>
                  <a:endParaRPr lang="fr-CH"/>
                </a:p>
              </p:txBody>
            </p:sp>
          </p:grpSp>
          <p:grpSp>
            <p:nvGrpSpPr>
              <p:cNvPr id="1255749" name="Group 264"/>
              <p:cNvGrpSpPr>
                <a:grpSpLocks/>
              </p:cNvGrpSpPr>
              <p:nvPr/>
            </p:nvGrpSpPr>
            <p:grpSpPr bwMode="auto">
              <a:xfrm>
                <a:off x="577" y="3637"/>
                <a:ext cx="85" cy="109"/>
                <a:chOff x="577" y="3637"/>
                <a:chExt cx="85" cy="109"/>
              </a:xfrm>
            </p:grpSpPr>
            <p:sp>
              <p:nvSpPr>
                <p:cNvPr id="1255689" name="Freeform 265"/>
                <p:cNvSpPr>
                  <a:spLocks noChangeArrowheads="1"/>
                </p:cNvSpPr>
                <p:nvPr/>
              </p:nvSpPr>
              <p:spPr bwMode="auto">
                <a:xfrm>
                  <a:off x="577" y="3637"/>
                  <a:ext cx="85" cy="109"/>
                </a:xfrm>
                <a:custGeom>
                  <a:avLst/>
                  <a:gdLst/>
                  <a:ahLst/>
                  <a:cxnLst>
                    <a:cxn ang="0">
                      <a:pos x="190" y="0"/>
                    </a:cxn>
                    <a:cxn ang="0">
                      <a:pos x="0" y="60"/>
                    </a:cxn>
                    <a:cxn ang="0">
                      <a:pos x="0" y="425"/>
                    </a:cxn>
                    <a:cxn ang="0">
                      <a:pos x="190" y="485"/>
                    </a:cxn>
                    <a:cxn ang="0">
                      <a:pos x="380" y="425"/>
                    </a:cxn>
                    <a:cxn ang="0">
                      <a:pos x="380" y="60"/>
                    </a:cxn>
                    <a:cxn ang="0">
                      <a:pos x="190" y="0"/>
                    </a:cxn>
                    <a:cxn ang="0">
                      <a:pos x="190" y="0"/>
                    </a:cxn>
                  </a:cxnLst>
                  <a:rect l="0" t="0" r="r" b="b"/>
                  <a:pathLst>
                    <a:path w="381" h="486">
                      <a:moveTo>
                        <a:pt x="190" y="0"/>
                      </a:moveTo>
                      <a:cubicBezTo>
                        <a:pt x="86" y="0"/>
                        <a:pt x="0" y="26"/>
                        <a:pt x="0" y="60"/>
                      </a:cubicBezTo>
                      <a:lnTo>
                        <a:pt x="0" y="425"/>
                      </a:lnTo>
                      <a:cubicBezTo>
                        <a:pt x="0" y="455"/>
                        <a:pt x="86" y="485"/>
                        <a:pt x="190" y="485"/>
                      </a:cubicBezTo>
                      <a:cubicBezTo>
                        <a:pt x="293" y="485"/>
                        <a:pt x="380" y="455"/>
                        <a:pt x="380" y="425"/>
                      </a:cubicBezTo>
                      <a:lnTo>
                        <a:pt x="380" y="60"/>
                      </a:lnTo>
                      <a:cubicBezTo>
                        <a:pt x="380" y="26"/>
                        <a:pt x="293" y="0"/>
                        <a:pt x="190" y="0"/>
                      </a:cubicBezTo>
                      <a:lnTo>
                        <a:pt x="190" y="0"/>
                      </a:lnTo>
                    </a:path>
                  </a:pathLst>
                </a:custGeom>
                <a:solidFill>
                  <a:srgbClr val="FFFFFF"/>
                </a:solidFill>
                <a:ln w="9360">
                  <a:solidFill>
                    <a:srgbClr val="000000"/>
                  </a:solidFill>
                  <a:round/>
                  <a:headEnd/>
                  <a:tailEnd/>
                </a:ln>
              </p:spPr>
              <p:txBody>
                <a:bodyPr wrap="none" anchor="ctr"/>
                <a:lstStyle/>
                <a:p>
                  <a:endParaRPr lang="fr-CH"/>
                </a:p>
              </p:txBody>
            </p:sp>
            <p:sp>
              <p:nvSpPr>
                <p:cNvPr id="1255690" name="Freeform 266"/>
                <p:cNvSpPr>
                  <a:spLocks noChangeArrowheads="1"/>
                </p:cNvSpPr>
                <p:nvPr/>
              </p:nvSpPr>
              <p:spPr bwMode="auto">
                <a:xfrm>
                  <a:off x="577" y="3637"/>
                  <a:ext cx="85" cy="27"/>
                </a:xfrm>
                <a:custGeom>
                  <a:avLst/>
                  <a:gdLst/>
                  <a:ahLst/>
                  <a:cxnLst>
                    <a:cxn ang="0">
                      <a:pos x="190" y="0"/>
                    </a:cxn>
                    <a:cxn ang="0">
                      <a:pos x="0" y="59"/>
                    </a:cxn>
                    <a:cxn ang="0">
                      <a:pos x="190" y="124"/>
                    </a:cxn>
                    <a:cxn ang="0">
                      <a:pos x="380" y="59"/>
                    </a:cxn>
                    <a:cxn ang="0">
                      <a:pos x="190" y="0"/>
                    </a:cxn>
                    <a:cxn ang="0">
                      <a:pos x="190" y="0"/>
                    </a:cxn>
                  </a:cxnLst>
                  <a:rect l="0" t="0" r="r" b="b"/>
                  <a:pathLst>
                    <a:path w="381" h="125">
                      <a:moveTo>
                        <a:pt x="190" y="0"/>
                      </a:moveTo>
                      <a:cubicBezTo>
                        <a:pt x="86" y="0"/>
                        <a:pt x="0" y="27"/>
                        <a:pt x="0" y="59"/>
                      </a:cubicBezTo>
                      <a:cubicBezTo>
                        <a:pt x="0" y="94"/>
                        <a:pt x="86" y="124"/>
                        <a:pt x="190" y="124"/>
                      </a:cubicBezTo>
                      <a:cubicBezTo>
                        <a:pt x="293" y="124"/>
                        <a:pt x="380" y="94"/>
                        <a:pt x="380" y="59"/>
                      </a:cubicBezTo>
                      <a:cubicBezTo>
                        <a:pt x="380" y="27"/>
                        <a:pt x="293" y="0"/>
                        <a:pt x="190" y="0"/>
                      </a:cubicBezTo>
                      <a:lnTo>
                        <a:pt x="190" y="0"/>
                      </a:lnTo>
                    </a:path>
                  </a:pathLst>
                </a:custGeom>
                <a:solidFill>
                  <a:srgbClr val="FFFFFF"/>
                </a:solidFill>
                <a:ln w="9360">
                  <a:solidFill>
                    <a:srgbClr val="000000"/>
                  </a:solidFill>
                  <a:round/>
                  <a:headEnd/>
                  <a:tailEnd/>
                </a:ln>
              </p:spPr>
              <p:txBody>
                <a:bodyPr wrap="none" anchor="ctr"/>
                <a:lstStyle/>
                <a:p>
                  <a:endParaRPr lang="fr-CH"/>
                </a:p>
              </p:txBody>
            </p:sp>
          </p:grpSp>
        </p:grpSp>
        <p:grpSp>
          <p:nvGrpSpPr>
            <p:cNvPr id="1255752" name="Group 267"/>
            <p:cNvGrpSpPr>
              <a:grpSpLocks/>
            </p:cNvGrpSpPr>
            <p:nvPr/>
          </p:nvGrpSpPr>
          <p:grpSpPr bwMode="auto">
            <a:xfrm>
              <a:off x="433" y="3156"/>
              <a:ext cx="854" cy="759"/>
              <a:chOff x="433" y="3156"/>
              <a:chExt cx="854" cy="759"/>
            </a:xfrm>
          </p:grpSpPr>
          <p:sp>
            <p:nvSpPr>
              <p:cNvPr id="1255692" name="Freeform 268"/>
              <p:cNvSpPr>
                <a:spLocks noChangeArrowheads="1"/>
              </p:cNvSpPr>
              <p:nvPr/>
            </p:nvSpPr>
            <p:spPr bwMode="auto">
              <a:xfrm>
                <a:off x="433" y="3156"/>
                <a:ext cx="853" cy="759"/>
              </a:xfrm>
              <a:custGeom>
                <a:avLst/>
                <a:gdLst/>
                <a:ahLst/>
                <a:cxnLst>
                  <a:cxn ang="0">
                    <a:pos x="0" y="3351"/>
                  </a:cxn>
                  <a:cxn ang="0">
                    <a:pos x="0" y="2012"/>
                  </a:cxn>
                  <a:cxn ang="0">
                    <a:pos x="2008" y="0"/>
                  </a:cxn>
                  <a:cxn ang="0">
                    <a:pos x="3766" y="0"/>
                  </a:cxn>
                  <a:cxn ang="0">
                    <a:pos x="3766" y="1338"/>
                  </a:cxn>
                  <a:cxn ang="0">
                    <a:pos x="1756" y="3351"/>
                  </a:cxn>
                  <a:cxn ang="0">
                    <a:pos x="0" y="3351"/>
                  </a:cxn>
                </a:cxnLst>
                <a:rect l="0" t="0" r="r" b="b"/>
                <a:pathLst>
                  <a:path w="3767" h="3352">
                    <a:moveTo>
                      <a:pt x="0" y="3351"/>
                    </a:moveTo>
                    <a:lnTo>
                      <a:pt x="0" y="2012"/>
                    </a:lnTo>
                    <a:lnTo>
                      <a:pt x="2008" y="0"/>
                    </a:lnTo>
                    <a:lnTo>
                      <a:pt x="3766" y="0"/>
                    </a:lnTo>
                    <a:lnTo>
                      <a:pt x="3766" y="1338"/>
                    </a:lnTo>
                    <a:lnTo>
                      <a:pt x="1756" y="3351"/>
                    </a:lnTo>
                    <a:lnTo>
                      <a:pt x="0" y="3351"/>
                    </a:lnTo>
                  </a:path>
                </a:pathLst>
              </a:custGeom>
              <a:noFill/>
              <a:ln w="9360">
                <a:solidFill>
                  <a:srgbClr val="000000"/>
                </a:solidFill>
                <a:round/>
                <a:headEnd/>
                <a:tailEnd/>
              </a:ln>
            </p:spPr>
            <p:txBody>
              <a:bodyPr/>
              <a:lstStyle/>
              <a:p>
                <a:endParaRPr lang="fr-CH"/>
              </a:p>
            </p:txBody>
          </p:sp>
          <p:sp>
            <p:nvSpPr>
              <p:cNvPr id="1255693" name="Freeform 269"/>
              <p:cNvSpPr>
                <a:spLocks noChangeArrowheads="1"/>
              </p:cNvSpPr>
              <p:nvPr/>
            </p:nvSpPr>
            <p:spPr bwMode="auto">
              <a:xfrm>
                <a:off x="433" y="3156"/>
                <a:ext cx="853" cy="456"/>
              </a:xfrm>
              <a:custGeom>
                <a:avLst/>
                <a:gdLst/>
                <a:ahLst/>
                <a:cxnLst>
                  <a:cxn ang="0">
                    <a:pos x="0" y="2015"/>
                  </a:cxn>
                  <a:cxn ang="0">
                    <a:pos x="2008" y="0"/>
                  </a:cxn>
                  <a:cxn ang="0">
                    <a:pos x="3766" y="0"/>
                  </a:cxn>
                  <a:cxn ang="0">
                    <a:pos x="1756" y="2015"/>
                  </a:cxn>
                  <a:cxn ang="0">
                    <a:pos x="0" y="2015"/>
                  </a:cxn>
                </a:cxnLst>
                <a:rect l="0" t="0" r="r" b="b"/>
                <a:pathLst>
                  <a:path w="3767" h="2016">
                    <a:moveTo>
                      <a:pt x="0" y="2015"/>
                    </a:moveTo>
                    <a:lnTo>
                      <a:pt x="2008" y="0"/>
                    </a:lnTo>
                    <a:lnTo>
                      <a:pt x="3766" y="0"/>
                    </a:lnTo>
                    <a:lnTo>
                      <a:pt x="1756" y="2015"/>
                    </a:lnTo>
                    <a:lnTo>
                      <a:pt x="0" y="2015"/>
                    </a:lnTo>
                  </a:path>
                </a:pathLst>
              </a:custGeom>
              <a:noFill/>
              <a:ln w="9360">
                <a:solidFill>
                  <a:srgbClr val="000000"/>
                </a:solidFill>
                <a:round/>
                <a:headEnd/>
                <a:tailEnd/>
              </a:ln>
            </p:spPr>
            <p:txBody>
              <a:bodyPr/>
              <a:lstStyle/>
              <a:p>
                <a:endParaRPr lang="fr-CH"/>
              </a:p>
            </p:txBody>
          </p:sp>
          <p:sp>
            <p:nvSpPr>
              <p:cNvPr id="1255694" name="Freeform 270"/>
              <p:cNvSpPr>
                <a:spLocks noChangeArrowheads="1"/>
              </p:cNvSpPr>
              <p:nvPr/>
            </p:nvSpPr>
            <p:spPr bwMode="auto">
              <a:xfrm>
                <a:off x="832" y="3156"/>
                <a:ext cx="455" cy="759"/>
              </a:xfrm>
              <a:custGeom>
                <a:avLst/>
                <a:gdLst/>
                <a:ahLst/>
                <a:cxnLst>
                  <a:cxn ang="0">
                    <a:pos x="0" y="3351"/>
                  </a:cxn>
                  <a:cxn ang="0">
                    <a:pos x="0" y="2012"/>
                  </a:cxn>
                  <a:cxn ang="0">
                    <a:pos x="2011" y="0"/>
                  </a:cxn>
                  <a:cxn ang="0">
                    <a:pos x="2011" y="1338"/>
                  </a:cxn>
                  <a:cxn ang="0">
                    <a:pos x="0" y="3351"/>
                  </a:cxn>
                </a:cxnLst>
                <a:rect l="0" t="0" r="r" b="b"/>
                <a:pathLst>
                  <a:path w="2012" h="3352">
                    <a:moveTo>
                      <a:pt x="0" y="3351"/>
                    </a:moveTo>
                    <a:lnTo>
                      <a:pt x="0" y="2012"/>
                    </a:lnTo>
                    <a:lnTo>
                      <a:pt x="2011" y="0"/>
                    </a:lnTo>
                    <a:lnTo>
                      <a:pt x="2011" y="1338"/>
                    </a:lnTo>
                    <a:lnTo>
                      <a:pt x="0" y="3351"/>
                    </a:lnTo>
                  </a:path>
                </a:pathLst>
              </a:custGeom>
              <a:noFill/>
              <a:ln w="9360">
                <a:solidFill>
                  <a:srgbClr val="000000"/>
                </a:solidFill>
                <a:round/>
                <a:headEnd/>
                <a:tailEnd/>
              </a:ln>
            </p:spPr>
            <p:txBody>
              <a:bodyPr/>
              <a:lstStyle/>
              <a:p>
                <a:endParaRPr lang="fr-CH"/>
              </a:p>
            </p:txBody>
          </p:sp>
        </p:grpSp>
        <p:grpSp>
          <p:nvGrpSpPr>
            <p:cNvPr id="1255756" name="Group 271"/>
            <p:cNvGrpSpPr>
              <a:grpSpLocks/>
            </p:cNvGrpSpPr>
            <p:nvPr/>
          </p:nvGrpSpPr>
          <p:grpSpPr bwMode="auto">
            <a:xfrm>
              <a:off x="385" y="3103"/>
              <a:ext cx="950" cy="859"/>
              <a:chOff x="385" y="3103"/>
              <a:chExt cx="950" cy="859"/>
            </a:xfrm>
          </p:grpSpPr>
          <p:sp>
            <p:nvSpPr>
              <p:cNvPr id="1255696" name="Freeform 272"/>
              <p:cNvSpPr>
                <a:spLocks noChangeArrowheads="1"/>
              </p:cNvSpPr>
              <p:nvPr/>
            </p:nvSpPr>
            <p:spPr bwMode="auto">
              <a:xfrm>
                <a:off x="385" y="3103"/>
                <a:ext cx="948" cy="859"/>
              </a:xfrm>
              <a:custGeom>
                <a:avLst/>
                <a:gdLst/>
                <a:ahLst/>
                <a:cxnLst>
                  <a:cxn ang="0">
                    <a:pos x="0" y="3793"/>
                  </a:cxn>
                  <a:cxn ang="0">
                    <a:pos x="0" y="1998"/>
                  </a:cxn>
                  <a:cxn ang="0">
                    <a:pos x="1997" y="0"/>
                  </a:cxn>
                  <a:cxn ang="0">
                    <a:pos x="4185" y="0"/>
                  </a:cxn>
                  <a:cxn ang="0">
                    <a:pos x="4185" y="1794"/>
                  </a:cxn>
                  <a:cxn ang="0">
                    <a:pos x="2185" y="3793"/>
                  </a:cxn>
                  <a:cxn ang="0">
                    <a:pos x="0" y="3793"/>
                  </a:cxn>
                </a:cxnLst>
                <a:rect l="0" t="0" r="r" b="b"/>
                <a:pathLst>
                  <a:path w="4186" h="3794">
                    <a:moveTo>
                      <a:pt x="0" y="3793"/>
                    </a:moveTo>
                    <a:lnTo>
                      <a:pt x="0" y="1998"/>
                    </a:lnTo>
                    <a:lnTo>
                      <a:pt x="1997" y="0"/>
                    </a:lnTo>
                    <a:lnTo>
                      <a:pt x="4185" y="0"/>
                    </a:lnTo>
                    <a:lnTo>
                      <a:pt x="4185" y="1794"/>
                    </a:lnTo>
                    <a:lnTo>
                      <a:pt x="2185" y="3793"/>
                    </a:lnTo>
                    <a:lnTo>
                      <a:pt x="0" y="3793"/>
                    </a:lnTo>
                  </a:path>
                </a:pathLst>
              </a:custGeom>
              <a:noFill/>
              <a:ln w="9360">
                <a:solidFill>
                  <a:srgbClr val="000000"/>
                </a:solidFill>
                <a:round/>
                <a:headEnd/>
                <a:tailEnd/>
              </a:ln>
            </p:spPr>
            <p:txBody>
              <a:bodyPr/>
              <a:lstStyle/>
              <a:p>
                <a:endParaRPr lang="fr-CH"/>
              </a:p>
            </p:txBody>
          </p:sp>
          <p:sp>
            <p:nvSpPr>
              <p:cNvPr id="1255697" name="Freeform 273"/>
              <p:cNvSpPr>
                <a:spLocks noChangeArrowheads="1"/>
              </p:cNvSpPr>
              <p:nvPr/>
            </p:nvSpPr>
            <p:spPr bwMode="auto">
              <a:xfrm>
                <a:off x="385" y="3103"/>
                <a:ext cx="948" cy="454"/>
              </a:xfrm>
              <a:custGeom>
                <a:avLst/>
                <a:gdLst/>
                <a:ahLst/>
                <a:cxnLst>
                  <a:cxn ang="0">
                    <a:pos x="0" y="2007"/>
                  </a:cxn>
                  <a:cxn ang="0">
                    <a:pos x="1997" y="0"/>
                  </a:cxn>
                  <a:cxn ang="0">
                    <a:pos x="4185" y="0"/>
                  </a:cxn>
                  <a:cxn ang="0">
                    <a:pos x="2185" y="2007"/>
                  </a:cxn>
                  <a:cxn ang="0">
                    <a:pos x="0" y="2007"/>
                  </a:cxn>
                </a:cxnLst>
                <a:rect l="0" t="0" r="r" b="b"/>
                <a:pathLst>
                  <a:path w="4186" h="2008">
                    <a:moveTo>
                      <a:pt x="0" y="2007"/>
                    </a:moveTo>
                    <a:lnTo>
                      <a:pt x="1997" y="0"/>
                    </a:lnTo>
                    <a:lnTo>
                      <a:pt x="4185" y="0"/>
                    </a:lnTo>
                    <a:lnTo>
                      <a:pt x="2185" y="2007"/>
                    </a:lnTo>
                    <a:lnTo>
                      <a:pt x="0" y="2007"/>
                    </a:lnTo>
                  </a:path>
                </a:pathLst>
              </a:custGeom>
              <a:noFill/>
              <a:ln w="9360">
                <a:solidFill>
                  <a:srgbClr val="000000"/>
                </a:solidFill>
                <a:round/>
                <a:headEnd/>
                <a:tailEnd/>
              </a:ln>
            </p:spPr>
            <p:txBody>
              <a:bodyPr/>
              <a:lstStyle/>
              <a:p>
                <a:endParaRPr lang="fr-CH"/>
              </a:p>
            </p:txBody>
          </p:sp>
          <p:sp>
            <p:nvSpPr>
              <p:cNvPr id="1255698" name="Freeform 274"/>
              <p:cNvSpPr>
                <a:spLocks noChangeArrowheads="1"/>
              </p:cNvSpPr>
              <p:nvPr/>
            </p:nvSpPr>
            <p:spPr bwMode="auto">
              <a:xfrm>
                <a:off x="881" y="3103"/>
                <a:ext cx="454" cy="859"/>
              </a:xfrm>
              <a:custGeom>
                <a:avLst/>
                <a:gdLst/>
                <a:ahLst/>
                <a:cxnLst>
                  <a:cxn ang="0">
                    <a:pos x="0" y="3793"/>
                  </a:cxn>
                  <a:cxn ang="0">
                    <a:pos x="0" y="1998"/>
                  </a:cxn>
                  <a:cxn ang="0">
                    <a:pos x="2006" y="0"/>
                  </a:cxn>
                  <a:cxn ang="0">
                    <a:pos x="2006" y="1794"/>
                  </a:cxn>
                  <a:cxn ang="0">
                    <a:pos x="0" y="3793"/>
                  </a:cxn>
                </a:cxnLst>
                <a:rect l="0" t="0" r="r" b="b"/>
                <a:pathLst>
                  <a:path w="2007" h="3794">
                    <a:moveTo>
                      <a:pt x="0" y="3793"/>
                    </a:moveTo>
                    <a:lnTo>
                      <a:pt x="0" y="1998"/>
                    </a:lnTo>
                    <a:lnTo>
                      <a:pt x="2006" y="0"/>
                    </a:lnTo>
                    <a:lnTo>
                      <a:pt x="2006" y="1794"/>
                    </a:lnTo>
                    <a:lnTo>
                      <a:pt x="0" y="3793"/>
                    </a:lnTo>
                  </a:path>
                </a:pathLst>
              </a:custGeom>
              <a:noFill/>
              <a:ln w="9360">
                <a:solidFill>
                  <a:srgbClr val="000000"/>
                </a:solidFill>
                <a:round/>
                <a:headEnd/>
                <a:tailEnd/>
              </a:ln>
            </p:spPr>
            <p:txBody>
              <a:bodyPr/>
              <a:lstStyle/>
              <a:p>
                <a:endParaRPr lang="fr-CH"/>
              </a:p>
            </p:txBody>
          </p:sp>
        </p:grpSp>
      </p:grpSp>
      <p:grpSp>
        <p:nvGrpSpPr>
          <p:cNvPr id="1255759" name="Group 275"/>
          <p:cNvGrpSpPr>
            <a:grpSpLocks/>
          </p:cNvGrpSpPr>
          <p:nvPr/>
        </p:nvGrpSpPr>
        <p:grpSpPr bwMode="auto">
          <a:xfrm>
            <a:off x="1828800" y="4800600"/>
            <a:ext cx="1508125" cy="1363663"/>
            <a:chOff x="1057" y="3107"/>
            <a:chExt cx="950" cy="859"/>
          </a:xfrm>
        </p:grpSpPr>
        <p:grpSp>
          <p:nvGrpSpPr>
            <p:cNvPr id="1255762" name="Group 276"/>
            <p:cNvGrpSpPr>
              <a:grpSpLocks/>
            </p:cNvGrpSpPr>
            <p:nvPr/>
          </p:nvGrpSpPr>
          <p:grpSpPr bwMode="auto">
            <a:xfrm>
              <a:off x="1105" y="3155"/>
              <a:ext cx="855" cy="759"/>
              <a:chOff x="1105" y="3155"/>
              <a:chExt cx="855" cy="759"/>
            </a:xfrm>
          </p:grpSpPr>
          <p:grpSp>
            <p:nvGrpSpPr>
              <p:cNvPr id="1255765" name="Group 277"/>
              <p:cNvGrpSpPr>
                <a:grpSpLocks/>
              </p:cNvGrpSpPr>
              <p:nvPr/>
            </p:nvGrpSpPr>
            <p:grpSpPr bwMode="auto">
              <a:xfrm>
                <a:off x="1153" y="3203"/>
                <a:ext cx="782" cy="663"/>
                <a:chOff x="1153" y="3203"/>
                <a:chExt cx="782" cy="663"/>
              </a:xfrm>
            </p:grpSpPr>
            <p:grpSp>
              <p:nvGrpSpPr>
                <p:cNvPr id="1255768" name="Group 278"/>
                <p:cNvGrpSpPr>
                  <a:grpSpLocks/>
                </p:cNvGrpSpPr>
                <p:nvPr/>
              </p:nvGrpSpPr>
              <p:grpSpPr bwMode="auto">
                <a:xfrm>
                  <a:off x="1153" y="3203"/>
                  <a:ext cx="590" cy="663"/>
                  <a:chOff x="1153" y="3203"/>
                  <a:chExt cx="590" cy="663"/>
                </a:xfrm>
              </p:grpSpPr>
              <p:grpSp>
                <p:nvGrpSpPr>
                  <p:cNvPr id="1255772" name="Group 279"/>
                  <p:cNvGrpSpPr>
                    <a:grpSpLocks/>
                  </p:cNvGrpSpPr>
                  <p:nvPr/>
                </p:nvGrpSpPr>
                <p:grpSpPr bwMode="auto">
                  <a:xfrm>
                    <a:off x="1561" y="3203"/>
                    <a:ext cx="182" cy="231"/>
                    <a:chOff x="1561" y="3203"/>
                    <a:chExt cx="182" cy="231"/>
                  </a:xfrm>
                </p:grpSpPr>
                <p:grpSp>
                  <p:nvGrpSpPr>
                    <p:cNvPr id="1255775" name="Group 280"/>
                    <p:cNvGrpSpPr>
                      <a:grpSpLocks/>
                    </p:cNvGrpSpPr>
                    <p:nvPr/>
                  </p:nvGrpSpPr>
                  <p:grpSpPr bwMode="auto">
                    <a:xfrm>
                      <a:off x="1561" y="3300"/>
                      <a:ext cx="182" cy="134"/>
                      <a:chOff x="1561" y="3300"/>
                      <a:chExt cx="182" cy="134"/>
                    </a:xfrm>
                  </p:grpSpPr>
                  <p:sp>
                    <p:nvSpPr>
                      <p:cNvPr id="1255705" name="Freeform 281"/>
                      <p:cNvSpPr>
                        <a:spLocks noChangeArrowheads="1"/>
                      </p:cNvSpPr>
                      <p:nvPr/>
                    </p:nvSpPr>
                    <p:spPr bwMode="auto">
                      <a:xfrm>
                        <a:off x="1561" y="3300"/>
                        <a:ext cx="180" cy="134"/>
                      </a:xfrm>
                      <a:custGeom>
                        <a:avLst/>
                        <a:gdLst/>
                        <a:ahLst/>
                        <a:cxnLst>
                          <a:cxn ang="0">
                            <a:pos x="0" y="595"/>
                          </a:cxn>
                          <a:cxn ang="0">
                            <a:pos x="0" y="315"/>
                          </a:cxn>
                          <a:cxn ang="0">
                            <a:pos x="316" y="0"/>
                          </a:cxn>
                          <a:cxn ang="0">
                            <a:pos x="798" y="0"/>
                          </a:cxn>
                          <a:cxn ang="0">
                            <a:pos x="798" y="278"/>
                          </a:cxn>
                          <a:cxn ang="0">
                            <a:pos x="479" y="595"/>
                          </a:cxn>
                          <a:cxn ang="0">
                            <a:pos x="0" y="595"/>
                          </a:cxn>
                        </a:cxnLst>
                        <a:rect l="0" t="0" r="r" b="b"/>
                        <a:pathLst>
                          <a:path w="799" h="596">
                            <a:moveTo>
                              <a:pt x="0" y="595"/>
                            </a:moveTo>
                            <a:lnTo>
                              <a:pt x="0" y="315"/>
                            </a:lnTo>
                            <a:lnTo>
                              <a:pt x="316" y="0"/>
                            </a:lnTo>
                            <a:lnTo>
                              <a:pt x="798" y="0"/>
                            </a:lnTo>
                            <a:lnTo>
                              <a:pt x="798" y="278"/>
                            </a:lnTo>
                            <a:lnTo>
                              <a:pt x="479" y="595"/>
                            </a:lnTo>
                            <a:lnTo>
                              <a:pt x="0" y="595"/>
                            </a:lnTo>
                          </a:path>
                        </a:pathLst>
                      </a:custGeom>
                      <a:solidFill>
                        <a:srgbClr val="FFFFFF"/>
                      </a:solidFill>
                      <a:ln w="9360">
                        <a:solidFill>
                          <a:srgbClr val="000000"/>
                        </a:solidFill>
                        <a:round/>
                        <a:headEnd/>
                        <a:tailEnd/>
                      </a:ln>
                    </p:spPr>
                    <p:txBody>
                      <a:bodyPr wrap="none" anchor="ctr"/>
                      <a:lstStyle/>
                      <a:p>
                        <a:endParaRPr lang="fr-CH"/>
                      </a:p>
                    </p:txBody>
                  </p:sp>
                  <p:sp>
                    <p:nvSpPr>
                      <p:cNvPr id="1255706" name="Freeform 282"/>
                      <p:cNvSpPr>
                        <a:spLocks noChangeArrowheads="1"/>
                      </p:cNvSpPr>
                      <p:nvPr/>
                    </p:nvSpPr>
                    <p:spPr bwMode="auto">
                      <a:xfrm>
                        <a:off x="1561" y="3300"/>
                        <a:ext cx="180" cy="72"/>
                      </a:xfrm>
                      <a:custGeom>
                        <a:avLst/>
                        <a:gdLst/>
                        <a:ahLst/>
                        <a:cxnLst>
                          <a:cxn ang="0">
                            <a:pos x="0" y="322"/>
                          </a:cxn>
                          <a:cxn ang="0">
                            <a:pos x="316" y="0"/>
                          </a:cxn>
                          <a:cxn ang="0">
                            <a:pos x="798" y="0"/>
                          </a:cxn>
                          <a:cxn ang="0">
                            <a:pos x="479" y="322"/>
                          </a:cxn>
                          <a:cxn ang="0">
                            <a:pos x="0" y="322"/>
                          </a:cxn>
                        </a:cxnLst>
                        <a:rect l="0" t="0" r="r" b="b"/>
                        <a:pathLst>
                          <a:path w="799" h="323">
                            <a:moveTo>
                              <a:pt x="0" y="322"/>
                            </a:moveTo>
                            <a:lnTo>
                              <a:pt x="316" y="0"/>
                            </a:lnTo>
                            <a:lnTo>
                              <a:pt x="798" y="0"/>
                            </a:lnTo>
                            <a:lnTo>
                              <a:pt x="479" y="322"/>
                            </a:lnTo>
                            <a:lnTo>
                              <a:pt x="0" y="322"/>
                            </a:lnTo>
                          </a:path>
                        </a:pathLst>
                      </a:custGeom>
                      <a:solidFill>
                        <a:srgbClr val="FFFFFF"/>
                      </a:solidFill>
                      <a:ln w="9360">
                        <a:solidFill>
                          <a:srgbClr val="000000"/>
                        </a:solidFill>
                        <a:round/>
                        <a:headEnd/>
                        <a:tailEnd/>
                      </a:ln>
                    </p:spPr>
                    <p:txBody>
                      <a:bodyPr wrap="none" anchor="ctr"/>
                      <a:lstStyle/>
                      <a:p>
                        <a:endParaRPr lang="fr-CH"/>
                      </a:p>
                    </p:txBody>
                  </p:sp>
                  <p:sp>
                    <p:nvSpPr>
                      <p:cNvPr id="1255707" name="Freeform 283"/>
                      <p:cNvSpPr>
                        <a:spLocks noChangeArrowheads="1"/>
                      </p:cNvSpPr>
                      <p:nvPr/>
                    </p:nvSpPr>
                    <p:spPr bwMode="auto">
                      <a:xfrm>
                        <a:off x="1671" y="3300"/>
                        <a:ext cx="72" cy="134"/>
                      </a:xfrm>
                      <a:custGeom>
                        <a:avLst/>
                        <a:gdLst/>
                        <a:ahLst/>
                        <a:cxnLst>
                          <a:cxn ang="0">
                            <a:pos x="0" y="595"/>
                          </a:cxn>
                          <a:cxn ang="0">
                            <a:pos x="0" y="315"/>
                          </a:cxn>
                          <a:cxn ang="0">
                            <a:pos x="322" y="0"/>
                          </a:cxn>
                          <a:cxn ang="0">
                            <a:pos x="322" y="278"/>
                          </a:cxn>
                          <a:cxn ang="0">
                            <a:pos x="0" y="595"/>
                          </a:cxn>
                        </a:cxnLst>
                        <a:rect l="0" t="0" r="r" b="b"/>
                        <a:pathLst>
                          <a:path w="323" h="596">
                            <a:moveTo>
                              <a:pt x="0" y="595"/>
                            </a:moveTo>
                            <a:lnTo>
                              <a:pt x="0" y="315"/>
                            </a:lnTo>
                            <a:lnTo>
                              <a:pt x="322" y="0"/>
                            </a:lnTo>
                            <a:lnTo>
                              <a:pt x="322" y="278"/>
                            </a:lnTo>
                            <a:lnTo>
                              <a:pt x="0" y="595"/>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778" name="Group 284"/>
                    <p:cNvGrpSpPr>
                      <a:grpSpLocks/>
                    </p:cNvGrpSpPr>
                    <p:nvPr/>
                  </p:nvGrpSpPr>
                  <p:grpSpPr bwMode="auto">
                    <a:xfrm>
                      <a:off x="1633" y="3203"/>
                      <a:ext cx="85" cy="110"/>
                      <a:chOff x="1633" y="3203"/>
                      <a:chExt cx="85" cy="110"/>
                    </a:xfrm>
                  </p:grpSpPr>
                  <p:sp>
                    <p:nvSpPr>
                      <p:cNvPr id="1255709" name="Freeform 285"/>
                      <p:cNvSpPr>
                        <a:spLocks noChangeArrowheads="1"/>
                      </p:cNvSpPr>
                      <p:nvPr/>
                    </p:nvSpPr>
                    <p:spPr bwMode="auto">
                      <a:xfrm>
                        <a:off x="1633" y="3203"/>
                        <a:ext cx="85" cy="110"/>
                      </a:xfrm>
                      <a:custGeom>
                        <a:avLst/>
                        <a:gdLst/>
                        <a:ahLst/>
                        <a:cxnLst>
                          <a:cxn ang="0">
                            <a:pos x="189" y="0"/>
                          </a:cxn>
                          <a:cxn ang="0">
                            <a:pos x="0" y="59"/>
                          </a:cxn>
                          <a:cxn ang="0">
                            <a:pos x="0" y="430"/>
                          </a:cxn>
                          <a:cxn ang="0">
                            <a:pos x="189" y="490"/>
                          </a:cxn>
                          <a:cxn ang="0">
                            <a:pos x="379" y="430"/>
                          </a:cxn>
                          <a:cxn ang="0">
                            <a:pos x="379" y="59"/>
                          </a:cxn>
                          <a:cxn ang="0">
                            <a:pos x="189" y="0"/>
                          </a:cxn>
                          <a:cxn ang="0">
                            <a:pos x="189" y="0"/>
                          </a:cxn>
                        </a:cxnLst>
                        <a:rect l="0" t="0" r="r" b="b"/>
                        <a:pathLst>
                          <a:path w="380" h="491">
                            <a:moveTo>
                              <a:pt x="189" y="0"/>
                            </a:moveTo>
                            <a:cubicBezTo>
                              <a:pt x="85" y="0"/>
                              <a:pt x="0" y="28"/>
                              <a:pt x="0" y="59"/>
                            </a:cubicBezTo>
                            <a:lnTo>
                              <a:pt x="0" y="430"/>
                            </a:lnTo>
                            <a:cubicBezTo>
                              <a:pt x="0" y="461"/>
                              <a:pt x="85" y="490"/>
                              <a:pt x="189" y="490"/>
                            </a:cubicBezTo>
                            <a:cubicBezTo>
                              <a:pt x="293" y="490"/>
                              <a:pt x="379" y="461"/>
                              <a:pt x="379" y="430"/>
                            </a:cubicBezTo>
                            <a:lnTo>
                              <a:pt x="379" y="59"/>
                            </a:lnTo>
                            <a:cubicBezTo>
                              <a:pt x="379" y="28"/>
                              <a:pt x="293"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sp>
                    <p:nvSpPr>
                      <p:cNvPr id="1255710" name="Freeform 286"/>
                      <p:cNvSpPr>
                        <a:spLocks noChangeArrowheads="1"/>
                      </p:cNvSpPr>
                      <p:nvPr/>
                    </p:nvSpPr>
                    <p:spPr bwMode="auto">
                      <a:xfrm>
                        <a:off x="1633" y="3203"/>
                        <a:ext cx="85" cy="27"/>
                      </a:xfrm>
                      <a:custGeom>
                        <a:avLst/>
                        <a:gdLst/>
                        <a:ahLst/>
                        <a:cxnLst>
                          <a:cxn ang="0">
                            <a:pos x="189" y="0"/>
                          </a:cxn>
                          <a:cxn ang="0">
                            <a:pos x="0" y="59"/>
                          </a:cxn>
                          <a:cxn ang="0">
                            <a:pos x="189" y="124"/>
                          </a:cxn>
                          <a:cxn ang="0">
                            <a:pos x="379" y="59"/>
                          </a:cxn>
                          <a:cxn ang="0">
                            <a:pos x="189" y="0"/>
                          </a:cxn>
                          <a:cxn ang="0">
                            <a:pos x="189" y="0"/>
                          </a:cxn>
                        </a:cxnLst>
                        <a:rect l="0" t="0" r="r" b="b"/>
                        <a:pathLst>
                          <a:path w="380" h="125">
                            <a:moveTo>
                              <a:pt x="189" y="0"/>
                            </a:moveTo>
                            <a:cubicBezTo>
                              <a:pt x="85" y="0"/>
                              <a:pt x="0" y="28"/>
                              <a:pt x="0" y="59"/>
                            </a:cubicBezTo>
                            <a:cubicBezTo>
                              <a:pt x="0" y="94"/>
                              <a:pt x="85" y="124"/>
                              <a:pt x="189" y="124"/>
                            </a:cubicBezTo>
                            <a:cubicBezTo>
                              <a:pt x="293" y="124"/>
                              <a:pt x="379" y="94"/>
                              <a:pt x="379" y="59"/>
                            </a:cubicBezTo>
                            <a:cubicBezTo>
                              <a:pt x="379" y="28"/>
                              <a:pt x="293"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grpSp>
                <p:grpSp>
                  <p:nvGrpSpPr>
                    <p:cNvPr id="1255782" name="Group 287"/>
                    <p:cNvGrpSpPr>
                      <a:grpSpLocks/>
                    </p:cNvGrpSpPr>
                    <p:nvPr/>
                  </p:nvGrpSpPr>
                  <p:grpSpPr bwMode="auto">
                    <a:xfrm>
                      <a:off x="1585" y="3251"/>
                      <a:ext cx="85" cy="110"/>
                      <a:chOff x="1585" y="3251"/>
                      <a:chExt cx="85" cy="110"/>
                    </a:xfrm>
                  </p:grpSpPr>
                  <p:sp>
                    <p:nvSpPr>
                      <p:cNvPr id="1255712" name="Freeform 288"/>
                      <p:cNvSpPr>
                        <a:spLocks noChangeArrowheads="1"/>
                      </p:cNvSpPr>
                      <p:nvPr/>
                    </p:nvSpPr>
                    <p:spPr bwMode="auto">
                      <a:xfrm>
                        <a:off x="1585" y="3251"/>
                        <a:ext cx="85" cy="110"/>
                      </a:xfrm>
                      <a:custGeom>
                        <a:avLst/>
                        <a:gdLst/>
                        <a:ahLst/>
                        <a:cxnLst>
                          <a:cxn ang="0">
                            <a:pos x="190" y="0"/>
                          </a:cxn>
                          <a:cxn ang="0">
                            <a:pos x="0" y="61"/>
                          </a:cxn>
                          <a:cxn ang="0">
                            <a:pos x="0" y="428"/>
                          </a:cxn>
                          <a:cxn ang="0">
                            <a:pos x="190" y="489"/>
                          </a:cxn>
                          <a:cxn ang="0">
                            <a:pos x="380" y="428"/>
                          </a:cxn>
                          <a:cxn ang="0">
                            <a:pos x="380" y="61"/>
                          </a:cxn>
                          <a:cxn ang="0">
                            <a:pos x="190" y="0"/>
                          </a:cxn>
                          <a:cxn ang="0">
                            <a:pos x="190" y="0"/>
                          </a:cxn>
                        </a:cxnLst>
                        <a:rect l="0" t="0" r="r" b="b"/>
                        <a:pathLst>
                          <a:path w="381" h="490">
                            <a:moveTo>
                              <a:pt x="190" y="0"/>
                            </a:moveTo>
                            <a:cubicBezTo>
                              <a:pt x="85" y="0"/>
                              <a:pt x="0" y="26"/>
                              <a:pt x="0" y="61"/>
                            </a:cubicBezTo>
                            <a:lnTo>
                              <a:pt x="0" y="428"/>
                            </a:lnTo>
                            <a:cubicBezTo>
                              <a:pt x="0" y="460"/>
                              <a:pt x="85" y="489"/>
                              <a:pt x="190" y="489"/>
                            </a:cubicBezTo>
                            <a:cubicBezTo>
                              <a:pt x="292" y="489"/>
                              <a:pt x="380" y="460"/>
                              <a:pt x="380" y="428"/>
                            </a:cubicBezTo>
                            <a:lnTo>
                              <a:pt x="380" y="61"/>
                            </a:lnTo>
                            <a:cubicBezTo>
                              <a:pt x="380" y="26"/>
                              <a:pt x="292" y="0"/>
                              <a:pt x="190" y="0"/>
                            </a:cubicBezTo>
                            <a:lnTo>
                              <a:pt x="190" y="0"/>
                            </a:lnTo>
                          </a:path>
                        </a:pathLst>
                      </a:custGeom>
                      <a:solidFill>
                        <a:srgbClr val="FFFFFF"/>
                      </a:solidFill>
                      <a:ln w="9360">
                        <a:solidFill>
                          <a:srgbClr val="000000"/>
                        </a:solidFill>
                        <a:round/>
                        <a:headEnd/>
                        <a:tailEnd/>
                      </a:ln>
                    </p:spPr>
                    <p:txBody>
                      <a:bodyPr wrap="none" anchor="ctr"/>
                      <a:lstStyle/>
                      <a:p>
                        <a:endParaRPr lang="fr-CH"/>
                      </a:p>
                    </p:txBody>
                  </p:sp>
                  <p:sp>
                    <p:nvSpPr>
                      <p:cNvPr id="1255713" name="Freeform 289"/>
                      <p:cNvSpPr>
                        <a:spLocks noChangeArrowheads="1"/>
                      </p:cNvSpPr>
                      <p:nvPr/>
                    </p:nvSpPr>
                    <p:spPr bwMode="auto">
                      <a:xfrm>
                        <a:off x="1585" y="3251"/>
                        <a:ext cx="85" cy="27"/>
                      </a:xfrm>
                      <a:custGeom>
                        <a:avLst/>
                        <a:gdLst/>
                        <a:ahLst/>
                        <a:cxnLst>
                          <a:cxn ang="0">
                            <a:pos x="190" y="0"/>
                          </a:cxn>
                          <a:cxn ang="0">
                            <a:pos x="0" y="62"/>
                          </a:cxn>
                          <a:cxn ang="0">
                            <a:pos x="190" y="123"/>
                          </a:cxn>
                          <a:cxn ang="0">
                            <a:pos x="380" y="62"/>
                          </a:cxn>
                          <a:cxn ang="0">
                            <a:pos x="190" y="0"/>
                          </a:cxn>
                          <a:cxn ang="0">
                            <a:pos x="190" y="0"/>
                          </a:cxn>
                        </a:cxnLst>
                        <a:rect l="0" t="0" r="r" b="b"/>
                        <a:pathLst>
                          <a:path w="381" h="124">
                            <a:moveTo>
                              <a:pt x="190" y="0"/>
                            </a:moveTo>
                            <a:cubicBezTo>
                              <a:pt x="85" y="0"/>
                              <a:pt x="0" y="28"/>
                              <a:pt x="0" y="62"/>
                            </a:cubicBezTo>
                            <a:cubicBezTo>
                              <a:pt x="0" y="93"/>
                              <a:pt x="85" y="123"/>
                              <a:pt x="190" y="123"/>
                            </a:cubicBezTo>
                            <a:cubicBezTo>
                              <a:pt x="292" y="123"/>
                              <a:pt x="380" y="93"/>
                              <a:pt x="380" y="62"/>
                            </a:cubicBezTo>
                            <a:cubicBezTo>
                              <a:pt x="380" y="28"/>
                              <a:pt x="292" y="0"/>
                              <a:pt x="190" y="0"/>
                            </a:cubicBezTo>
                            <a:lnTo>
                              <a:pt x="190" y="0"/>
                            </a:lnTo>
                          </a:path>
                        </a:pathLst>
                      </a:custGeom>
                      <a:solidFill>
                        <a:srgbClr val="FFFFFF"/>
                      </a:solidFill>
                      <a:ln w="9360">
                        <a:solidFill>
                          <a:srgbClr val="000000"/>
                        </a:solidFill>
                        <a:round/>
                        <a:headEnd/>
                        <a:tailEnd/>
                      </a:ln>
                    </p:spPr>
                    <p:txBody>
                      <a:bodyPr wrap="none" anchor="ctr"/>
                      <a:lstStyle/>
                      <a:p>
                        <a:endParaRPr lang="fr-CH"/>
                      </a:p>
                    </p:txBody>
                  </p:sp>
                </p:grpSp>
              </p:grpSp>
              <p:grpSp>
                <p:nvGrpSpPr>
                  <p:cNvPr id="1255786" name="Group 290"/>
                  <p:cNvGrpSpPr>
                    <a:grpSpLocks/>
                  </p:cNvGrpSpPr>
                  <p:nvPr/>
                </p:nvGrpSpPr>
                <p:grpSpPr bwMode="auto">
                  <a:xfrm>
                    <a:off x="1297" y="3419"/>
                    <a:ext cx="326" cy="279"/>
                    <a:chOff x="1297" y="3419"/>
                    <a:chExt cx="326" cy="279"/>
                  </a:xfrm>
                </p:grpSpPr>
                <p:sp>
                  <p:nvSpPr>
                    <p:cNvPr id="1255715" name="Freeform 291"/>
                    <p:cNvSpPr>
                      <a:spLocks noChangeArrowheads="1"/>
                    </p:cNvSpPr>
                    <p:nvPr/>
                  </p:nvSpPr>
                  <p:spPr bwMode="auto">
                    <a:xfrm>
                      <a:off x="1297" y="3419"/>
                      <a:ext cx="324" cy="279"/>
                    </a:xfrm>
                    <a:custGeom>
                      <a:avLst/>
                      <a:gdLst/>
                      <a:ahLst/>
                      <a:cxnLst>
                        <a:cxn ang="0">
                          <a:pos x="0" y="1235"/>
                        </a:cxn>
                        <a:cxn ang="0">
                          <a:pos x="0" y="917"/>
                        </a:cxn>
                        <a:cxn ang="0">
                          <a:pos x="910" y="0"/>
                        </a:cxn>
                        <a:cxn ang="0">
                          <a:pos x="1434" y="0"/>
                        </a:cxn>
                        <a:cxn ang="0">
                          <a:pos x="1434" y="317"/>
                        </a:cxn>
                        <a:cxn ang="0">
                          <a:pos x="519" y="1235"/>
                        </a:cxn>
                        <a:cxn ang="0">
                          <a:pos x="0" y="1235"/>
                        </a:cxn>
                      </a:cxnLst>
                      <a:rect l="0" t="0" r="r" b="b"/>
                      <a:pathLst>
                        <a:path w="1435" h="1236">
                          <a:moveTo>
                            <a:pt x="0" y="1235"/>
                          </a:moveTo>
                          <a:lnTo>
                            <a:pt x="0" y="917"/>
                          </a:lnTo>
                          <a:lnTo>
                            <a:pt x="910" y="0"/>
                          </a:lnTo>
                          <a:lnTo>
                            <a:pt x="1434" y="0"/>
                          </a:lnTo>
                          <a:lnTo>
                            <a:pt x="1434" y="317"/>
                          </a:lnTo>
                          <a:lnTo>
                            <a:pt x="519" y="1235"/>
                          </a:lnTo>
                          <a:lnTo>
                            <a:pt x="0" y="1235"/>
                          </a:lnTo>
                        </a:path>
                      </a:pathLst>
                    </a:custGeom>
                    <a:solidFill>
                      <a:srgbClr val="FFFFFF"/>
                    </a:solidFill>
                    <a:ln w="9360">
                      <a:solidFill>
                        <a:srgbClr val="000000"/>
                      </a:solidFill>
                      <a:round/>
                      <a:headEnd/>
                      <a:tailEnd/>
                    </a:ln>
                  </p:spPr>
                  <p:txBody>
                    <a:bodyPr wrap="none" anchor="ctr"/>
                    <a:lstStyle/>
                    <a:p>
                      <a:endParaRPr lang="fr-CH"/>
                    </a:p>
                  </p:txBody>
                </p:sp>
                <p:sp>
                  <p:nvSpPr>
                    <p:cNvPr id="1255716" name="Freeform 292"/>
                    <p:cNvSpPr>
                      <a:spLocks noChangeArrowheads="1"/>
                    </p:cNvSpPr>
                    <p:nvPr/>
                  </p:nvSpPr>
                  <p:spPr bwMode="auto">
                    <a:xfrm>
                      <a:off x="1297" y="3419"/>
                      <a:ext cx="324" cy="206"/>
                    </a:xfrm>
                    <a:custGeom>
                      <a:avLst/>
                      <a:gdLst/>
                      <a:ahLst/>
                      <a:cxnLst>
                        <a:cxn ang="0">
                          <a:pos x="0" y="913"/>
                        </a:cxn>
                        <a:cxn ang="0">
                          <a:pos x="910" y="0"/>
                        </a:cxn>
                        <a:cxn ang="0">
                          <a:pos x="1434" y="0"/>
                        </a:cxn>
                        <a:cxn ang="0">
                          <a:pos x="519" y="913"/>
                        </a:cxn>
                        <a:cxn ang="0">
                          <a:pos x="0" y="913"/>
                        </a:cxn>
                      </a:cxnLst>
                      <a:rect l="0" t="0" r="r" b="b"/>
                      <a:pathLst>
                        <a:path w="1435" h="914">
                          <a:moveTo>
                            <a:pt x="0" y="913"/>
                          </a:moveTo>
                          <a:lnTo>
                            <a:pt x="910" y="0"/>
                          </a:lnTo>
                          <a:lnTo>
                            <a:pt x="1434" y="0"/>
                          </a:lnTo>
                          <a:lnTo>
                            <a:pt x="519" y="913"/>
                          </a:lnTo>
                          <a:lnTo>
                            <a:pt x="0" y="913"/>
                          </a:lnTo>
                        </a:path>
                      </a:pathLst>
                    </a:custGeom>
                    <a:solidFill>
                      <a:srgbClr val="FFFFFF"/>
                    </a:solidFill>
                    <a:ln w="9360">
                      <a:solidFill>
                        <a:srgbClr val="000000"/>
                      </a:solidFill>
                      <a:round/>
                      <a:headEnd/>
                      <a:tailEnd/>
                    </a:ln>
                  </p:spPr>
                  <p:txBody>
                    <a:bodyPr wrap="none" anchor="ctr"/>
                    <a:lstStyle/>
                    <a:p>
                      <a:endParaRPr lang="fr-CH"/>
                    </a:p>
                  </p:txBody>
                </p:sp>
                <p:sp>
                  <p:nvSpPr>
                    <p:cNvPr id="1255717" name="Freeform 293"/>
                    <p:cNvSpPr>
                      <a:spLocks noChangeArrowheads="1"/>
                    </p:cNvSpPr>
                    <p:nvPr/>
                  </p:nvSpPr>
                  <p:spPr bwMode="auto">
                    <a:xfrm>
                      <a:off x="1417" y="3419"/>
                      <a:ext cx="206" cy="279"/>
                    </a:xfrm>
                    <a:custGeom>
                      <a:avLst/>
                      <a:gdLst/>
                      <a:ahLst/>
                      <a:cxnLst>
                        <a:cxn ang="0">
                          <a:pos x="0" y="1235"/>
                        </a:cxn>
                        <a:cxn ang="0">
                          <a:pos x="0" y="917"/>
                        </a:cxn>
                        <a:cxn ang="0">
                          <a:pos x="912" y="0"/>
                        </a:cxn>
                        <a:cxn ang="0">
                          <a:pos x="912" y="317"/>
                        </a:cxn>
                        <a:cxn ang="0">
                          <a:pos x="0" y="1235"/>
                        </a:cxn>
                      </a:cxnLst>
                      <a:rect l="0" t="0" r="r" b="b"/>
                      <a:pathLst>
                        <a:path w="913" h="1236">
                          <a:moveTo>
                            <a:pt x="0" y="1235"/>
                          </a:moveTo>
                          <a:lnTo>
                            <a:pt x="0" y="917"/>
                          </a:lnTo>
                          <a:lnTo>
                            <a:pt x="912" y="0"/>
                          </a:lnTo>
                          <a:lnTo>
                            <a:pt x="912" y="317"/>
                          </a:lnTo>
                          <a:lnTo>
                            <a:pt x="0" y="1235"/>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787" name="Group 294"/>
                  <p:cNvGrpSpPr>
                    <a:grpSpLocks/>
                  </p:cNvGrpSpPr>
                  <p:nvPr/>
                </p:nvGrpSpPr>
                <p:grpSpPr bwMode="auto">
                  <a:xfrm>
                    <a:off x="1465" y="3371"/>
                    <a:ext cx="85" cy="110"/>
                    <a:chOff x="1465" y="3371"/>
                    <a:chExt cx="85" cy="110"/>
                  </a:xfrm>
                </p:grpSpPr>
                <p:sp>
                  <p:nvSpPr>
                    <p:cNvPr id="1255719" name="Freeform 295"/>
                    <p:cNvSpPr>
                      <a:spLocks noChangeArrowheads="1"/>
                    </p:cNvSpPr>
                    <p:nvPr/>
                  </p:nvSpPr>
                  <p:spPr bwMode="auto">
                    <a:xfrm>
                      <a:off x="1465" y="3371"/>
                      <a:ext cx="85" cy="110"/>
                    </a:xfrm>
                    <a:custGeom>
                      <a:avLst/>
                      <a:gdLst/>
                      <a:ahLst/>
                      <a:cxnLst>
                        <a:cxn ang="0">
                          <a:pos x="189" y="0"/>
                        </a:cxn>
                        <a:cxn ang="0">
                          <a:pos x="0" y="60"/>
                        </a:cxn>
                        <a:cxn ang="0">
                          <a:pos x="0" y="429"/>
                        </a:cxn>
                        <a:cxn ang="0">
                          <a:pos x="189" y="490"/>
                        </a:cxn>
                        <a:cxn ang="0">
                          <a:pos x="379" y="429"/>
                        </a:cxn>
                        <a:cxn ang="0">
                          <a:pos x="379" y="60"/>
                        </a:cxn>
                        <a:cxn ang="0">
                          <a:pos x="189" y="0"/>
                        </a:cxn>
                        <a:cxn ang="0">
                          <a:pos x="189" y="0"/>
                        </a:cxn>
                      </a:cxnLst>
                      <a:rect l="0" t="0" r="r" b="b"/>
                      <a:pathLst>
                        <a:path w="380" h="491">
                          <a:moveTo>
                            <a:pt x="189" y="0"/>
                          </a:moveTo>
                          <a:cubicBezTo>
                            <a:pt x="84" y="0"/>
                            <a:pt x="0" y="26"/>
                            <a:pt x="0" y="60"/>
                          </a:cubicBezTo>
                          <a:lnTo>
                            <a:pt x="0" y="429"/>
                          </a:lnTo>
                          <a:cubicBezTo>
                            <a:pt x="0" y="461"/>
                            <a:pt x="84" y="490"/>
                            <a:pt x="189" y="490"/>
                          </a:cubicBezTo>
                          <a:cubicBezTo>
                            <a:pt x="292" y="490"/>
                            <a:pt x="379" y="461"/>
                            <a:pt x="379" y="429"/>
                          </a:cubicBezTo>
                          <a:lnTo>
                            <a:pt x="379" y="60"/>
                          </a:lnTo>
                          <a:cubicBezTo>
                            <a:pt x="379" y="26"/>
                            <a:pt x="292"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sp>
                  <p:nvSpPr>
                    <p:cNvPr id="1255720" name="Freeform 296"/>
                    <p:cNvSpPr>
                      <a:spLocks noChangeArrowheads="1"/>
                    </p:cNvSpPr>
                    <p:nvPr/>
                  </p:nvSpPr>
                  <p:spPr bwMode="auto">
                    <a:xfrm>
                      <a:off x="1465" y="3371"/>
                      <a:ext cx="85" cy="27"/>
                    </a:xfrm>
                    <a:custGeom>
                      <a:avLst/>
                      <a:gdLst/>
                      <a:ahLst/>
                      <a:cxnLst>
                        <a:cxn ang="0">
                          <a:pos x="189" y="0"/>
                        </a:cxn>
                        <a:cxn ang="0">
                          <a:pos x="0" y="60"/>
                        </a:cxn>
                        <a:cxn ang="0">
                          <a:pos x="189" y="124"/>
                        </a:cxn>
                        <a:cxn ang="0">
                          <a:pos x="379" y="60"/>
                        </a:cxn>
                        <a:cxn ang="0">
                          <a:pos x="189" y="0"/>
                        </a:cxn>
                        <a:cxn ang="0">
                          <a:pos x="189" y="0"/>
                        </a:cxn>
                      </a:cxnLst>
                      <a:rect l="0" t="0" r="r" b="b"/>
                      <a:pathLst>
                        <a:path w="380" h="125">
                          <a:moveTo>
                            <a:pt x="189" y="0"/>
                          </a:moveTo>
                          <a:cubicBezTo>
                            <a:pt x="84" y="0"/>
                            <a:pt x="0" y="28"/>
                            <a:pt x="0" y="60"/>
                          </a:cubicBezTo>
                          <a:cubicBezTo>
                            <a:pt x="0" y="94"/>
                            <a:pt x="84" y="124"/>
                            <a:pt x="189" y="124"/>
                          </a:cubicBezTo>
                          <a:cubicBezTo>
                            <a:pt x="292" y="124"/>
                            <a:pt x="379" y="94"/>
                            <a:pt x="379" y="60"/>
                          </a:cubicBezTo>
                          <a:cubicBezTo>
                            <a:pt x="379" y="28"/>
                            <a:pt x="292"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grpSp>
              <p:grpSp>
                <p:nvGrpSpPr>
                  <p:cNvPr id="1255790" name="Group 297"/>
                  <p:cNvGrpSpPr>
                    <a:grpSpLocks/>
                  </p:cNvGrpSpPr>
                  <p:nvPr/>
                </p:nvGrpSpPr>
                <p:grpSpPr bwMode="auto">
                  <a:xfrm>
                    <a:off x="1418" y="3419"/>
                    <a:ext cx="85" cy="110"/>
                    <a:chOff x="1418" y="3419"/>
                    <a:chExt cx="85" cy="110"/>
                  </a:xfrm>
                </p:grpSpPr>
                <p:sp>
                  <p:nvSpPr>
                    <p:cNvPr id="1255722" name="Freeform 298"/>
                    <p:cNvSpPr>
                      <a:spLocks noChangeArrowheads="1"/>
                    </p:cNvSpPr>
                    <p:nvPr/>
                  </p:nvSpPr>
                  <p:spPr bwMode="auto">
                    <a:xfrm>
                      <a:off x="1418" y="3419"/>
                      <a:ext cx="85" cy="110"/>
                    </a:xfrm>
                    <a:custGeom>
                      <a:avLst/>
                      <a:gdLst/>
                      <a:ahLst/>
                      <a:cxnLst>
                        <a:cxn ang="0">
                          <a:pos x="188" y="0"/>
                        </a:cxn>
                        <a:cxn ang="0">
                          <a:pos x="0" y="61"/>
                        </a:cxn>
                        <a:cxn ang="0">
                          <a:pos x="0" y="428"/>
                        </a:cxn>
                        <a:cxn ang="0">
                          <a:pos x="188" y="489"/>
                        </a:cxn>
                        <a:cxn ang="0">
                          <a:pos x="379" y="428"/>
                        </a:cxn>
                        <a:cxn ang="0">
                          <a:pos x="379" y="61"/>
                        </a:cxn>
                        <a:cxn ang="0">
                          <a:pos x="188" y="0"/>
                        </a:cxn>
                        <a:cxn ang="0">
                          <a:pos x="188" y="0"/>
                        </a:cxn>
                      </a:cxnLst>
                      <a:rect l="0" t="0" r="r" b="b"/>
                      <a:pathLst>
                        <a:path w="380" h="490">
                          <a:moveTo>
                            <a:pt x="188" y="0"/>
                          </a:moveTo>
                          <a:cubicBezTo>
                            <a:pt x="84" y="0"/>
                            <a:pt x="0" y="26"/>
                            <a:pt x="0" y="61"/>
                          </a:cubicBezTo>
                          <a:lnTo>
                            <a:pt x="0" y="428"/>
                          </a:lnTo>
                          <a:cubicBezTo>
                            <a:pt x="0" y="460"/>
                            <a:pt x="84" y="489"/>
                            <a:pt x="188" y="489"/>
                          </a:cubicBezTo>
                          <a:cubicBezTo>
                            <a:pt x="292" y="489"/>
                            <a:pt x="379" y="460"/>
                            <a:pt x="379" y="428"/>
                          </a:cubicBezTo>
                          <a:lnTo>
                            <a:pt x="379" y="61"/>
                          </a:lnTo>
                          <a:cubicBezTo>
                            <a:pt x="379" y="26"/>
                            <a:pt x="292" y="0"/>
                            <a:pt x="188" y="0"/>
                          </a:cubicBezTo>
                          <a:lnTo>
                            <a:pt x="188" y="0"/>
                          </a:lnTo>
                        </a:path>
                      </a:pathLst>
                    </a:custGeom>
                    <a:solidFill>
                      <a:srgbClr val="FFFFFF"/>
                    </a:solidFill>
                    <a:ln w="9360">
                      <a:solidFill>
                        <a:srgbClr val="000000"/>
                      </a:solidFill>
                      <a:round/>
                      <a:headEnd/>
                      <a:tailEnd/>
                    </a:ln>
                  </p:spPr>
                  <p:txBody>
                    <a:bodyPr wrap="none" anchor="ctr"/>
                    <a:lstStyle/>
                    <a:p>
                      <a:endParaRPr lang="fr-CH"/>
                    </a:p>
                  </p:txBody>
                </p:sp>
                <p:sp>
                  <p:nvSpPr>
                    <p:cNvPr id="1255723" name="Freeform 299"/>
                    <p:cNvSpPr>
                      <a:spLocks noChangeArrowheads="1"/>
                    </p:cNvSpPr>
                    <p:nvPr/>
                  </p:nvSpPr>
                  <p:spPr bwMode="auto">
                    <a:xfrm>
                      <a:off x="1418" y="3419"/>
                      <a:ext cx="85" cy="27"/>
                    </a:xfrm>
                    <a:custGeom>
                      <a:avLst/>
                      <a:gdLst/>
                      <a:ahLst/>
                      <a:cxnLst>
                        <a:cxn ang="0">
                          <a:pos x="188" y="0"/>
                        </a:cxn>
                        <a:cxn ang="0">
                          <a:pos x="0" y="60"/>
                        </a:cxn>
                        <a:cxn ang="0">
                          <a:pos x="188" y="123"/>
                        </a:cxn>
                        <a:cxn ang="0">
                          <a:pos x="379" y="60"/>
                        </a:cxn>
                        <a:cxn ang="0">
                          <a:pos x="188" y="0"/>
                        </a:cxn>
                        <a:cxn ang="0">
                          <a:pos x="188" y="0"/>
                        </a:cxn>
                      </a:cxnLst>
                      <a:rect l="0" t="0" r="r" b="b"/>
                      <a:pathLst>
                        <a:path w="380" h="124">
                          <a:moveTo>
                            <a:pt x="188" y="0"/>
                          </a:moveTo>
                          <a:cubicBezTo>
                            <a:pt x="84" y="0"/>
                            <a:pt x="0" y="27"/>
                            <a:pt x="0" y="60"/>
                          </a:cubicBezTo>
                          <a:cubicBezTo>
                            <a:pt x="0" y="93"/>
                            <a:pt x="84" y="123"/>
                            <a:pt x="188" y="123"/>
                          </a:cubicBezTo>
                          <a:cubicBezTo>
                            <a:pt x="292" y="123"/>
                            <a:pt x="379" y="93"/>
                            <a:pt x="379" y="60"/>
                          </a:cubicBezTo>
                          <a:cubicBezTo>
                            <a:pt x="379" y="27"/>
                            <a:pt x="292" y="0"/>
                            <a:pt x="188" y="0"/>
                          </a:cubicBezTo>
                          <a:lnTo>
                            <a:pt x="188" y="0"/>
                          </a:lnTo>
                        </a:path>
                      </a:pathLst>
                    </a:custGeom>
                    <a:solidFill>
                      <a:srgbClr val="FFFFFF"/>
                    </a:solidFill>
                    <a:ln w="9360">
                      <a:solidFill>
                        <a:srgbClr val="000000"/>
                      </a:solidFill>
                      <a:round/>
                      <a:headEnd/>
                      <a:tailEnd/>
                    </a:ln>
                  </p:spPr>
                  <p:txBody>
                    <a:bodyPr wrap="none" anchor="ctr"/>
                    <a:lstStyle/>
                    <a:p>
                      <a:endParaRPr lang="fr-CH"/>
                    </a:p>
                  </p:txBody>
                </p:sp>
              </p:grpSp>
              <p:grpSp>
                <p:nvGrpSpPr>
                  <p:cNvPr id="1255796" name="Group 300"/>
                  <p:cNvGrpSpPr>
                    <a:grpSpLocks/>
                  </p:cNvGrpSpPr>
                  <p:nvPr/>
                </p:nvGrpSpPr>
                <p:grpSpPr bwMode="auto">
                  <a:xfrm>
                    <a:off x="1369" y="3468"/>
                    <a:ext cx="85" cy="109"/>
                    <a:chOff x="1369" y="3468"/>
                    <a:chExt cx="85" cy="109"/>
                  </a:xfrm>
                </p:grpSpPr>
                <p:sp>
                  <p:nvSpPr>
                    <p:cNvPr id="1255725" name="Freeform 301"/>
                    <p:cNvSpPr>
                      <a:spLocks noChangeArrowheads="1"/>
                    </p:cNvSpPr>
                    <p:nvPr/>
                  </p:nvSpPr>
                  <p:spPr bwMode="auto">
                    <a:xfrm>
                      <a:off x="1369" y="3468"/>
                      <a:ext cx="85" cy="109"/>
                    </a:xfrm>
                    <a:custGeom>
                      <a:avLst/>
                      <a:gdLst/>
                      <a:ahLst/>
                      <a:cxnLst>
                        <a:cxn ang="0">
                          <a:pos x="189" y="0"/>
                        </a:cxn>
                        <a:cxn ang="0">
                          <a:pos x="0" y="59"/>
                        </a:cxn>
                        <a:cxn ang="0">
                          <a:pos x="0" y="425"/>
                        </a:cxn>
                        <a:cxn ang="0">
                          <a:pos x="189" y="485"/>
                        </a:cxn>
                        <a:cxn ang="0">
                          <a:pos x="379" y="425"/>
                        </a:cxn>
                        <a:cxn ang="0">
                          <a:pos x="379" y="59"/>
                        </a:cxn>
                        <a:cxn ang="0">
                          <a:pos x="189" y="0"/>
                        </a:cxn>
                        <a:cxn ang="0">
                          <a:pos x="189" y="0"/>
                        </a:cxn>
                      </a:cxnLst>
                      <a:rect l="0" t="0" r="r" b="b"/>
                      <a:pathLst>
                        <a:path w="380" h="486">
                          <a:moveTo>
                            <a:pt x="189" y="0"/>
                          </a:moveTo>
                          <a:cubicBezTo>
                            <a:pt x="85" y="0"/>
                            <a:pt x="0" y="26"/>
                            <a:pt x="0" y="59"/>
                          </a:cubicBezTo>
                          <a:lnTo>
                            <a:pt x="0" y="425"/>
                          </a:lnTo>
                          <a:cubicBezTo>
                            <a:pt x="0" y="456"/>
                            <a:pt x="85" y="485"/>
                            <a:pt x="189" y="485"/>
                          </a:cubicBezTo>
                          <a:cubicBezTo>
                            <a:pt x="292" y="485"/>
                            <a:pt x="379" y="456"/>
                            <a:pt x="379" y="425"/>
                          </a:cubicBezTo>
                          <a:lnTo>
                            <a:pt x="379" y="59"/>
                          </a:lnTo>
                          <a:cubicBezTo>
                            <a:pt x="379" y="26"/>
                            <a:pt x="292"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sp>
                  <p:nvSpPr>
                    <p:cNvPr id="1255726" name="Freeform 302"/>
                    <p:cNvSpPr>
                      <a:spLocks noChangeArrowheads="1"/>
                    </p:cNvSpPr>
                    <p:nvPr/>
                  </p:nvSpPr>
                  <p:spPr bwMode="auto">
                    <a:xfrm>
                      <a:off x="1369" y="3468"/>
                      <a:ext cx="85" cy="27"/>
                    </a:xfrm>
                    <a:custGeom>
                      <a:avLst/>
                      <a:gdLst/>
                      <a:ahLst/>
                      <a:cxnLst>
                        <a:cxn ang="0">
                          <a:pos x="189" y="0"/>
                        </a:cxn>
                        <a:cxn ang="0">
                          <a:pos x="0" y="58"/>
                        </a:cxn>
                        <a:cxn ang="0">
                          <a:pos x="189" y="123"/>
                        </a:cxn>
                        <a:cxn ang="0">
                          <a:pos x="379" y="58"/>
                        </a:cxn>
                        <a:cxn ang="0">
                          <a:pos x="189" y="0"/>
                        </a:cxn>
                        <a:cxn ang="0">
                          <a:pos x="189" y="0"/>
                        </a:cxn>
                      </a:cxnLst>
                      <a:rect l="0" t="0" r="r" b="b"/>
                      <a:pathLst>
                        <a:path w="380" h="124">
                          <a:moveTo>
                            <a:pt x="189" y="0"/>
                          </a:moveTo>
                          <a:cubicBezTo>
                            <a:pt x="85" y="0"/>
                            <a:pt x="0" y="27"/>
                            <a:pt x="0" y="58"/>
                          </a:cubicBezTo>
                          <a:cubicBezTo>
                            <a:pt x="0" y="93"/>
                            <a:pt x="85" y="123"/>
                            <a:pt x="189" y="123"/>
                          </a:cubicBezTo>
                          <a:cubicBezTo>
                            <a:pt x="292" y="123"/>
                            <a:pt x="379" y="93"/>
                            <a:pt x="379" y="58"/>
                          </a:cubicBezTo>
                          <a:cubicBezTo>
                            <a:pt x="379" y="27"/>
                            <a:pt x="292"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grpSp>
              <p:grpSp>
                <p:nvGrpSpPr>
                  <p:cNvPr id="1255799" name="Group 303"/>
                  <p:cNvGrpSpPr>
                    <a:grpSpLocks/>
                  </p:cNvGrpSpPr>
                  <p:nvPr/>
                </p:nvGrpSpPr>
                <p:grpSpPr bwMode="auto">
                  <a:xfrm>
                    <a:off x="1321" y="3517"/>
                    <a:ext cx="85" cy="109"/>
                    <a:chOff x="1321" y="3517"/>
                    <a:chExt cx="85" cy="109"/>
                  </a:xfrm>
                </p:grpSpPr>
                <p:sp>
                  <p:nvSpPr>
                    <p:cNvPr id="1255728" name="Freeform 304"/>
                    <p:cNvSpPr>
                      <a:spLocks noChangeArrowheads="1"/>
                    </p:cNvSpPr>
                    <p:nvPr/>
                  </p:nvSpPr>
                  <p:spPr bwMode="auto">
                    <a:xfrm>
                      <a:off x="1321" y="3517"/>
                      <a:ext cx="85" cy="109"/>
                    </a:xfrm>
                    <a:custGeom>
                      <a:avLst/>
                      <a:gdLst/>
                      <a:ahLst/>
                      <a:cxnLst>
                        <a:cxn ang="0">
                          <a:pos x="189" y="0"/>
                        </a:cxn>
                        <a:cxn ang="0">
                          <a:pos x="0" y="58"/>
                        </a:cxn>
                        <a:cxn ang="0">
                          <a:pos x="0" y="425"/>
                        </a:cxn>
                        <a:cxn ang="0">
                          <a:pos x="189" y="485"/>
                        </a:cxn>
                        <a:cxn ang="0">
                          <a:pos x="379" y="425"/>
                        </a:cxn>
                        <a:cxn ang="0">
                          <a:pos x="379" y="58"/>
                        </a:cxn>
                        <a:cxn ang="0">
                          <a:pos x="189" y="0"/>
                        </a:cxn>
                        <a:cxn ang="0">
                          <a:pos x="189" y="0"/>
                        </a:cxn>
                      </a:cxnLst>
                      <a:rect l="0" t="0" r="r" b="b"/>
                      <a:pathLst>
                        <a:path w="380" h="486">
                          <a:moveTo>
                            <a:pt x="189" y="0"/>
                          </a:moveTo>
                          <a:cubicBezTo>
                            <a:pt x="84" y="0"/>
                            <a:pt x="0" y="26"/>
                            <a:pt x="0" y="58"/>
                          </a:cubicBezTo>
                          <a:lnTo>
                            <a:pt x="0" y="425"/>
                          </a:lnTo>
                          <a:cubicBezTo>
                            <a:pt x="0" y="456"/>
                            <a:pt x="84" y="485"/>
                            <a:pt x="189" y="485"/>
                          </a:cubicBezTo>
                          <a:cubicBezTo>
                            <a:pt x="292" y="485"/>
                            <a:pt x="379" y="456"/>
                            <a:pt x="379" y="425"/>
                          </a:cubicBezTo>
                          <a:lnTo>
                            <a:pt x="379" y="58"/>
                          </a:lnTo>
                          <a:cubicBezTo>
                            <a:pt x="379" y="26"/>
                            <a:pt x="292"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sp>
                  <p:nvSpPr>
                    <p:cNvPr id="1255729" name="Freeform 305"/>
                    <p:cNvSpPr>
                      <a:spLocks noChangeArrowheads="1"/>
                    </p:cNvSpPr>
                    <p:nvPr/>
                  </p:nvSpPr>
                  <p:spPr bwMode="auto">
                    <a:xfrm>
                      <a:off x="1321" y="3517"/>
                      <a:ext cx="85" cy="27"/>
                    </a:xfrm>
                    <a:custGeom>
                      <a:avLst/>
                      <a:gdLst/>
                      <a:ahLst/>
                      <a:cxnLst>
                        <a:cxn ang="0">
                          <a:pos x="189" y="0"/>
                        </a:cxn>
                        <a:cxn ang="0">
                          <a:pos x="0" y="57"/>
                        </a:cxn>
                        <a:cxn ang="0">
                          <a:pos x="189" y="123"/>
                        </a:cxn>
                        <a:cxn ang="0">
                          <a:pos x="379" y="57"/>
                        </a:cxn>
                        <a:cxn ang="0">
                          <a:pos x="189" y="0"/>
                        </a:cxn>
                        <a:cxn ang="0">
                          <a:pos x="189" y="0"/>
                        </a:cxn>
                      </a:cxnLst>
                      <a:rect l="0" t="0" r="r" b="b"/>
                      <a:pathLst>
                        <a:path w="380" h="124">
                          <a:moveTo>
                            <a:pt x="189" y="0"/>
                          </a:moveTo>
                          <a:cubicBezTo>
                            <a:pt x="84" y="0"/>
                            <a:pt x="0" y="27"/>
                            <a:pt x="0" y="57"/>
                          </a:cubicBezTo>
                          <a:cubicBezTo>
                            <a:pt x="0" y="93"/>
                            <a:pt x="84" y="123"/>
                            <a:pt x="189" y="123"/>
                          </a:cubicBezTo>
                          <a:cubicBezTo>
                            <a:pt x="292" y="123"/>
                            <a:pt x="379" y="93"/>
                            <a:pt x="379" y="57"/>
                          </a:cubicBezTo>
                          <a:cubicBezTo>
                            <a:pt x="379" y="27"/>
                            <a:pt x="292"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grpSp>
              <p:grpSp>
                <p:nvGrpSpPr>
                  <p:cNvPr id="1255809" name="Group 306"/>
                  <p:cNvGrpSpPr>
                    <a:grpSpLocks/>
                  </p:cNvGrpSpPr>
                  <p:nvPr/>
                </p:nvGrpSpPr>
                <p:grpSpPr bwMode="auto">
                  <a:xfrm>
                    <a:off x="1153" y="3732"/>
                    <a:ext cx="182" cy="134"/>
                    <a:chOff x="1153" y="3732"/>
                    <a:chExt cx="182" cy="134"/>
                  </a:xfrm>
                </p:grpSpPr>
                <p:sp>
                  <p:nvSpPr>
                    <p:cNvPr id="1255731" name="Freeform 307"/>
                    <p:cNvSpPr>
                      <a:spLocks noChangeArrowheads="1"/>
                    </p:cNvSpPr>
                    <p:nvPr/>
                  </p:nvSpPr>
                  <p:spPr bwMode="auto">
                    <a:xfrm>
                      <a:off x="1153" y="3732"/>
                      <a:ext cx="181" cy="134"/>
                    </a:xfrm>
                    <a:custGeom>
                      <a:avLst/>
                      <a:gdLst/>
                      <a:ahLst/>
                      <a:cxnLst>
                        <a:cxn ang="0">
                          <a:pos x="0" y="595"/>
                        </a:cxn>
                        <a:cxn ang="0">
                          <a:pos x="0" y="315"/>
                        </a:cxn>
                        <a:cxn ang="0">
                          <a:pos x="318" y="0"/>
                        </a:cxn>
                        <a:cxn ang="0">
                          <a:pos x="803" y="0"/>
                        </a:cxn>
                        <a:cxn ang="0">
                          <a:pos x="803" y="276"/>
                        </a:cxn>
                        <a:cxn ang="0">
                          <a:pos x="483" y="595"/>
                        </a:cxn>
                        <a:cxn ang="0">
                          <a:pos x="0" y="595"/>
                        </a:cxn>
                      </a:cxnLst>
                      <a:rect l="0" t="0" r="r" b="b"/>
                      <a:pathLst>
                        <a:path w="804" h="596">
                          <a:moveTo>
                            <a:pt x="0" y="595"/>
                          </a:moveTo>
                          <a:lnTo>
                            <a:pt x="0" y="315"/>
                          </a:lnTo>
                          <a:lnTo>
                            <a:pt x="318" y="0"/>
                          </a:lnTo>
                          <a:lnTo>
                            <a:pt x="803" y="0"/>
                          </a:lnTo>
                          <a:lnTo>
                            <a:pt x="803" y="276"/>
                          </a:lnTo>
                          <a:lnTo>
                            <a:pt x="483" y="595"/>
                          </a:lnTo>
                          <a:lnTo>
                            <a:pt x="0" y="595"/>
                          </a:lnTo>
                        </a:path>
                      </a:pathLst>
                    </a:custGeom>
                    <a:solidFill>
                      <a:srgbClr val="FFFFFF"/>
                    </a:solidFill>
                    <a:ln w="9360">
                      <a:solidFill>
                        <a:srgbClr val="000000"/>
                      </a:solidFill>
                      <a:round/>
                      <a:headEnd/>
                      <a:tailEnd/>
                    </a:ln>
                  </p:spPr>
                  <p:txBody>
                    <a:bodyPr wrap="none" anchor="ctr"/>
                    <a:lstStyle/>
                    <a:p>
                      <a:endParaRPr lang="fr-CH"/>
                    </a:p>
                  </p:txBody>
                </p:sp>
                <p:sp>
                  <p:nvSpPr>
                    <p:cNvPr id="1255732" name="Freeform 308"/>
                    <p:cNvSpPr>
                      <a:spLocks noChangeArrowheads="1"/>
                    </p:cNvSpPr>
                    <p:nvPr/>
                  </p:nvSpPr>
                  <p:spPr bwMode="auto">
                    <a:xfrm>
                      <a:off x="1153" y="3732"/>
                      <a:ext cx="181" cy="72"/>
                    </a:xfrm>
                    <a:custGeom>
                      <a:avLst/>
                      <a:gdLst/>
                      <a:ahLst/>
                      <a:cxnLst>
                        <a:cxn ang="0">
                          <a:pos x="0" y="322"/>
                        </a:cxn>
                        <a:cxn ang="0">
                          <a:pos x="318" y="0"/>
                        </a:cxn>
                        <a:cxn ang="0">
                          <a:pos x="803" y="0"/>
                        </a:cxn>
                        <a:cxn ang="0">
                          <a:pos x="483" y="322"/>
                        </a:cxn>
                        <a:cxn ang="0">
                          <a:pos x="0" y="322"/>
                        </a:cxn>
                      </a:cxnLst>
                      <a:rect l="0" t="0" r="r" b="b"/>
                      <a:pathLst>
                        <a:path w="804" h="323">
                          <a:moveTo>
                            <a:pt x="0" y="322"/>
                          </a:moveTo>
                          <a:lnTo>
                            <a:pt x="318" y="0"/>
                          </a:lnTo>
                          <a:lnTo>
                            <a:pt x="803" y="0"/>
                          </a:lnTo>
                          <a:lnTo>
                            <a:pt x="483" y="322"/>
                          </a:lnTo>
                          <a:lnTo>
                            <a:pt x="0" y="322"/>
                          </a:lnTo>
                        </a:path>
                      </a:pathLst>
                    </a:custGeom>
                    <a:solidFill>
                      <a:srgbClr val="FFFFFF"/>
                    </a:solidFill>
                    <a:ln w="9360">
                      <a:solidFill>
                        <a:srgbClr val="000000"/>
                      </a:solidFill>
                      <a:round/>
                      <a:headEnd/>
                      <a:tailEnd/>
                    </a:ln>
                  </p:spPr>
                  <p:txBody>
                    <a:bodyPr wrap="none" anchor="ctr"/>
                    <a:lstStyle/>
                    <a:p>
                      <a:endParaRPr lang="fr-CH"/>
                    </a:p>
                  </p:txBody>
                </p:sp>
                <p:sp>
                  <p:nvSpPr>
                    <p:cNvPr id="1255733" name="Freeform 309"/>
                    <p:cNvSpPr>
                      <a:spLocks noChangeArrowheads="1"/>
                    </p:cNvSpPr>
                    <p:nvPr/>
                  </p:nvSpPr>
                  <p:spPr bwMode="auto">
                    <a:xfrm>
                      <a:off x="1264" y="3732"/>
                      <a:ext cx="71" cy="134"/>
                    </a:xfrm>
                    <a:custGeom>
                      <a:avLst/>
                      <a:gdLst/>
                      <a:ahLst/>
                      <a:cxnLst>
                        <a:cxn ang="0">
                          <a:pos x="0" y="595"/>
                        </a:cxn>
                        <a:cxn ang="0">
                          <a:pos x="0" y="315"/>
                        </a:cxn>
                        <a:cxn ang="0">
                          <a:pos x="317" y="0"/>
                        </a:cxn>
                        <a:cxn ang="0">
                          <a:pos x="317" y="276"/>
                        </a:cxn>
                        <a:cxn ang="0">
                          <a:pos x="0" y="595"/>
                        </a:cxn>
                      </a:cxnLst>
                      <a:rect l="0" t="0" r="r" b="b"/>
                      <a:pathLst>
                        <a:path w="318" h="596">
                          <a:moveTo>
                            <a:pt x="0" y="595"/>
                          </a:moveTo>
                          <a:lnTo>
                            <a:pt x="0" y="315"/>
                          </a:lnTo>
                          <a:lnTo>
                            <a:pt x="317" y="0"/>
                          </a:lnTo>
                          <a:lnTo>
                            <a:pt x="317" y="276"/>
                          </a:lnTo>
                          <a:lnTo>
                            <a:pt x="0" y="595"/>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811" name="Group 310"/>
                  <p:cNvGrpSpPr>
                    <a:grpSpLocks/>
                  </p:cNvGrpSpPr>
                  <p:nvPr/>
                </p:nvGrpSpPr>
                <p:grpSpPr bwMode="auto">
                  <a:xfrm>
                    <a:off x="1225" y="3636"/>
                    <a:ext cx="85" cy="110"/>
                    <a:chOff x="1225" y="3636"/>
                    <a:chExt cx="85" cy="110"/>
                  </a:xfrm>
                </p:grpSpPr>
                <p:sp>
                  <p:nvSpPr>
                    <p:cNvPr id="1255735" name="Freeform 311"/>
                    <p:cNvSpPr>
                      <a:spLocks noChangeArrowheads="1"/>
                    </p:cNvSpPr>
                    <p:nvPr/>
                  </p:nvSpPr>
                  <p:spPr bwMode="auto">
                    <a:xfrm>
                      <a:off x="1225" y="3636"/>
                      <a:ext cx="85" cy="110"/>
                    </a:xfrm>
                    <a:custGeom>
                      <a:avLst/>
                      <a:gdLst/>
                      <a:ahLst/>
                      <a:cxnLst>
                        <a:cxn ang="0">
                          <a:pos x="189" y="0"/>
                        </a:cxn>
                        <a:cxn ang="0">
                          <a:pos x="0" y="61"/>
                        </a:cxn>
                        <a:cxn ang="0">
                          <a:pos x="0" y="428"/>
                        </a:cxn>
                        <a:cxn ang="0">
                          <a:pos x="189" y="489"/>
                        </a:cxn>
                        <a:cxn ang="0">
                          <a:pos x="379" y="428"/>
                        </a:cxn>
                        <a:cxn ang="0">
                          <a:pos x="379" y="61"/>
                        </a:cxn>
                        <a:cxn ang="0">
                          <a:pos x="189" y="0"/>
                        </a:cxn>
                        <a:cxn ang="0">
                          <a:pos x="189" y="0"/>
                        </a:cxn>
                      </a:cxnLst>
                      <a:rect l="0" t="0" r="r" b="b"/>
                      <a:pathLst>
                        <a:path w="380" h="490">
                          <a:moveTo>
                            <a:pt x="189" y="0"/>
                          </a:moveTo>
                          <a:cubicBezTo>
                            <a:pt x="86" y="0"/>
                            <a:pt x="0" y="26"/>
                            <a:pt x="0" y="61"/>
                          </a:cubicBezTo>
                          <a:lnTo>
                            <a:pt x="0" y="428"/>
                          </a:lnTo>
                          <a:cubicBezTo>
                            <a:pt x="0" y="459"/>
                            <a:pt x="86" y="489"/>
                            <a:pt x="189" y="489"/>
                          </a:cubicBezTo>
                          <a:cubicBezTo>
                            <a:pt x="292" y="489"/>
                            <a:pt x="379" y="459"/>
                            <a:pt x="379" y="428"/>
                          </a:cubicBezTo>
                          <a:lnTo>
                            <a:pt x="379" y="61"/>
                          </a:lnTo>
                          <a:cubicBezTo>
                            <a:pt x="379" y="26"/>
                            <a:pt x="292"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sp>
                  <p:nvSpPr>
                    <p:cNvPr id="1255736" name="Freeform 312"/>
                    <p:cNvSpPr>
                      <a:spLocks noChangeArrowheads="1"/>
                    </p:cNvSpPr>
                    <p:nvPr/>
                  </p:nvSpPr>
                  <p:spPr bwMode="auto">
                    <a:xfrm>
                      <a:off x="1225" y="3636"/>
                      <a:ext cx="85" cy="27"/>
                    </a:xfrm>
                    <a:custGeom>
                      <a:avLst/>
                      <a:gdLst/>
                      <a:ahLst/>
                      <a:cxnLst>
                        <a:cxn ang="0">
                          <a:pos x="189" y="0"/>
                        </a:cxn>
                        <a:cxn ang="0">
                          <a:pos x="0" y="60"/>
                        </a:cxn>
                        <a:cxn ang="0">
                          <a:pos x="189" y="123"/>
                        </a:cxn>
                        <a:cxn ang="0">
                          <a:pos x="379" y="60"/>
                        </a:cxn>
                        <a:cxn ang="0">
                          <a:pos x="189" y="0"/>
                        </a:cxn>
                        <a:cxn ang="0">
                          <a:pos x="189" y="0"/>
                        </a:cxn>
                      </a:cxnLst>
                      <a:rect l="0" t="0" r="r" b="b"/>
                      <a:pathLst>
                        <a:path w="380" h="124">
                          <a:moveTo>
                            <a:pt x="189" y="0"/>
                          </a:moveTo>
                          <a:cubicBezTo>
                            <a:pt x="86" y="0"/>
                            <a:pt x="0" y="27"/>
                            <a:pt x="0" y="60"/>
                          </a:cubicBezTo>
                          <a:cubicBezTo>
                            <a:pt x="0" y="93"/>
                            <a:pt x="86" y="123"/>
                            <a:pt x="189" y="123"/>
                          </a:cubicBezTo>
                          <a:cubicBezTo>
                            <a:pt x="292" y="123"/>
                            <a:pt x="379" y="93"/>
                            <a:pt x="379" y="60"/>
                          </a:cubicBezTo>
                          <a:cubicBezTo>
                            <a:pt x="379" y="27"/>
                            <a:pt x="292"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grpSp>
              <p:grpSp>
                <p:nvGrpSpPr>
                  <p:cNvPr id="1255812" name="Group 313"/>
                  <p:cNvGrpSpPr>
                    <a:grpSpLocks/>
                  </p:cNvGrpSpPr>
                  <p:nvPr/>
                </p:nvGrpSpPr>
                <p:grpSpPr bwMode="auto">
                  <a:xfrm>
                    <a:off x="1177" y="3684"/>
                    <a:ext cx="85" cy="111"/>
                    <a:chOff x="1177" y="3684"/>
                    <a:chExt cx="85" cy="111"/>
                  </a:xfrm>
                </p:grpSpPr>
                <p:sp>
                  <p:nvSpPr>
                    <p:cNvPr id="1255738" name="Freeform 314"/>
                    <p:cNvSpPr>
                      <a:spLocks noChangeArrowheads="1"/>
                    </p:cNvSpPr>
                    <p:nvPr/>
                  </p:nvSpPr>
                  <p:spPr bwMode="auto">
                    <a:xfrm>
                      <a:off x="1177" y="3684"/>
                      <a:ext cx="85" cy="111"/>
                    </a:xfrm>
                    <a:custGeom>
                      <a:avLst/>
                      <a:gdLst/>
                      <a:ahLst/>
                      <a:cxnLst>
                        <a:cxn ang="0">
                          <a:pos x="189" y="0"/>
                        </a:cxn>
                        <a:cxn ang="0">
                          <a:pos x="0" y="61"/>
                        </a:cxn>
                        <a:cxn ang="0">
                          <a:pos x="0" y="433"/>
                        </a:cxn>
                        <a:cxn ang="0">
                          <a:pos x="189" y="494"/>
                        </a:cxn>
                        <a:cxn ang="0">
                          <a:pos x="379" y="433"/>
                        </a:cxn>
                        <a:cxn ang="0">
                          <a:pos x="379" y="61"/>
                        </a:cxn>
                        <a:cxn ang="0">
                          <a:pos x="189" y="0"/>
                        </a:cxn>
                        <a:cxn ang="0">
                          <a:pos x="189" y="0"/>
                        </a:cxn>
                      </a:cxnLst>
                      <a:rect l="0" t="0" r="r" b="b"/>
                      <a:pathLst>
                        <a:path w="380" h="495">
                          <a:moveTo>
                            <a:pt x="189" y="0"/>
                          </a:moveTo>
                          <a:cubicBezTo>
                            <a:pt x="85" y="0"/>
                            <a:pt x="0" y="28"/>
                            <a:pt x="0" y="61"/>
                          </a:cubicBezTo>
                          <a:lnTo>
                            <a:pt x="0" y="433"/>
                          </a:lnTo>
                          <a:cubicBezTo>
                            <a:pt x="0" y="464"/>
                            <a:pt x="85" y="494"/>
                            <a:pt x="189" y="494"/>
                          </a:cubicBezTo>
                          <a:cubicBezTo>
                            <a:pt x="292" y="494"/>
                            <a:pt x="379" y="464"/>
                            <a:pt x="379" y="433"/>
                          </a:cubicBezTo>
                          <a:lnTo>
                            <a:pt x="379" y="61"/>
                          </a:lnTo>
                          <a:cubicBezTo>
                            <a:pt x="379" y="28"/>
                            <a:pt x="292"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sp>
                  <p:nvSpPr>
                    <p:cNvPr id="1255739" name="Freeform 315"/>
                    <p:cNvSpPr>
                      <a:spLocks noChangeArrowheads="1"/>
                    </p:cNvSpPr>
                    <p:nvPr/>
                  </p:nvSpPr>
                  <p:spPr bwMode="auto">
                    <a:xfrm>
                      <a:off x="1177" y="3684"/>
                      <a:ext cx="85" cy="27"/>
                    </a:xfrm>
                    <a:custGeom>
                      <a:avLst/>
                      <a:gdLst/>
                      <a:ahLst/>
                      <a:cxnLst>
                        <a:cxn ang="0">
                          <a:pos x="189" y="0"/>
                        </a:cxn>
                        <a:cxn ang="0">
                          <a:pos x="0" y="60"/>
                        </a:cxn>
                        <a:cxn ang="0">
                          <a:pos x="189" y="124"/>
                        </a:cxn>
                        <a:cxn ang="0">
                          <a:pos x="379" y="60"/>
                        </a:cxn>
                        <a:cxn ang="0">
                          <a:pos x="189" y="0"/>
                        </a:cxn>
                        <a:cxn ang="0">
                          <a:pos x="189" y="0"/>
                        </a:cxn>
                      </a:cxnLst>
                      <a:rect l="0" t="0" r="r" b="b"/>
                      <a:pathLst>
                        <a:path w="380" h="125">
                          <a:moveTo>
                            <a:pt x="189" y="0"/>
                          </a:moveTo>
                          <a:cubicBezTo>
                            <a:pt x="85" y="0"/>
                            <a:pt x="0" y="28"/>
                            <a:pt x="0" y="60"/>
                          </a:cubicBezTo>
                          <a:cubicBezTo>
                            <a:pt x="0" y="94"/>
                            <a:pt x="85" y="124"/>
                            <a:pt x="189" y="124"/>
                          </a:cubicBezTo>
                          <a:cubicBezTo>
                            <a:pt x="292" y="124"/>
                            <a:pt x="379" y="94"/>
                            <a:pt x="379" y="60"/>
                          </a:cubicBezTo>
                          <a:cubicBezTo>
                            <a:pt x="379" y="28"/>
                            <a:pt x="292"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grpSp>
            </p:grpSp>
            <p:grpSp>
              <p:nvGrpSpPr>
                <p:cNvPr id="1255813" name="Group 316"/>
                <p:cNvGrpSpPr>
                  <a:grpSpLocks/>
                </p:cNvGrpSpPr>
                <p:nvPr/>
              </p:nvGrpSpPr>
              <p:grpSpPr bwMode="auto">
                <a:xfrm>
                  <a:off x="1345" y="3203"/>
                  <a:ext cx="590" cy="663"/>
                  <a:chOff x="1345" y="3203"/>
                  <a:chExt cx="590" cy="663"/>
                </a:xfrm>
              </p:grpSpPr>
              <p:grpSp>
                <p:nvGrpSpPr>
                  <p:cNvPr id="1255814" name="Group 317"/>
                  <p:cNvGrpSpPr>
                    <a:grpSpLocks/>
                  </p:cNvGrpSpPr>
                  <p:nvPr/>
                </p:nvGrpSpPr>
                <p:grpSpPr bwMode="auto">
                  <a:xfrm>
                    <a:off x="1753" y="3203"/>
                    <a:ext cx="182" cy="231"/>
                    <a:chOff x="1753" y="3203"/>
                    <a:chExt cx="182" cy="231"/>
                  </a:xfrm>
                </p:grpSpPr>
                <p:grpSp>
                  <p:nvGrpSpPr>
                    <p:cNvPr id="1255815" name="Group 318"/>
                    <p:cNvGrpSpPr>
                      <a:grpSpLocks/>
                    </p:cNvGrpSpPr>
                    <p:nvPr/>
                  </p:nvGrpSpPr>
                  <p:grpSpPr bwMode="auto">
                    <a:xfrm>
                      <a:off x="1753" y="3300"/>
                      <a:ext cx="182" cy="134"/>
                      <a:chOff x="1753" y="3300"/>
                      <a:chExt cx="182" cy="134"/>
                    </a:xfrm>
                  </p:grpSpPr>
                  <p:sp>
                    <p:nvSpPr>
                      <p:cNvPr id="1255743" name="Freeform 319"/>
                      <p:cNvSpPr>
                        <a:spLocks noChangeArrowheads="1"/>
                      </p:cNvSpPr>
                      <p:nvPr/>
                    </p:nvSpPr>
                    <p:spPr bwMode="auto">
                      <a:xfrm>
                        <a:off x="1753" y="3300"/>
                        <a:ext cx="179" cy="134"/>
                      </a:xfrm>
                      <a:custGeom>
                        <a:avLst/>
                        <a:gdLst/>
                        <a:ahLst/>
                        <a:cxnLst>
                          <a:cxn ang="0">
                            <a:pos x="0" y="595"/>
                          </a:cxn>
                          <a:cxn ang="0">
                            <a:pos x="0" y="315"/>
                          </a:cxn>
                          <a:cxn ang="0">
                            <a:pos x="316" y="0"/>
                          </a:cxn>
                          <a:cxn ang="0">
                            <a:pos x="794" y="0"/>
                          </a:cxn>
                          <a:cxn ang="0">
                            <a:pos x="794" y="278"/>
                          </a:cxn>
                          <a:cxn ang="0">
                            <a:pos x="475" y="595"/>
                          </a:cxn>
                          <a:cxn ang="0">
                            <a:pos x="0" y="595"/>
                          </a:cxn>
                        </a:cxnLst>
                        <a:rect l="0" t="0" r="r" b="b"/>
                        <a:pathLst>
                          <a:path w="795" h="596">
                            <a:moveTo>
                              <a:pt x="0" y="595"/>
                            </a:moveTo>
                            <a:lnTo>
                              <a:pt x="0" y="315"/>
                            </a:lnTo>
                            <a:lnTo>
                              <a:pt x="316" y="0"/>
                            </a:lnTo>
                            <a:lnTo>
                              <a:pt x="794" y="0"/>
                            </a:lnTo>
                            <a:lnTo>
                              <a:pt x="794" y="278"/>
                            </a:lnTo>
                            <a:lnTo>
                              <a:pt x="475" y="595"/>
                            </a:lnTo>
                            <a:lnTo>
                              <a:pt x="0" y="595"/>
                            </a:lnTo>
                          </a:path>
                        </a:pathLst>
                      </a:custGeom>
                      <a:solidFill>
                        <a:srgbClr val="FFFFFF"/>
                      </a:solidFill>
                      <a:ln w="9360">
                        <a:solidFill>
                          <a:srgbClr val="000000"/>
                        </a:solidFill>
                        <a:round/>
                        <a:headEnd/>
                        <a:tailEnd/>
                      </a:ln>
                    </p:spPr>
                    <p:txBody>
                      <a:bodyPr wrap="none" anchor="ctr"/>
                      <a:lstStyle/>
                      <a:p>
                        <a:endParaRPr lang="fr-CH"/>
                      </a:p>
                    </p:txBody>
                  </p:sp>
                  <p:sp>
                    <p:nvSpPr>
                      <p:cNvPr id="1255744" name="Freeform 320"/>
                      <p:cNvSpPr>
                        <a:spLocks noChangeArrowheads="1"/>
                      </p:cNvSpPr>
                      <p:nvPr/>
                    </p:nvSpPr>
                    <p:spPr bwMode="auto">
                      <a:xfrm>
                        <a:off x="1753" y="3300"/>
                        <a:ext cx="179" cy="72"/>
                      </a:xfrm>
                      <a:custGeom>
                        <a:avLst/>
                        <a:gdLst/>
                        <a:ahLst/>
                        <a:cxnLst>
                          <a:cxn ang="0">
                            <a:pos x="0" y="322"/>
                          </a:cxn>
                          <a:cxn ang="0">
                            <a:pos x="316" y="0"/>
                          </a:cxn>
                          <a:cxn ang="0">
                            <a:pos x="794" y="0"/>
                          </a:cxn>
                          <a:cxn ang="0">
                            <a:pos x="475" y="322"/>
                          </a:cxn>
                          <a:cxn ang="0">
                            <a:pos x="0" y="322"/>
                          </a:cxn>
                        </a:cxnLst>
                        <a:rect l="0" t="0" r="r" b="b"/>
                        <a:pathLst>
                          <a:path w="795" h="323">
                            <a:moveTo>
                              <a:pt x="0" y="322"/>
                            </a:moveTo>
                            <a:lnTo>
                              <a:pt x="316" y="0"/>
                            </a:lnTo>
                            <a:lnTo>
                              <a:pt x="794" y="0"/>
                            </a:lnTo>
                            <a:lnTo>
                              <a:pt x="475" y="322"/>
                            </a:lnTo>
                            <a:lnTo>
                              <a:pt x="0" y="322"/>
                            </a:lnTo>
                          </a:path>
                        </a:pathLst>
                      </a:custGeom>
                      <a:solidFill>
                        <a:srgbClr val="FFFFFF"/>
                      </a:solidFill>
                      <a:ln w="9360">
                        <a:solidFill>
                          <a:srgbClr val="000000"/>
                        </a:solidFill>
                        <a:round/>
                        <a:headEnd/>
                        <a:tailEnd/>
                      </a:ln>
                    </p:spPr>
                    <p:txBody>
                      <a:bodyPr wrap="none" anchor="ctr"/>
                      <a:lstStyle/>
                      <a:p>
                        <a:endParaRPr lang="fr-CH"/>
                      </a:p>
                    </p:txBody>
                  </p:sp>
                  <p:sp>
                    <p:nvSpPr>
                      <p:cNvPr id="1255745" name="Freeform 321"/>
                      <p:cNvSpPr>
                        <a:spLocks noChangeArrowheads="1"/>
                      </p:cNvSpPr>
                      <p:nvPr/>
                    </p:nvSpPr>
                    <p:spPr bwMode="auto">
                      <a:xfrm>
                        <a:off x="1864" y="3300"/>
                        <a:ext cx="71" cy="134"/>
                      </a:xfrm>
                      <a:custGeom>
                        <a:avLst/>
                        <a:gdLst/>
                        <a:ahLst/>
                        <a:cxnLst>
                          <a:cxn ang="0">
                            <a:pos x="0" y="595"/>
                          </a:cxn>
                          <a:cxn ang="0">
                            <a:pos x="0" y="315"/>
                          </a:cxn>
                          <a:cxn ang="0">
                            <a:pos x="317" y="0"/>
                          </a:cxn>
                          <a:cxn ang="0">
                            <a:pos x="317" y="278"/>
                          </a:cxn>
                          <a:cxn ang="0">
                            <a:pos x="0" y="595"/>
                          </a:cxn>
                        </a:cxnLst>
                        <a:rect l="0" t="0" r="r" b="b"/>
                        <a:pathLst>
                          <a:path w="318" h="596">
                            <a:moveTo>
                              <a:pt x="0" y="595"/>
                            </a:moveTo>
                            <a:lnTo>
                              <a:pt x="0" y="315"/>
                            </a:lnTo>
                            <a:lnTo>
                              <a:pt x="317" y="0"/>
                            </a:lnTo>
                            <a:lnTo>
                              <a:pt x="317" y="278"/>
                            </a:lnTo>
                            <a:lnTo>
                              <a:pt x="0" y="595"/>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816" name="Group 322"/>
                    <p:cNvGrpSpPr>
                      <a:grpSpLocks/>
                    </p:cNvGrpSpPr>
                    <p:nvPr/>
                  </p:nvGrpSpPr>
                  <p:grpSpPr bwMode="auto">
                    <a:xfrm>
                      <a:off x="1825" y="3203"/>
                      <a:ext cx="85" cy="110"/>
                      <a:chOff x="1825" y="3203"/>
                      <a:chExt cx="85" cy="110"/>
                    </a:xfrm>
                  </p:grpSpPr>
                  <p:sp>
                    <p:nvSpPr>
                      <p:cNvPr id="1255747" name="Freeform 323"/>
                      <p:cNvSpPr>
                        <a:spLocks noChangeArrowheads="1"/>
                      </p:cNvSpPr>
                      <p:nvPr/>
                    </p:nvSpPr>
                    <p:spPr bwMode="auto">
                      <a:xfrm>
                        <a:off x="1825" y="3203"/>
                        <a:ext cx="85" cy="110"/>
                      </a:xfrm>
                      <a:custGeom>
                        <a:avLst/>
                        <a:gdLst/>
                        <a:ahLst/>
                        <a:cxnLst>
                          <a:cxn ang="0">
                            <a:pos x="190" y="0"/>
                          </a:cxn>
                          <a:cxn ang="0">
                            <a:pos x="0" y="59"/>
                          </a:cxn>
                          <a:cxn ang="0">
                            <a:pos x="0" y="430"/>
                          </a:cxn>
                          <a:cxn ang="0">
                            <a:pos x="190" y="490"/>
                          </a:cxn>
                          <a:cxn ang="0">
                            <a:pos x="379" y="430"/>
                          </a:cxn>
                          <a:cxn ang="0">
                            <a:pos x="379" y="59"/>
                          </a:cxn>
                          <a:cxn ang="0">
                            <a:pos x="190" y="0"/>
                          </a:cxn>
                          <a:cxn ang="0">
                            <a:pos x="190" y="0"/>
                          </a:cxn>
                        </a:cxnLst>
                        <a:rect l="0" t="0" r="r" b="b"/>
                        <a:pathLst>
                          <a:path w="380" h="491">
                            <a:moveTo>
                              <a:pt x="190" y="0"/>
                            </a:moveTo>
                            <a:cubicBezTo>
                              <a:pt x="86" y="0"/>
                              <a:pt x="0" y="28"/>
                              <a:pt x="0" y="59"/>
                            </a:cubicBezTo>
                            <a:lnTo>
                              <a:pt x="0" y="430"/>
                            </a:lnTo>
                            <a:cubicBezTo>
                              <a:pt x="0" y="461"/>
                              <a:pt x="86" y="490"/>
                              <a:pt x="190" y="490"/>
                            </a:cubicBezTo>
                            <a:cubicBezTo>
                              <a:pt x="292" y="490"/>
                              <a:pt x="379" y="461"/>
                              <a:pt x="379" y="430"/>
                            </a:cubicBezTo>
                            <a:lnTo>
                              <a:pt x="379" y="59"/>
                            </a:lnTo>
                            <a:cubicBezTo>
                              <a:pt x="379" y="28"/>
                              <a:pt x="292" y="0"/>
                              <a:pt x="190" y="0"/>
                            </a:cubicBezTo>
                            <a:lnTo>
                              <a:pt x="190" y="0"/>
                            </a:lnTo>
                          </a:path>
                        </a:pathLst>
                      </a:custGeom>
                      <a:solidFill>
                        <a:srgbClr val="FFFFFF"/>
                      </a:solidFill>
                      <a:ln w="9360">
                        <a:solidFill>
                          <a:srgbClr val="000000"/>
                        </a:solidFill>
                        <a:round/>
                        <a:headEnd/>
                        <a:tailEnd/>
                      </a:ln>
                    </p:spPr>
                    <p:txBody>
                      <a:bodyPr wrap="none" anchor="ctr"/>
                      <a:lstStyle/>
                      <a:p>
                        <a:endParaRPr lang="fr-CH"/>
                      </a:p>
                    </p:txBody>
                  </p:sp>
                  <p:sp>
                    <p:nvSpPr>
                      <p:cNvPr id="1255748" name="Freeform 324"/>
                      <p:cNvSpPr>
                        <a:spLocks noChangeArrowheads="1"/>
                      </p:cNvSpPr>
                      <p:nvPr/>
                    </p:nvSpPr>
                    <p:spPr bwMode="auto">
                      <a:xfrm>
                        <a:off x="1825" y="3203"/>
                        <a:ext cx="85" cy="27"/>
                      </a:xfrm>
                      <a:custGeom>
                        <a:avLst/>
                        <a:gdLst/>
                        <a:ahLst/>
                        <a:cxnLst>
                          <a:cxn ang="0">
                            <a:pos x="190" y="0"/>
                          </a:cxn>
                          <a:cxn ang="0">
                            <a:pos x="0" y="59"/>
                          </a:cxn>
                          <a:cxn ang="0">
                            <a:pos x="190" y="124"/>
                          </a:cxn>
                          <a:cxn ang="0">
                            <a:pos x="379" y="59"/>
                          </a:cxn>
                          <a:cxn ang="0">
                            <a:pos x="190" y="0"/>
                          </a:cxn>
                          <a:cxn ang="0">
                            <a:pos x="190" y="0"/>
                          </a:cxn>
                        </a:cxnLst>
                        <a:rect l="0" t="0" r="r" b="b"/>
                        <a:pathLst>
                          <a:path w="380" h="125">
                            <a:moveTo>
                              <a:pt x="190" y="0"/>
                            </a:moveTo>
                            <a:cubicBezTo>
                              <a:pt x="86" y="0"/>
                              <a:pt x="0" y="28"/>
                              <a:pt x="0" y="59"/>
                            </a:cubicBezTo>
                            <a:cubicBezTo>
                              <a:pt x="0" y="94"/>
                              <a:pt x="86" y="124"/>
                              <a:pt x="190" y="124"/>
                            </a:cubicBezTo>
                            <a:cubicBezTo>
                              <a:pt x="292" y="124"/>
                              <a:pt x="379" y="94"/>
                              <a:pt x="379" y="59"/>
                            </a:cubicBezTo>
                            <a:cubicBezTo>
                              <a:pt x="379" y="28"/>
                              <a:pt x="292" y="0"/>
                              <a:pt x="190" y="0"/>
                            </a:cubicBezTo>
                            <a:lnTo>
                              <a:pt x="190" y="0"/>
                            </a:lnTo>
                          </a:path>
                        </a:pathLst>
                      </a:custGeom>
                      <a:solidFill>
                        <a:srgbClr val="FFFFFF"/>
                      </a:solidFill>
                      <a:ln w="9360">
                        <a:solidFill>
                          <a:srgbClr val="000000"/>
                        </a:solidFill>
                        <a:round/>
                        <a:headEnd/>
                        <a:tailEnd/>
                      </a:ln>
                    </p:spPr>
                    <p:txBody>
                      <a:bodyPr wrap="none" anchor="ctr"/>
                      <a:lstStyle/>
                      <a:p>
                        <a:endParaRPr lang="fr-CH"/>
                      </a:p>
                    </p:txBody>
                  </p:sp>
                </p:grpSp>
                <p:grpSp>
                  <p:nvGrpSpPr>
                    <p:cNvPr id="1255817" name="Group 325"/>
                    <p:cNvGrpSpPr>
                      <a:grpSpLocks/>
                    </p:cNvGrpSpPr>
                    <p:nvPr/>
                  </p:nvGrpSpPr>
                  <p:grpSpPr bwMode="auto">
                    <a:xfrm>
                      <a:off x="1777" y="3251"/>
                      <a:ext cx="85" cy="110"/>
                      <a:chOff x="1777" y="3251"/>
                      <a:chExt cx="85" cy="110"/>
                    </a:xfrm>
                  </p:grpSpPr>
                  <p:sp>
                    <p:nvSpPr>
                      <p:cNvPr id="1255750" name="Freeform 326"/>
                      <p:cNvSpPr>
                        <a:spLocks noChangeArrowheads="1"/>
                      </p:cNvSpPr>
                      <p:nvPr/>
                    </p:nvSpPr>
                    <p:spPr bwMode="auto">
                      <a:xfrm>
                        <a:off x="1777" y="3251"/>
                        <a:ext cx="85" cy="110"/>
                      </a:xfrm>
                      <a:custGeom>
                        <a:avLst/>
                        <a:gdLst/>
                        <a:ahLst/>
                        <a:cxnLst>
                          <a:cxn ang="0">
                            <a:pos x="189" y="0"/>
                          </a:cxn>
                          <a:cxn ang="0">
                            <a:pos x="0" y="61"/>
                          </a:cxn>
                          <a:cxn ang="0">
                            <a:pos x="0" y="428"/>
                          </a:cxn>
                          <a:cxn ang="0">
                            <a:pos x="189" y="489"/>
                          </a:cxn>
                          <a:cxn ang="0">
                            <a:pos x="379" y="428"/>
                          </a:cxn>
                          <a:cxn ang="0">
                            <a:pos x="379" y="61"/>
                          </a:cxn>
                          <a:cxn ang="0">
                            <a:pos x="189" y="0"/>
                          </a:cxn>
                          <a:cxn ang="0">
                            <a:pos x="189" y="0"/>
                          </a:cxn>
                        </a:cxnLst>
                        <a:rect l="0" t="0" r="r" b="b"/>
                        <a:pathLst>
                          <a:path w="380" h="490">
                            <a:moveTo>
                              <a:pt x="189" y="0"/>
                            </a:moveTo>
                            <a:cubicBezTo>
                              <a:pt x="85" y="0"/>
                              <a:pt x="0" y="26"/>
                              <a:pt x="0" y="61"/>
                            </a:cubicBezTo>
                            <a:lnTo>
                              <a:pt x="0" y="428"/>
                            </a:lnTo>
                            <a:cubicBezTo>
                              <a:pt x="0" y="460"/>
                              <a:pt x="85" y="489"/>
                              <a:pt x="189" y="489"/>
                            </a:cubicBezTo>
                            <a:cubicBezTo>
                              <a:pt x="294" y="489"/>
                              <a:pt x="379" y="460"/>
                              <a:pt x="379" y="428"/>
                            </a:cubicBezTo>
                            <a:lnTo>
                              <a:pt x="379" y="61"/>
                            </a:lnTo>
                            <a:cubicBezTo>
                              <a:pt x="379" y="26"/>
                              <a:pt x="294"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sp>
                    <p:nvSpPr>
                      <p:cNvPr id="1255751" name="Freeform 327"/>
                      <p:cNvSpPr>
                        <a:spLocks noChangeArrowheads="1"/>
                      </p:cNvSpPr>
                      <p:nvPr/>
                    </p:nvSpPr>
                    <p:spPr bwMode="auto">
                      <a:xfrm>
                        <a:off x="1777" y="3251"/>
                        <a:ext cx="85" cy="27"/>
                      </a:xfrm>
                      <a:custGeom>
                        <a:avLst/>
                        <a:gdLst/>
                        <a:ahLst/>
                        <a:cxnLst>
                          <a:cxn ang="0">
                            <a:pos x="189" y="0"/>
                          </a:cxn>
                          <a:cxn ang="0">
                            <a:pos x="0" y="62"/>
                          </a:cxn>
                          <a:cxn ang="0">
                            <a:pos x="189" y="123"/>
                          </a:cxn>
                          <a:cxn ang="0">
                            <a:pos x="379" y="62"/>
                          </a:cxn>
                          <a:cxn ang="0">
                            <a:pos x="189" y="0"/>
                          </a:cxn>
                          <a:cxn ang="0">
                            <a:pos x="189" y="0"/>
                          </a:cxn>
                        </a:cxnLst>
                        <a:rect l="0" t="0" r="r" b="b"/>
                        <a:pathLst>
                          <a:path w="380" h="124">
                            <a:moveTo>
                              <a:pt x="189" y="0"/>
                            </a:moveTo>
                            <a:cubicBezTo>
                              <a:pt x="85" y="0"/>
                              <a:pt x="0" y="28"/>
                              <a:pt x="0" y="62"/>
                            </a:cubicBezTo>
                            <a:cubicBezTo>
                              <a:pt x="0" y="93"/>
                              <a:pt x="85" y="123"/>
                              <a:pt x="189" y="123"/>
                            </a:cubicBezTo>
                            <a:cubicBezTo>
                              <a:pt x="294" y="123"/>
                              <a:pt x="379" y="93"/>
                              <a:pt x="379" y="62"/>
                            </a:cubicBezTo>
                            <a:cubicBezTo>
                              <a:pt x="379" y="28"/>
                              <a:pt x="294"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grpSp>
              </p:grpSp>
              <p:grpSp>
                <p:nvGrpSpPr>
                  <p:cNvPr id="1255818" name="Group 328"/>
                  <p:cNvGrpSpPr>
                    <a:grpSpLocks/>
                  </p:cNvGrpSpPr>
                  <p:nvPr/>
                </p:nvGrpSpPr>
                <p:grpSpPr bwMode="auto">
                  <a:xfrm>
                    <a:off x="1490" y="3419"/>
                    <a:ext cx="326" cy="279"/>
                    <a:chOff x="1490" y="3419"/>
                    <a:chExt cx="326" cy="279"/>
                  </a:xfrm>
                </p:grpSpPr>
                <p:sp>
                  <p:nvSpPr>
                    <p:cNvPr id="1255753" name="Freeform 329"/>
                    <p:cNvSpPr>
                      <a:spLocks noChangeArrowheads="1"/>
                    </p:cNvSpPr>
                    <p:nvPr/>
                  </p:nvSpPr>
                  <p:spPr bwMode="auto">
                    <a:xfrm>
                      <a:off x="1490" y="3419"/>
                      <a:ext cx="325" cy="279"/>
                    </a:xfrm>
                    <a:custGeom>
                      <a:avLst/>
                      <a:gdLst/>
                      <a:ahLst/>
                      <a:cxnLst>
                        <a:cxn ang="0">
                          <a:pos x="0" y="1235"/>
                        </a:cxn>
                        <a:cxn ang="0">
                          <a:pos x="0" y="917"/>
                        </a:cxn>
                        <a:cxn ang="0">
                          <a:pos x="912" y="0"/>
                        </a:cxn>
                        <a:cxn ang="0">
                          <a:pos x="1438" y="0"/>
                        </a:cxn>
                        <a:cxn ang="0">
                          <a:pos x="1438" y="317"/>
                        </a:cxn>
                        <a:cxn ang="0">
                          <a:pos x="523" y="1235"/>
                        </a:cxn>
                        <a:cxn ang="0">
                          <a:pos x="0" y="1235"/>
                        </a:cxn>
                      </a:cxnLst>
                      <a:rect l="0" t="0" r="r" b="b"/>
                      <a:pathLst>
                        <a:path w="1439" h="1236">
                          <a:moveTo>
                            <a:pt x="0" y="1235"/>
                          </a:moveTo>
                          <a:lnTo>
                            <a:pt x="0" y="917"/>
                          </a:lnTo>
                          <a:lnTo>
                            <a:pt x="912" y="0"/>
                          </a:lnTo>
                          <a:lnTo>
                            <a:pt x="1438" y="0"/>
                          </a:lnTo>
                          <a:lnTo>
                            <a:pt x="1438" y="317"/>
                          </a:lnTo>
                          <a:lnTo>
                            <a:pt x="523" y="1235"/>
                          </a:lnTo>
                          <a:lnTo>
                            <a:pt x="0" y="1235"/>
                          </a:lnTo>
                        </a:path>
                      </a:pathLst>
                    </a:custGeom>
                    <a:solidFill>
                      <a:srgbClr val="FFFFFF"/>
                    </a:solidFill>
                    <a:ln w="9360">
                      <a:solidFill>
                        <a:srgbClr val="000000"/>
                      </a:solidFill>
                      <a:round/>
                      <a:headEnd/>
                      <a:tailEnd/>
                    </a:ln>
                  </p:spPr>
                  <p:txBody>
                    <a:bodyPr wrap="none" anchor="ctr"/>
                    <a:lstStyle/>
                    <a:p>
                      <a:endParaRPr lang="fr-CH"/>
                    </a:p>
                  </p:txBody>
                </p:sp>
                <p:sp>
                  <p:nvSpPr>
                    <p:cNvPr id="1255754" name="Freeform 330"/>
                    <p:cNvSpPr>
                      <a:spLocks noChangeArrowheads="1"/>
                    </p:cNvSpPr>
                    <p:nvPr/>
                  </p:nvSpPr>
                  <p:spPr bwMode="auto">
                    <a:xfrm>
                      <a:off x="1490" y="3419"/>
                      <a:ext cx="325" cy="206"/>
                    </a:xfrm>
                    <a:custGeom>
                      <a:avLst/>
                      <a:gdLst/>
                      <a:ahLst/>
                      <a:cxnLst>
                        <a:cxn ang="0">
                          <a:pos x="0" y="913"/>
                        </a:cxn>
                        <a:cxn ang="0">
                          <a:pos x="912" y="0"/>
                        </a:cxn>
                        <a:cxn ang="0">
                          <a:pos x="1438" y="0"/>
                        </a:cxn>
                        <a:cxn ang="0">
                          <a:pos x="523" y="913"/>
                        </a:cxn>
                        <a:cxn ang="0">
                          <a:pos x="0" y="913"/>
                        </a:cxn>
                      </a:cxnLst>
                      <a:rect l="0" t="0" r="r" b="b"/>
                      <a:pathLst>
                        <a:path w="1439" h="914">
                          <a:moveTo>
                            <a:pt x="0" y="913"/>
                          </a:moveTo>
                          <a:lnTo>
                            <a:pt x="912" y="0"/>
                          </a:lnTo>
                          <a:lnTo>
                            <a:pt x="1438" y="0"/>
                          </a:lnTo>
                          <a:lnTo>
                            <a:pt x="523" y="913"/>
                          </a:lnTo>
                          <a:lnTo>
                            <a:pt x="0" y="913"/>
                          </a:lnTo>
                        </a:path>
                      </a:pathLst>
                    </a:custGeom>
                    <a:solidFill>
                      <a:srgbClr val="FFFFFF"/>
                    </a:solidFill>
                    <a:ln w="9360">
                      <a:solidFill>
                        <a:srgbClr val="000000"/>
                      </a:solidFill>
                      <a:round/>
                      <a:headEnd/>
                      <a:tailEnd/>
                    </a:ln>
                  </p:spPr>
                  <p:txBody>
                    <a:bodyPr wrap="none" anchor="ctr"/>
                    <a:lstStyle/>
                    <a:p>
                      <a:endParaRPr lang="fr-CH"/>
                    </a:p>
                  </p:txBody>
                </p:sp>
                <p:sp>
                  <p:nvSpPr>
                    <p:cNvPr id="1255755" name="Freeform 331"/>
                    <p:cNvSpPr>
                      <a:spLocks noChangeArrowheads="1"/>
                    </p:cNvSpPr>
                    <p:nvPr/>
                  </p:nvSpPr>
                  <p:spPr bwMode="auto">
                    <a:xfrm>
                      <a:off x="1609" y="3419"/>
                      <a:ext cx="207" cy="279"/>
                    </a:xfrm>
                    <a:custGeom>
                      <a:avLst/>
                      <a:gdLst/>
                      <a:ahLst/>
                      <a:cxnLst>
                        <a:cxn ang="0">
                          <a:pos x="0" y="1235"/>
                        </a:cxn>
                        <a:cxn ang="0">
                          <a:pos x="0" y="917"/>
                        </a:cxn>
                        <a:cxn ang="0">
                          <a:pos x="917" y="0"/>
                        </a:cxn>
                        <a:cxn ang="0">
                          <a:pos x="917" y="317"/>
                        </a:cxn>
                        <a:cxn ang="0">
                          <a:pos x="0" y="1235"/>
                        </a:cxn>
                      </a:cxnLst>
                      <a:rect l="0" t="0" r="r" b="b"/>
                      <a:pathLst>
                        <a:path w="918" h="1236">
                          <a:moveTo>
                            <a:pt x="0" y="1235"/>
                          </a:moveTo>
                          <a:lnTo>
                            <a:pt x="0" y="917"/>
                          </a:lnTo>
                          <a:lnTo>
                            <a:pt x="917" y="0"/>
                          </a:lnTo>
                          <a:lnTo>
                            <a:pt x="917" y="317"/>
                          </a:lnTo>
                          <a:lnTo>
                            <a:pt x="0" y="1235"/>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819" name="Group 332"/>
                  <p:cNvGrpSpPr>
                    <a:grpSpLocks/>
                  </p:cNvGrpSpPr>
                  <p:nvPr/>
                </p:nvGrpSpPr>
                <p:grpSpPr bwMode="auto">
                  <a:xfrm>
                    <a:off x="1657" y="3371"/>
                    <a:ext cx="85" cy="110"/>
                    <a:chOff x="1657" y="3371"/>
                    <a:chExt cx="85" cy="110"/>
                  </a:xfrm>
                </p:grpSpPr>
                <p:sp>
                  <p:nvSpPr>
                    <p:cNvPr id="1255757" name="Freeform 333"/>
                    <p:cNvSpPr>
                      <a:spLocks noChangeArrowheads="1"/>
                    </p:cNvSpPr>
                    <p:nvPr/>
                  </p:nvSpPr>
                  <p:spPr bwMode="auto">
                    <a:xfrm>
                      <a:off x="1657" y="3371"/>
                      <a:ext cx="85" cy="110"/>
                    </a:xfrm>
                    <a:custGeom>
                      <a:avLst/>
                      <a:gdLst/>
                      <a:ahLst/>
                      <a:cxnLst>
                        <a:cxn ang="0">
                          <a:pos x="189" y="0"/>
                        </a:cxn>
                        <a:cxn ang="0">
                          <a:pos x="0" y="60"/>
                        </a:cxn>
                        <a:cxn ang="0">
                          <a:pos x="0" y="429"/>
                        </a:cxn>
                        <a:cxn ang="0">
                          <a:pos x="189" y="490"/>
                        </a:cxn>
                        <a:cxn ang="0">
                          <a:pos x="379" y="429"/>
                        </a:cxn>
                        <a:cxn ang="0">
                          <a:pos x="379" y="60"/>
                        </a:cxn>
                        <a:cxn ang="0">
                          <a:pos x="189" y="0"/>
                        </a:cxn>
                        <a:cxn ang="0">
                          <a:pos x="189" y="0"/>
                        </a:cxn>
                      </a:cxnLst>
                      <a:rect l="0" t="0" r="r" b="b"/>
                      <a:pathLst>
                        <a:path w="380" h="491">
                          <a:moveTo>
                            <a:pt x="189" y="0"/>
                          </a:moveTo>
                          <a:cubicBezTo>
                            <a:pt x="86" y="0"/>
                            <a:pt x="0" y="26"/>
                            <a:pt x="0" y="60"/>
                          </a:cubicBezTo>
                          <a:lnTo>
                            <a:pt x="0" y="429"/>
                          </a:lnTo>
                          <a:cubicBezTo>
                            <a:pt x="0" y="461"/>
                            <a:pt x="86" y="490"/>
                            <a:pt x="189" y="490"/>
                          </a:cubicBezTo>
                          <a:cubicBezTo>
                            <a:pt x="292" y="490"/>
                            <a:pt x="379" y="461"/>
                            <a:pt x="379" y="429"/>
                          </a:cubicBezTo>
                          <a:lnTo>
                            <a:pt x="379" y="60"/>
                          </a:lnTo>
                          <a:cubicBezTo>
                            <a:pt x="379" y="26"/>
                            <a:pt x="292"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sp>
                  <p:nvSpPr>
                    <p:cNvPr id="1255758" name="Freeform 334"/>
                    <p:cNvSpPr>
                      <a:spLocks noChangeArrowheads="1"/>
                    </p:cNvSpPr>
                    <p:nvPr/>
                  </p:nvSpPr>
                  <p:spPr bwMode="auto">
                    <a:xfrm>
                      <a:off x="1657" y="3371"/>
                      <a:ext cx="85" cy="27"/>
                    </a:xfrm>
                    <a:custGeom>
                      <a:avLst/>
                      <a:gdLst/>
                      <a:ahLst/>
                      <a:cxnLst>
                        <a:cxn ang="0">
                          <a:pos x="189" y="0"/>
                        </a:cxn>
                        <a:cxn ang="0">
                          <a:pos x="0" y="60"/>
                        </a:cxn>
                        <a:cxn ang="0">
                          <a:pos x="189" y="124"/>
                        </a:cxn>
                        <a:cxn ang="0">
                          <a:pos x="379" y="60"/>
                        </a:cxn>
                        <a:cxn ang="0">
                          <a:pos x="189" y="0"/>
                        </a:cxn>
                        <a:cxn ang="0">
                          <a:pos x="189" y="0"/>
                        </a:cxn>
                      </a:cxnLst>
                      <a:rect l="0" t="0" r="r" b="b"/>
                      <a:pathLst>
                        <a:path w="380" h="125">
                          <a:moveTo>
                            <a:pt x="189" y="0"/>
                          </a:moveTo>
                          <a:cubicBezTo>
                            <a:pt x="86" y="0"/>
                            <a:pt x="0" y="28"/>
                            <a:pt x="0" y="60"/>
                          </a:cubicBezTo>
                          <a:cubicBezTo>
                            <a:pt x="0" y="94"/>
                            <a:pt x="86" y="124"/>
                            <a:pt x="189" y="124"/>
                          </a:cubicBezTo>
                          <a:cubicBezTo>
                            <a:pt x="292" y="124"/>
                            <a:pt x="379" y="94"/>
                            <a:pt x="379" y="60"/>
                          </a:cubicBezTo>
                          <a:cubicBezTo>
                            <a:pt x="379" y="28"/>
                            <a:pt x="292"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grpSp>
              <p:grpSp>
                <p:nvGrpSpPr>
                  <p:cNvPr id="1255820" name="Group 335"/>
                  <p:cNvGrpSpPr>
                    <a:grpSpLocks/>
                  </p:cNvGrpSpPr>
                  <p:nvPr/>
                </p:nvGrpSpPr>
                <p:grpSpPr bwMode="auto">
                  <a:xfrm>
                    <a:off x="1610" y="3419"/>
                    <a:ext cx="85" cy="110"/>
                    <a:chOff x="1610" y="3419"/>
                    <a:chExt cx="85" cy="110"/>
                  </a:xfrm>
                </p:grpSpPr>
                <p:sp>
                  <p:nvSpPr>
                    <p:cNvPr id="1255760" name="Freeform 336"/>
                    <p:cNvSpPr>
                      <a:spLocks noChangeArrowheads="1"/>
                    </p:cNvSpPr>
                    <p:nvPr/>
                  </p:nvSpPr>
                  <p:spPr bwMode="auto">
                    <a:xfrm>
                      <a:off x="1610" y="3419"/>
                      <a:ext cx="85" cy="110"/>
                    </a:xfrm>
                    <a:custGeom>
                      <a:avLst/>
                      <a:gdLst/>
                      <a:ahLst/>
                      <a:cxnLst>
                        <a:cxn ang="0">
                          <a:pos x="190" y="0"/>
                        </a:cxn>
                        <a:cxn ang="0">
                          <a:pos x="0" y="61"/>
                        </a:cxn>
                        <a:cxn ang="0">
                          <a:pos x="0" y="428"/>
                        </a:cxn>
                        <a:cxn ang="0">
                          <a:pos x="190" y="489"/>
                        </a:cxn>
                        <a:cxn ang="0">
                          <a:pos x="379" y="428"/>
                        </a:cxn>
                        <a:cxn ang="0">
                          <a:pos x="379" y="61"/>
                        </a:cxn>
                        <a:cxn ang="0">
                          <a:pos x="190" y="0"/>
                        </a:cxn>
                        <a:cxn ang="0">
                          <a:pos x="190" y="0"/>
                        </a:cxn>
                      </a:cxnLst>
                      <a:rect l="0" t="0" r="r" b="b"/>
                      <a:pathLst>
                        <a:path w="380" h="490">
                          <a:moveTo>
                            <a:pt x="190" y="0"/>
                          </a:moveTo>
                          <a:cubicBezTo>
                            <a:pt x="86" y="0"/>
                            <a:pt x="0" y="26"/>
                            <a:pt x="0" y="61"/>
                          </a:cubicBezTo>
                          <a:lnTo>
                            <a:pt x="0" y="428"/>
                          </a:lnTo>
                          <a:cubicBezTo>
                            <a:pt x="0" y="460"/>
                            <a:pt x="86" y="489"/>
                            <a:pt x="190" y="489"/>
                          </a:cubicBezTo>
                          <a:cubicBezTo>
                            <a:pt x="292" y="489"/>
                            <a:pt x="379" y="460"/>
                            <a:pt x="379" y="428"/>
                          </a:cubicBezTo>
                          <a:lnTo>
                            <a:pt x="379" y="61"/>
                          </a:lnTo>
                          <a:cubicBezTo>
                            <a:pt x="379" y="26"/>
                            <a:pt x="292" y="0"/>
                            <a:pt x="190" y="0"/>
                          </a:cubicBezTo>
                          <a:lnTo>
                            <a:pt x="190" y="0"/>
                          </a:lnTo>
                        </a:path>
                      </a:pathLst>
                    </a:custGeom>
                    <a:solidFill>
                      <a:srgbClr val="FFFFFF"/>
                    </a:solidFill>
                    <a:ln w="9360">
                      <a:solidFill>
                        <a:srgbClr val="000000"/>
                      </a:solidFill>
                      <a:round/>
                      <a:headEnd/>
                      <a:tailEnd/>
                    </a:ln>
                  </p:spPr>
                  <p:txBody>
                    <a:bodyPr wrap="none" anchor="ctr"/>
                    <a:lstStyle/>
                    <a:p>
                      <a:endParaRPr lang="fr-CH"/>
                    </a:p>
                  </p:txBody>
                </p:sp>
                <p:sp>
                  <p:nvSpPr>
                    <p:cNvPr id="1255761" name="Freeform 337"/>
                    <p:cNvSpPr>
                      <a:spLocks noChangeArrowheads="1"/>
                    </p:cNvSpPr>
                    <p:nvPr/>
                  </p:nvSpPr>
                  <p:spPr bwMode="auto">
                    <a:xfrm>
                      <a:off x="1610" y="3419"/>
                      <a:ext cx="85" cy="27"/>
                    </a:xfrm>
                    <a:custGeom>
                      <a:avLst/>
                      <a:gdLst/>
                      <a:ahLst/>
                      <a:cxnLst>
                        <a:cxn ang="0">
                          <a:pos x="190" y="0"/>
                        </a:cxn>
                        <a:cxn ang="0">
                          <a:pos x="0" y="60"/>
                        </a:cxn>
                        <a:cxn ang="0">
                          <a:pos x="190" y="123"/>
                        </a:cxn>
                        <a:cxn ang="0">
                          <a:pos x="379" y="60"/>
                        </a:cxn>
                        <a:cxn ang="0">
                          <a:pos x="190" y="0"/>
                        </a:cxn>
                        <a:cxn ang="0">
                          <a:pos x="190" y="0"/>
                        </a:cxn>
                      </a:cxnLst>
                      <a:rect l="0" t="0" r="r" b="b"/>
                      <a:pathLst>
                        <a:path w="380" h="124">
                          <a:moveTo>
                            <a:pt x="190" y="0"/>
                          </a:moveTo>
                          <a:cubicBezTo>
                            <a:pt x="86" y="0"/>
                            <a:pt x="0" y="27"/>
                            <a:pt x="0" y="60"/>
                          </a:cubicBezTo>
                          <a:cubicBezTo>
                            <a:pt x="0" y="93"/>
                            <a:pt x="86" y="123"/>
                            <a:pt x="190" y="123"/>
                          </a:cubicBezTo>
                          <a:cubicBezTo>
                            <a:pt x="292" y="123"/>
                            <a:pt x="379" y="93"/>
                            <a:pt x="379" y="60"/>
                          </a:cubicBezTo>
                          <a:cubicBezTo>
                            <a:pt x="379" y="27"/>
                            <a:pt x="292" y="0"/>
                            <a:pt x="190" y="0"/>
                          </a:cubicBezTo>
                          <a:lnTo>
                            <a:pt x="190" y="0"/>
                          </a:lnTo>
                        </a:path>
                      </a:pathLst>
                    </a:custGeom>
                    <a:solidFill>
                      <a:srgbClr val="FFFFFF"/>
                    </a:solidFill>
                    <a:ln w="9360">
                      <a:solidFill>
                        <a:srgbClr val="000000"/>
                      </a:solidFill>
                      <a:round/>
                      <a:headEnd/>
                      <a:tailEnd/>
                    </a:ln>
                  </p:spPr>
                  <p:txBody>
                    <a:bodyPr wrap="none" anchor="ctr"/>
                    <a:lstStyle/>
                    <a:p>
                      <a:endParaRPr lang="fr-CH"/>
                    </a:p>
                  </p:txBody>
                </p:sp>
              </p:grpSp>
              <p:grpSp>
                <p:nvGrpSpPr>
                  <p:cNvPr id="1255821" name="Group 338"/>
                  <p:cNvGrpSpPr>
                    <a:grpSpLocks/>
                  </p:cNvGrpSpPr>
                  <p:nvPr/>
                </p:nvGrpSpPr>
                <p:grpSpPr bwMode="auto">
                  <a:xfrm>
                    <a:off x="1562" y="3468"/>
                    <a:ext cx="85" cy="109"/>
                    <a:chOff x="1562" y="3468"/>
                    <a:chExt cx="85" cy="109"/>
                  </a:xfrm>
                </p:grpSpPr>
                <p:sp>
                  <p:nvSpPr>
                    <p:cNvPr id="1255763" name="Freeform 339"/>
                    <p:cNvSpPr>
                      <a:spLocks noChangeArrowheads="1"/>
                    </p:cNvSpPr>
                    <p:nvPr/>
                  </p:nvSpPr>
                  <p:spPr bwMode="auto">
                    <a:xfrm>
                      <a:off x="1562" y="3468"/>
                      <a:ext cx="85" cy="109"/>
                    </a:xfrm>
                    <a:custGeom>
                      <a:avLst/>
                      <a:gdLst/>
                      <a:ahLst/>
                      <a:cxnLst>
                        <a:cxn ang="0">
                          <a:pos x="188" y="0"/>
                        </a:cxn>
                        <a:cxn ang="0">
                          <a:pos x="0" y="59"/>
                        </a:cxn>
                        <a:cxn ang="0">
                          <a:pos x="0" y="425"/>
                        </a:cxn>
                        <a:cxn ang="0">
                          <a:pos x="188" y="485"/>
                        </a:cxn>
                        <a:cxn ang="0">
                          <a:pos x="379" y="425"/>
                        </a:cxn>
                        <a:cxn ang="0">
                          <a:pos x="379" y="59"/>
                        </a:cxn>
                        <a:cxn ang="0">
                          <a:pos x="188" y="0"/>
                        </a:cxn>
                        <a:cxn ang="0">
                          <a:pos x="188" y="0"/>
                        </a:cxn>
                      </a:cxnLst>
                      <a:rect l="0" t="0" r="r" b="b"/>
                      <a:pathLst>
                        <a:path w="380" h="486">
                          <a:moveTo>
                            <a:pt x="188" y="0"/>
                          </a:moveTo>
                          <a:cubicBezTo>
                            <a:pt x="84" y="0"/>
                            <a:pt x="0" y="26"/>
                            <a:pt x="0" y="59"/>
                          </a:cubicBezTo>
                          <a:lnTo>
                            <a:pt x="0" y="425"/>
                          </a:lnTo>
                          <a:cubicBezTo>
                            <a:pt x="0" y="456"/>
                            <a:pt x="84" y="485"/>
                            <a:pt x="188" y="485"/>
                          </a:cubicBezTo>
                          <a:cubicBezTo>
                            <a:pt x="293" y="485"/>
                            <a:pt x="379" y="456"/>
                            <a:pt x="379" y="425"/>
                          </a:cubicBezTo>
                          <a:lnTo>
                            <a:pt x="379" y="59"/>
                          </a:lnTo>
                          <a:cubicBezTo>
                            <a:pt x="379" y="26"/>
                            <a:pt x="293" y="0"/>
                            <a:pt x="188" y="0"/>
                          </a:cubicBezTo>
                          <a:lnTo>
                            <a:pt x="188" y="0"/>
                          </a:lnTo>
                        </a:path>
                      </a:pathLst>
                    </a:custGeom>
                    <a:solidFill>
                      <a:srgbClr val="FFFFFF"/>
                    </a:solidFill>
                    <a:ln w="9360">
                      <a:solidFill>
                        <a:srgbClr val="000000"/>
                      </a:solidFill>
                      <a:round/>
                      <a:headEnd/>
                      <a:tailEnd/>
                    </a:ln>
                  </p:spPr>
                  <p:txBody>
                    <a:bodyPr wrap="none" anchor="ctr"/>
                    <a:lstStyle/>
                    <a:p>
                      <a:endParaRPr lang="fr-CH"/>
                    </a:p>
                  </p:txBody>
                </p:sp>
                <p:sp>
                  <p:nvSpPr>
                    <p:cNvPr id="1255764" name="Freeform 340"/>
                    <p:cNvSpPr>
                      <a:spLocks noChangeArrowheads="1"/>
                    </p:cNvSpPr>
                    <p:nvPr/>
                  </p:nvSpPr>
                  <p:spPr bwMode="auto">
                    <a:xfrm>
                      <a:off x="1562" y="3468"/>
                      <a:ext cx="85" cy="27"/>
                    </a:xfrm>
                    <a:custGeom>
                      <a:avLst/>
                      <a:gdLst/>
                      <a:ahLst/>
                      <a:cxnLst>
                        <a:cxn ang="0">
                          <a:pos x="188" y="0"/>
                        </a:cxn>
                        <a:cxn ang="0">
                          <a:pos x="0" y="58"/>
                        </a:cxn>
                        <a:cxn ang="0">
                          <a:pos x="188" y="123"/>
                        </a:cxn>
                        <a:cxn ang="0">
                          <a:pos x="379" y="58"/>
                        </a:cxn>
                        <a:cxn ang="0">
                          <a:pos x="188" y="0"/>
                        </a:cxn>
                        <a:cxn ang="0">
                          <a:pos x="188" y="0"/>
                        </a:cxn>
                      </a:cxnLst>
                      <a:rect l="0" t="0" r="r" b="b"/>
                      <a:pathLst>
                        <a:path w="380" h="124">
                          <a:moveTo>
                            <a:pt x="188" y="0"/>
                          </a:moveTo>
                          <a:cubicBezTo>
                            <a:pt x="84" y="0"/>
                            <a:pt x="0" y="27"/>
                            <a:pt x="0" y="58"/>
                          </a:cubicBezTo>
                          <a:cubicBezTo>
                            <a:pt x="0" y="93"/>
                            <a:pt x="84" y="123"/>
                            <a:pt x="188" y="123"/>
                          </a:cubicBezTo>
                          <a:cubicBezTo>
                            <a:pt x="293" y="123"/>
                            <a:pt x="379" y="93"/>
                            <a:pt x="379" y="58"/>
                          </a:cubicBezTo>
                          <a:cubicBezTo>
                            <a:pt x="379" y="27"/>
                            <a:pt x="293" y="0"/>
                            <a:pt x="188" y="0"/>
                          </a:cubicBezTo>
                          <a:lnTo>
                            <a:pt x="188" y="0"/>
                          </a:lnTo>
                        </a:path>
                      </a:pathLst>
                    </a:custGeom>
                    <a:solidFill>
                      <a:srgbClr val="FFFFFF"/>
                    </a:solidFill>
                    <a:ln w="9360">
                      <a:solidFill>
                        <a:srgbClr val="000000"/>
                      </a:solidFill>
                      <a:round/>
                      <a:headEnd/>
                      <a:tailEnd/>
                    </a:ln>
                  </p:spPr>
                  <p:txBody>
                    <a:bodyPr wrap="none" anchor="ctr"/>
                    <a:lstStyle/>
                    <a:p>
                      <a:endParaRPr lang="fr-CH"/>
                    </a:p>
                  </p:txBody>
                </p:sp>
              </p:grpSp>
              <p:grpSp>
                <p:nvGrpSpPr>
                  <p:cNvPr id="1255822" name="Group 341"/>
                  <p:cNvGrpSpPr>
                    <a:grpSpLocks/>
                  </p:cNvGrpSpPr>
                  <p:nvPr/>
                </p:nvGrpSpPr>
                <p:grpSpPr bwMode="auto">
                  <a:xfrm>
                    <a:off x="1513" y="3517"/>
                    <a:ext cx="85" cy="109"/>
                    <a:chOff x="1513" y="3517"/>
                    <a:chExt cx="85" cy="109"/>
                  </a:xfrm>
                </p:grpSpPr>
                <p:sp>
                  <p:nvSpPr>
                    <p:cNvPr id="1255766" name="Freeform 342"/>
                    <p:cNvSpPr>
                      <a:spLocks noChangeArrowheads="1"/>
                    </p:cNvSpPr>
                    <p:nvPr/>
                  </p:nvSpPr>
                  <p:spPr bwMode="auto">
                    <a:xfrm>
                      <a:off x="1513" y="3517"/>
                      <a:ext cx="85" cy="109"/>
                    </a:xfrm>
                    <a:custGeom>
                      <a:avLst/>
                      <a:gdLst/>
                      <a:ahLst/>
                      <a:cxnLst>
                        <a:cxn ang="0">
                          <a:pos x="189" y="0"/>
                        </a:cxn>
                        <a:cxn ang="0">
                          <a:pos x="0" y="58"/>
                        </a:cxn>
                        <a:cxn ang="0">
                          <a:pos x="0" y="425"/>
                        </a:cxn>
                        <a:cxn ang="0">
                          <a:pos x="189" y="485"/>
                        </a:cxn>
                        <a:cxn ang="0">
                          <a:pos x="379" y="425"/>
                        </a:cxn>
                        <a:cxn ang="0">
                          <a:pos x="379" y="58"/>
                        </a:cxn>
                        <a:cxn ang="0">
                          <a:pos x="189" y="0"/>
                        </a:cxn>
                        <a:cxn ang="0">
                          <a:pos x="189" y="0"/>
                        </a:cxn>
                      </a:cxnLst>
                      <a:rect l="0" t="0" r="r" b="b"/>
                      <a:pathLst>
                        <a:path w="380" h="486">
                          <a:moveTo>
                            <a:pt x="189" y="0"/>
                          </a:moveTo>
                          <a:cubicBezTo>
                            <a:pt x="86" y="0"/>
                            <a:pt x="0" y="26"/>
                            <a:pt x="0" y="58"/>
                          </a:cubicBezTo>
                          <a:lnTo>
                            <a:pt x="0" y="425"/>
                          </a:lnTo>
                          <a:cubicBezTo>
                            <a:pt x="0" y="456"/>
                            <a:pt x="86" y="485"/>
                            <a:pt x="189" y="485"/>
                          </a:cubicBezTo>
                          <a:cubicBezTo>
                            <a:pt x="292" y="485"/>
                            <a:pt x="379" y="456"/>
                            <a:pt x="379" y="425"/>
                          </a:cubicBezTo>
                          <a:lnTo>
                            <a:pt x="379" y="58"/>
                          </a:lnTo>
                          <a:cubicBezTo>
                            <a:pt x="379" y="26"/>
                            <a:pt x="292"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sp>
                  <p:nvSpPr>
                    <p:cNvPr id="1255767" name="Freeform 343"/>
                    <p:cNvSpPr>
                      <a:spLocks noChangeArrowheads="1"/>
                    </p:cNvSpPr>
                    <p:nvPr/>
                  </p:nvSpPr>
                  <p:spPr bwMode="auto">
                    <a:xfrm>
                      <a:off x="1513" y="3517"/>
                      <a:ext cx="85" cy="27"/>
                    </a:xfrm>
                    <a:custGeom>
                      <a:avLst/>
                      <a:gdLst/>
                      <a:ahLst/>
                      <a:cxnLst>
                        <a:cxn ang="0">
                          <a:pos x="189" y="0"/>
                        </a:cxn>
                        <a:cxn ang="0">
                          <a:pos x="0" y="57"/>
                        </a:cxn>
                        <a:cxn ang="0">
                          <a:pos x="189" y="123"/>
                        </a:cxn>
                        <a:cxn ang="0">
                          <a:pos x="379" y="57"/>
                        </a:cxn>
                        <a:cxn ang="0">
                          <a:pos x="189" y="0"/>
                        </a:cxn>
                        <a:cxn ang="0">
                          <a:pos x="189" y="0"/>
                        </a:cxn>
                      </a:cxnLst>
                      <a:rect l="0" t="0" r="r" b="b"/>
                      <a:pathLst>
                        <a:path w="380" h="124">
                          <a:moveTo>
                            <a:pt x="189" y="0"/>
                          </a:moveTo>
                          <a:cubicBezTo>
                            <a:pt x="86" y="0"/>
                            <a:pt x="0" y="27"/>
                            <a:pt x="0" y="57"/>
                          </a:cubicBezTo>
                          <a:cubicBezTo>
                            <a:pt x="0" y="93"/>
                            <a:pt x="86" y="123"/>
                            <a:pt x="189" y="123"/>
                          </a:cubicBezTo>
                          <a:cubicBezTo>
                            <a:pt x="292" y="123"/>
                            <a:pt x="379" y="93"/>
                            <a:pt x="379" y="57"/>
                          </a:cubicBezTo>
                          <a:cubicBezTo>
                            <a:pt x="379" y="27"/>
                            <a:pt x="292"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grpSp>
              <p:grpSp>
                <p:nvGrpSpPr>
                  <p:cNvPr id="1255823" name="Group 344"/>
                  <p:cNvGrpSpPr>
                    <a:grpSpLocks/>
                  </p:cNvGrpSpPr>
                  <p:nvPr/>
                </p:nvGrpSpPr>
                <p:grpSpPr bwMode="auto">
                  <a:xfrm>
                    <a:off x="1345" y="3732"/>
                    <a:ext cx="182" cy="134"/>
                    <a:chOff x="1345" y="3732"/>
                    <a:chExt cx="182" cy="134"/>
                  </a:xfrm>
                </p:grpSpPr>
                <p:sp>
                  <p:nvSpPr>
                    <p:cNvPr id="1255769" name="Freeform 345"/>
                    <p:cNvSpPr>
                      <a:spLocks noChangeArrowheads="1"/>
                    </p:cNvSpPr>
                    <p:nvPr/>
                  </p:nvSpPr>
                  <p:spPr bwMode="auto">
                    <a:xfrm>
                      <a:off x="1345" y="3732"/>
                      <a:ext cx="181" cy="134"/>
                    </a:xfrm>
                    <a:custGeom>
                      <a:avLst/>
                      <a:gdLst/>
                      <a:ahLst/>
                      <a:cxnLst>
                        <a:cxn ang="0">
                          <a:pos x="0" y="595"/>
                        </a:cxn>
                        <a:cxn ang="0">
                          <a:pos x="0" y="315"/>
                        </a:cxn>
                        <a:cxn ang="0">
                          <a:pos x="318" y="0"/>
                        </a:cxn>
                        <a:cxn ang="0">
                          <a:pos x="803" y="0"/>
                        </a:cxn>
                        <a:cxn ang="0">
                          <a:pos x="803" y="276"/>
                        </a:cxn>
                        <a:cxn ang="0">
                          <a:pos x="481" y="595"/>
                        </a:cxn>
                        <a:cxn ang="0">
                          <a:pos x="0" y="595"/>
                        </a:cxn>
                      </a:cxnLst>
                      <a:rect l="0" t="0" r="r" b="b"/>
                      <a:pathLst>
                        <a:path w="804" h="596">
                          <a:moveTo>
                            <a:pt x="0" y="595"/>
                          </a:moveTo>
                          <a:lnTo>
                            <a:pt x="0" y="315"/>
                          </a:lnTo>
                          <a:lnTo>
                            <a:pt x="318" y="0"/>
                          </a:lnTo>
                          <a:lnTo>
                            <a:pt x="803" y="0"/>
                          </a:lnTo>
                          <a:lnTo>
                            <a:pt x="803" y="276"/>
                          </a:lnTo>
                          <a:lnTo>
                            <a:pt x="481" y="595"/>
                          </a:lnTo>
                          <a:lnTo>
                            <a:pt x="0" y="595"/>
                          </a:lnTo>
                        </a:path>
                      </a:pathLst>
                    </a:custGeom>
                    <a:solidFill>
                      <a:srgbClr val="FFFFFF"/>
                    </a:solidFill>
                    <a:ln w="9360">
                      <a:solidFill>
                        <a:srgbClr val="000000"/>
                      </a:solidFill>
                      <a:round/>
                      <a:headEnd/>
                      <a:tailEnd/>
                    </a:ln>
                  </p:spPr>
                  <p:txBody>
                    <a:bodyPr wrap="none" anchor="ctr"/>
                    <a:lstStyle/>
                    <a:p>
                      <a:endParaRPr lang="fr-CH"/>
                    </a:p>
                  </p:txBody>
                </p:sp>
                <p:sp>
                  <p:nvSpPr>
                    <p:cNvPr id="1255770" name="Freeform 346"/>
                    <p:cNvSpPr>
                      <a:spLocks noChangeArrowheads="1"/>
                    </p:cNvSpPr>
                    <p:nvPr/>
                  </p:nvSpPr>
                  <p:spPr bwMode="auto">
                    <a:xfrm>
                      <a:off x="1345" y="3732"/>
                      <a:ext cx="181" cy="72"/>
                    </a:xfrm>
                    <a:custGeom>
                      <a:avLst/>
                      <a:gdLst/>
                      <a:ahLst/>
                      <a:cxnLst>
                        <a:cxn ang="0">
                          <a:pos x="0" y="322"/>
                        </a:cxn>
                        <a:cxn ang="0">
                          <a:pos x="318" y="0"/>
                        </a:cxn>
                        <a:cxn ang="0">
                          <a:pos x="803" y="0"/>
                        </a:cxn>
                        <a:cxn ang="0">
                          <a:pos x="481" y="322"/>
                        </a:cxn>
                        <a:cxn ang="0">
                          <a:pos x="0" y="322"/>
                        </a:cxn>
                      </a:cxnLst>
                      <a:rect l="0" t="0" r="r" b="b"/>
                      <a:pathLst>
                        <a:path w="804" h="323">
                          <a:moveTo>
                            <a:pt x="0" y="322"/>
                          </a:moveTo>
                          <a:lnTo>
                            <a:pt x="318" y="0"/>
                          </a:lnTo>
                          <a:lnTo>
                            <a:pt x="803" y="0"/>
                          </a:lnTo>
                          <a:lnTo>
                            <a:pt x="481" y="322"/>
                          </a:lnTo>
                          <a:lnTo>
                            <a:pt x="0" y="322"/>
                          </a:lnTo>
                        </a:path>
                      </a:pathLst>
                    </a:custGeom>
                    <a:solidFill>
                      <a:srgbClr val="FFFFFF"/>
                    </a:solidFill>
                    <a:ln w="9360">
                      <a:solidFill>
                        <a:srgbClr val="000000"/>
                      </a:solidFill>
                      <a:round/>
                      <a:headEnd/>
                      <a:tailEnd/>
                    </a:ln>
                  </p:spPr>
                  <p:txBody>
                    <a:bodyPr wrap="none" anchor="ctr"/>
                    <a:lstStyle/>
                    <a:p>
                      <a:endParaRPr lang="fr-CH"/>
                    </a:p>
                  </p:txBody>
                </p:sp>
                <p:sp>
                  <p:nvSpPr>
                    <p:cNvPr id="1255771" name="Freeform 347"/>
                    <p:cNvSpPr>
                      <a:spLocks noChangeArrowheads="1"/>
                    </p:cNvSpPr>
                    <p:nvPr/>
                  </p:nvSpPr>
                  <p:spPr bwMode="auto">
                    <a:xfrm>
                      <a:off x="1455" y="3732"/>
                      <a:ext cx="72" cy="134"/>
                    </a:xfrm>
                    <a:custGeom>
                      <a:avLst/>
                      <a:gdLst/>
                      <a:ahLst/>
                      <a:cxnLst>
                        <a:cxn ang="0">
                          <a:pos x="0" y="595"/>
                        </a:cxn>
                        <a:cxn ang="0">
                          <a:pos x="0" y="315"/>
                        </a:cxn>
                        <a:cxn ang="0">
                          <a:pos x="322" y="0"/>
                        </a:cxn>
                        <a:cxn ang="0">
                          <a:pos x="322" y="276"/>
                        </a:cxn>
                        <a:cxn ang="0">
                          <a:pos x="0" y="595"/>
                        </a:cxn>
                      </a:cxnLst>
                      <a:rect l="0" t="0" r="r" b="b"/>
                      <a:pathLst>
                        <a:path w="323" h="596">
                          <a:moveTo>
                            <a:pt x="0" y="595"/>
                          </a:moveTo>
                          <a:lnTo>
                            <a:pt x="0" y="315"/>
                          </a:lnTo>
                          <a:lnTo>
                            <a:pt x="322" y="0"/>
                          </a:lnTo>
                          <a:lnTo>
                            <a:pt x="322" y="276"/>
                          </a:lnTo>
                          <a:lnTo>
                            <a:pt x="0" y="595"/>
                          </a:lnTo>
                        </a:path>
                      </a:pathLst>
                    </a:custGeom>
                    <a:solidFill>
                      <a:srgbClr val="DBDBDB"/>
                    </a:solidFill>
                    <a:ln w="9360">
                      <a:solidFill>
                        <a:srgbClr val="000000"/>
                      </a:solidFill>
                      <a:round/>
                      <a:headEnd/>
                      <a:tailEnd/>
                    </a:ln>
                  </p:spPr>
                  <p:txBody>
                    <a:bodyPr wrap="none" anchor="ctr"/>
                    <a:lstStyle/>
                    <a:p>
                      <a:endParaRPr lang="fr-CH"/>
                    </a:p>
                  </p:txBody>
                </p:sp>
              </p:grpSp>
              <p:grpSp>
                <p:nvGrpSpPr>
                  <p:cNvPr id="1255824" name="Group 348"/>
                  <p:cNvGrpSpPr>
                    <a:grpSpLocks/>
                  </p:cNvGrpSpPr>
                  <p:nvPr/>
                </p:nvGrpSpPr>
                <p:grpSpPr bwMode="auto">
                  <a:xfrm>
                    <a:off x="1417" y="3636"/>
                    <a:ext cx="85" cy="110"/>
                    <a:chOff x="1417" y="3636"/>
                    <a:chExt cx="85" cy="110"/>
                  </a:xfrm>
                </p:grpSpPr>
                <p:sp>
                  <p:nvSpPr>
                    <p:cNvPr id="1255773" name="Freeform 349"/>
                    <p:cNvSpPr>
                      <a:spLocks noChangeArrowheads="1"/>
                    </p:cNvSpPr>
                    <p:nvPr/>
                  </p:nvSpPr>
                  <p:spPr bwMode="auto">
                    <a:xfrm>
                      <a:off x="1417" y="3636"/>
                      <a:ext cx="85" cy="110"/>
                    </a:xfrm>
                    <a:custGeom>
                      <a:avLst/>
                      <a:gdLst/>
                      <a:ahLst/>
                      <a:cxnLst>
                        <a:cxn ang="0">
                          <a:pos x="190" y="0"/>
                        </a:cxn>
                        <a:cxn ang="0">
                          <a:pos x="0" y="61"/>
                        </a:cxn>
                        <a:cxn ang="0">
                          <a:pos x="0" y="428"/>
                        </a:cxn>
                        <a:cxn ang="0">
                          <a:pos x="190" y="489"/>
                        </a:cxn>
                        <a:cxn ang="0">
                          <a:pos x="379" y="428"/>
                        </a:cxn>
                        <a:cxn ang="0">
                          <a:pos x="379" y="61"/>
                        </a:cxn>
                        <a:cxn ang="0">
                          <a:pos x="190" y="0"/>
                        </a:cxn>
                        <a:cxn ang="0">
                          <a:pos x="190" y="0"/>
                        </a:cxn>
                      </a:cxnLst>
                      <a:rect l="0" t="0" r="r" b="b"/>
                      <a:pathLst>
                        <a:path w="380" h="490">
                          <a:moveTo>
                            <a:pt x="190" y="0"/>
                          </a:moveTo>
                          <a:cubicBezTo>
                            <a:pt x="85" y="0"/>
                            <a:pt x="0" y="26"/>
                            <a:pt x="0" y="61"/>
                          </a:cubicBezTo>
                          <a:lnTo>
                            <a:pt x="0" y="428"/>
                          </a:lnTo>
                          <a:cubicBezTo>
                            <a:pt x="0" y="459"/>
                            <a:pt x="85" y="489"/>
                            <a:pt x="190" y="489"/>
                          </a:cubicBezTo>
                          <a:cubicBezTo>
                            <a:pt x="292" y="489"/>
                            <a:pt x="379" y="459"/>
                            <a:pt x="379" y="428"/>
                          </a:cubicBezTo>
                          <a:lnTo>
                            <a:pt x="379" y="61"/>
                          </a:lnTo>
                          <a:cubicBezTo>
                            <a:pt x="379" y="26"/>
                            <a:pt x="292" y="0"/>
                            <a:pt x="190" y="0"/>
                          </a:cubicBezTo>
                          <a:lnTo>
                            <a:pt x="190" y="0"/>
                          </a:lnTo>
                        </a:path>
                      </a:pathLst>
                    </a:custGeom>
                    <a:solidFill>
                      <a:srgbClr val="FFFFFF"/>
                    </a:solidFill>
                    <a:ln w="9360">
                      <a:solidFill>
                        <a:srgbClr val="000000"/>
                      </a:solidFill>
                      <a:round/>
                      <a:headEnd/>
                      <a:tailEnd/>
                    </a:ln>
                  </p:spPr>
                  <p:txBody>
                    <a:bodyPr wrap="none" anchor="ctr"/>
                    <a:lstStyle/>
                    <a:p>
                      <a:endParaRPr lang="fr-CH"/>
                    </a:p>
                  </p:txBody>
                </p:sp>
                <p:sp>
                  <p:nvSpPr>
                    <p:cNvPr id="1255774" name="Freeform 350"/>
                    <p:cNvSpPr>
                      <a:spLocks noChangeArrowheads="1"/>
                    </p:cNvSpPr>
                    <p:nvPr/>
                  </p:nvSpPr>
                  <p:spPr bwMode="auto">
                    <a:xfrm>
                      <a:off x="1417" y="3636"/>
                      <a:ext cx="85" cy="27"/>
                    </a:xfrm>
                    <a:custGeom>
                      <a:avLst/>
                      <a:gdLst/>
                      <a:ahLst/>
                      <a:cxnLst>
                        <a:cxn ang="0">
                          <a:pos x="190" y="0"/>
                        </a:cxn>
                        <a:cxn ang="0">
                          <a:pos x="0" y="60"/>
                        </a:cxn>
                        <a:cxn ang="0">
                          <a:pos x="190" y="123"/>
                        </a:cxn>
                        <a:cxn ang="0">
                          <a:pos x="379" y="60"/>
                        </a:cxn>
                        <a:cxn ang="0">
                          <a:pos x="190" y="0"/>
                        </a:cxn>
                        <a:cxn ang="0">
                          <a:pos x="190" y="0"/>
                        </a:cxn>
                      </a:cxnLst>
                      <a:rect l="0" t="0" r="r" b="b"/>
                      <a:pathLst>
                        <a:path w="380" h="124">
                          <a:moveTo>
                            <a:pt x="190" y="0"/>
                          </a:moveTo>
                          <a:cubicBezTo>
                            <a:pt x="85" y="0"/>
                            <a:pt x="0" y="27"/>
                            <a:pt x="0" y="60"/>
                          </a:cubicBezTo>
                          <a:cubicBezTo>
                            <a:pt x="0" y="93"/>
                            <a:pt x="85" y="123"/>
                            <a:pt x="190" y="123"/>
                          </a:cubicBezTo>
                          <a:cubicBezTo>
                            <a:pt x="292" y="123"/>
                            <a:pt x="379" y="93"/>
                            <a:pt x="379" y="60"/>
                          </a:cubicBezTo>
                          <a:cubicBezTo>
                            <a:pt x="379" y="27"/>
                            <a:pt x="292" y="0"/>
                            <a:pt x="190" y="0"/>
                          </a:cubicBezTo>
                          <a:lnTo>
                            <a:pt x="190" y="0"/>
                          </a:lnTo>
                        </a:path>
                      </a:pathLst>
                    </a:custGeom>
                    <a:solidFill>
                      <a:srgbClr val="FFFFFF"/>
                    </a:solidFill>
                    <a:ln w="9360">
                      <a:solidFill>
                        <a:srgbClr val="000000"/>
                      </a:solidFill>
                      <a:round/>
                      <a:headEnd/>
                      <a:tailEnd/>
                    </a:ln>
                  </p:spPr>
                  <p:txBody>
                    <a:bodyPr wrap="none" anchor="ctr"/>
                    <a:lstStyle/>
                    <a:p>
                      <a:endParaRPr lang="fr-CH"/>
                    </a:p>
                  </p:txBody>
                </p:sp>
              </p:grpSp>
              <p:grpSp>
                <p:nvGrpSpPr>
                  <p:cNvPr id="1255825" name="Group 351"/>
                  <p:cNvGrpSpPr>
                    <a:grpSpLocks/>
                  </p:cNvGrpSpPr>
                  <p:nvPr/>
                </p:nvGrpSpPr>
                <p:grpSpPr bwMode="auto">
                  <a:xfrm>
                    <a:off x="1369" y="3684"/>
                    <a:ext cx="85" cy="111"/>
                    <a:chOff x="1369" y="3684"/>
                    <a:chExt cx="85" cy="111"/>
                  </a:xfrm>
                </p:grpSpPr>
                <p:sp>
                  <p:nvSpPr>
                    <p:cNvPr id="1255776" name="Freeform 352"/>
                    <p:cNvSpPr>
                      <a:spLocks noChangeArrowheads="1"/>
                    </p:cNvSpPr>
                    <p:nvPr/>
                  </p:nvSpPr>
                  <p:spPr bwMode="auto">
                    <a:xfrm>
                      <a:off x="1369" y="3684"/>
                      <a:ext cx="85" cy="111"/>
                    </a:xfrm>
                    <a:custGeom>
                      <a:avLst/>
                      <a:gdLst/>
                      <a:ahLst/>
                      <a:cxnLst>
                        <a:cxn ang="0">
                          <a:pos x="189" y="0"/>
                        </a:cxn>
                        <a:cxn ang="0">
                          <a:pos x="0" y="61"/>
                        </a:cxn>
                        <a:cxn ang="0">
                          <a:pos x="0" y="433"/>
                        </a:cxn>
                        <a:cxn ang="0">
                          <a:pos x="189" y="494"/>
                        </a:cxn>
                        <a:cxn ang="0">
                          <a:pos x="379" y="433"/>
                        </a:cxn>
                        <a:cxn ang="0">
                          <a:pos x="379" y="61"/>
                        </a:cxn>
                        <a:cxn ang="0">
                          <a:pos x="189" y="0"/>
                        </a:cxn>
                        <a:cxn ang="0">
                          <a:pos x="189" y="0"/>
                        </a:cxn>
                      </a:cxnLst>
                      <a:rect l="0" t="0" r="r" b="b"/>
                      <a:pathLst>
                        <a:path w="380" h="495">
                          <a:moveTo>
                            <a:pt x="189" y="0"/>
                          </a:moveTo>
                          <a:cubicBezTo>
                            <a:pt x="86" y="0"/>
                            <a:pt x="0" y="28"/>
                            <a:pt x="0" y="61"/>
                          </a:cubicBezTo>
                          <a:lnTo>
                            <a:pt x="0" y="433"/>
                          </a:lnTo>
                          <a:cubicBezTo>
                            <a:pt x="0" y="464"/>
                            <a:pt x="86" y="494"/>
                            <a:pt x="189" y="494"/>
                          </a:cubicBezTo>
                          <a:cubicBezTo>
                            <a:pt x="292" y="494"/>
                            <a:pt x="379" y="464"/>
                            <a:pt x="379" y="433"/>
                          </a:cubicBezTo>
                          <a:lnTo>
                            <a:pt x="379" y="61"/>
                          </a:lnTo>
                          <a:cubicBezTo>
                            <a:pt x="379" y="28"/>
                            <a:pt x="292"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sp>
                  <p:nvSpPr>
                    <p:cNvPr id="1255777" name="Freeform 353"/>
                    <p:cNvSpPr>
                      <a:spLocks noChangeArrowheads="1"/>
                    </p:cNvSpPr>
                    <p:nvPr/>
                  </p:nvSpPr>
                  <p:spPr bwMode="auto">
                    <a:xfrm>
                      <a:off x="1369" y="3684"/>
                      <a:ext cx="85" cy="27"/>
                    </a:xfrm>
                    <a:custGeom>
                      <a:avLst/>
                      <a:gdLst/>
                      <a:ahLst/>
                      <a:cxnLst>
                        <a:cxn ang="0">
                          <a:pos x="189" y="0"/>
                        </a:cxn>
                        <a:cxn ang="0">
                          <a:pos x="0" y="60"/>
                        </a:cxn>
                        <a:cxn ang="0">
                          <a:pos x="189" y="124"/>
                        </a:cxn>
                        <a:cxn ang="0">
                          <a:pos x="379" y="60"/>
                        </a:cxn>
                        <a:cxn ang="0">
                          <a:pos x="189" y="0"/>
                        </a:cxn>
                        <a:cxn ang="0">
                          <a:pos x="189" y="0"/>
                        </a:cxn>
                      </a:cxnLst>
                      <a:rect l="0" t="0" r="r" b="b"/>
                      <a:pathLst>
                        <a:path w="380" h="125">
                          <a:moveTo>
                            <a:pt x="189" y="0"/>
                          </a:moveTo>
                          <a:cubicBezTo>
                            <a:pt x="86" y="0"/>
                            <a:pt x="0" y="28"/>
                            <a:pt x="0" y="60"/>
                          </a:cubicBezTo>
                          <a:cubicBezTo>
                            <a:pt x="0" y="94"/>
                            <a:pt x="86" y="124"/>
                            <a:pt x="189" y="124"/>
                          </a:cubicBezTo>
                          <a:cubicBezTo>
                            <a:pt x="292" y="124"/>
                            <a:pt x="379" y="94"/>
                            <a:pt x="379" y="60"/>
                          </a:cubicBezTo>
                          <a:cubicBezTo>
                            <a:pt x="379" y="28"/>
                            <a:pt x="292" y="0"/>
                            <a:pt x="189" y="0"/>
                          </a:cubicBezTo>
                          <a:lnTo>
                            <a:pt x="189" y="0"/>
                          </a:lnTo>
                        </a:path>
                      </a:pathLst>
                    </a:custGeom>
                    <a:solidFill>
                      <a:srgbClr val="FFFFFF"/>
                    </a:solidFill>
                    <a:ln w="9360">
                      <a:solidFill>
                        <a:srgbClr val="000000"/>
                      </a:solidFill>
                      <a:round/>
                      <a:headEnd/>
                      <a:tailEnd/>
                    </a:ln>
                  </p:spPr>
                  <p:txBody>
                    <a:bodyPr wrap="none" anchor="ctr"/>
                    <a:lstStyle/>
                    <a:p>
                      <a:endParaRPr lang="fr-CH"/>
                    </a:p>
                  </p:txBody>
                </p:sp>
              </p:grpSp>
            </p:grpSp>
          </p:grpSp>
          <p:grpSp>
            <p:nvGrpSpPr>
              <p:cNvPr id="1255826" name="Group 354"/>
              <p:cNvGrpSpPr>
                <a:grpSpLocks/>
              </p:cNvGrpSpPr>
              <p:nvPr/>
            </p:nvGrpSpPr>
            <p:grpSpPr bwMode="auto">
              <a:xfrm>
                <a:off x="1105" y="3155"/>
                <a:ext cx="855" cy="759"/>
                <a:chOff x="1105" y="3155"/>
                <a:chExt cx="855" cy="759"/>
              </a:xfrm>
            </p:grpSpPr>
            <p:sp>
              <p:nvSpPr>
                <p:cNvPr id="1255779" name="Freeform 355"/>
                <p:cNvSpPr>
                  <a:spLocks noChangeArrowheads="1"/>
                </p:cNvSpPr>
                <p:nvPr/>
              </p:nvSpPr>
              <p:spPr bwMode="auto">
                <a:xfrm>
                  <a:off x="1105" y="3155"/>
                  <a:ext cx="850" cy="759"/>
                </a:xfrm>
                <a:custGeom>
                  <a:avLst/>
                  <a:gdLst/>
                  <a:ahLst/>
                  <a:cxnLst>
                    <a:cxn ang="0">
                      <a:pos x="0" y="3351"/>
                    </a:cxn>
                    <a:cxn ang="0">
                      <a:pos x="0" y="2011"/>
                    </a:cxn>
                    <a:cxn ang="0">
                      <a:pos x="1998" y="0"/>
                    </a:cxn>
                    <a:cxn ang="0">
                      <a:pos x="3752" y="0"/>
                    </a:cxn>
                    <a:cxn ang="0">
                      <a:pos x="3752" y="1339"/>
                    </a:cxn>
                    <a:cxn ang="0">
                      <a:pos x="1749" y="3351"/>
                    </a:cxn>
                    <a:cxn ang="0">
                      <a:pos x="0" y="3351"/>
                    </a:cxn>
                  </a:cxnLst>
                  <a:rect l="0" t="0" r="r" b="b"/>
                  <a:pathLst>
                    <a:path w="3753" h="3352">
                      <a:moveTo>
                        <a:pt x="0" y="3351"/>
                      </a:moveTo>
                      <a:lnTo>
                        <a:pt x="0" y="2011"/>
                      </a:lnTo>
                      <a:lnTo>
                        <a:pt x="1998" y="0"/>
                      </a:lnTo>
                      <a:lnTo>
                        <a:pt x="3752" y="0"/>
                      </a:lnTo>
                      <a:lnTo>
                        <a:pt x="3752" y="1339"/>
                      </a:lnTo>
                      <a:lnTo>
                        <a:pt x="1749" y="3351"/>
                      </a:lnTo>
                      <a:lnTo>
                        <a:pt x="0" y="3351"/>
                      </a:lnTo>
                    </a:path>
                  </a:pathLst>
                </a:custGeom>
                <a:noFill/>
                <a:ln w="9360">
                  <a:solidFill>
                    <a:srgbClr val="000000"/>
                  </a:solidFill>
                  <a:round/>
                  <a:headEnd/>
                  <a:tailEnd/>
                </a:ln>
              </p:spPr>
              <p:txBody>
                <a:bodyPr/>
                <a:lstStyle/>
                <a:p>
                  <a:endParaRPr lang="fr-CH"/>
                </a:p>
              </p:txBody>
            </p:sp>
            <p:sp>
              <p:nvSpPr>
                <p:cNvPr id="1255780" name="Freeform 356"/>
                <p:cNvSpPr>
                  <a:spLocks noChangeArrowheads="1"/>
                </p:cNvSpPr>
                <p:nvPr/>
              </p:nvSpPr>
              <p:spPr bwMode="auto">
                <a:xfrm>
                  <a:off x="1105" y="3155"/>
                  <a:ext cx="850" cy="455"/>
                </a:xfrm>
                <a:custGeom>
                  <a:avLst/>
                  <a:gdLst/>
                  <a:ahLst/>
                  <a:cxnLst>
                    <a:cxn ang="0">
                      <a:pos x="0" y="2011"/>
                    </a:cxn>
                    <a:cxn ang="0">
                      <a:pos x="1998" y="0"/>
                    </a:cxn>
                    <a:cxn ang="0">
                      <a:pos x="3752" y="0"/>
                    </a:cxn>
                    <a:cxn ang="0">
                      <a:pos x="1749" y="2011"/>
                    </a:cxn>
                    <a:cxn ang="0">
                      <a:pos x="0" y="2011"/>
                    </a:cxn>
                  </a:cxnLst>
                  <a:rect l="0" t="0" r="r" b="b"/>
                  <a:pathLst>
                    <a:path w="3753" h="2012">
                      <a:moveTo>
                        <a:pt x="0" y="2011"/>
                      </a:moveTo>
                      <a:lnTo>
                        <a:pt x="1998" y="0"/>
                      </a:lnTo>
                      <a:lnTo>
                        <a:pt x="3752" y="0"/>
                      </a:lnTo>
                      <a:lnTo>
                        <a:pt x="1749" y="2011"/>
                      </a:lnTo>
                      <a:lnTo>
                        <a:pt x="0" y="2011"/>
                      </a:lnTo>
                    </a:path>
                  </a:pathLst>
                </a:custGeom>
                <a:noFill/>
                <a:ln w="9360">
                  <a:solidFill>
                    <a:srgbClr val="000000"/>
                  </a:solidFill>
                  <a:round/>
                  <a:headEnd/>
                  <a:tailEnd/>
                </a:ln>
              </p:spPr>
              <p:txBody>
                <a:bodyPr/>
                <a:lstStyle/>
                <a:p>
                  <a:endParaRPr lang="fr-CH"/>
                </a:p>
              </p:txBody>
            </p:sp>
            <p:sp>
              <p:nvSpPr>
                <p:cNvPr id="1255781" name="Freeform 357"/>
                <p:cNvSpPr>
                  <a:spLocks noChangeArrowheads="1"/>
                </p:cNvSpPr>
                <p:nvPr/>
              </p:nvSpPr>
              <p:spPr bwMode="auto">
                <a:xfrm>
                  <a:off x="1505" y="3155"/>
                  <a:ext cx="455" cy="759"/>
                </a:xfrm>
                <a:custGeom>
                  <a:avLst/>
                  <a:gdLst/>
                  <a:ahLst/>
                  <a:cxnLst>
                    <a:cxn ang="0">
                      <a:pos x="0" y="3351"/>
                    </a:cxn>
                    <a:cxn ang="0">
                      <a:pos x="0" y="2011"/>
                    </a:cxn>
                    <a:cxn ang="0">
                      <a:pos x="2012" y="0"/>
                    </a:cxn>
                    <a:cxn ang="0">
                      <a:pos x="2012" y="1339"/>
                    </a:cxn>
                    <a:cxn ang="0">
                      <a:pos x="0" y="3351"/>
                    </a:cxn>
                  </a:cxnLst>
                  <a:rect l="0" t="0" r="r" b="b"/>
                  <a:pathLst>
                    <a:path w="2013" h="3352">
                      <a:moveTo>
                        <a:pt x="0" y="3351"/>
                      </a:moveTo>
                      <a:lnTo>
                        <a:pt x="0" y="2011"/>
                      </a:lnTo>
                      <a:lnTo>
                        <a:pt x="2012" y="0"/>
                      </a:lnTo>
                      <a:lnTo>
                        <a:pt x="2012" y="1339"/>
                      </a:lnTo>
                      <a:lnTo>
                        <a:pt x="0" y="3351"/>
                      </a:lnTo>
                    </a:path>
                  </a:pathLst>
                </a:custGeom>
                <a:noFill/>
                <a:ln w="9360">
                  <a:solidFill>
                    <a:srgbClr val="000000"/>
                  </a:solidFill>
                  <a:round/>
                  <a:headEnd/>
                  <a:tailEnd/>
                </a:ln>
              </p:spPr>
              <p:txBody>
                <a:bodyPr/>
                <a:lstStyle/>
                <a:p>
                  <a:endParaRPr lang="fr-CH"/>
                </a:p>
              </p:txBody>
            </p:sp>
          </p:grpSp>
        </p:grpSp>
        <p:grpSp>
          <p:nvGrpSpPr>
            <p:cNvPr id="1255827" name="Group 358"/>
            <p:cNvGrpSpPr>
              <a:grpSpLocks/>
            </p:cNvGrpSpPr>
            <p:nvPr/>
          </p:nvGrpSpPr>
          <p:grpSpPr bwMode="auto">
            <a:xfrm>
              <a:off x="1057" y="3107"/>
              <a:ext cx="950" cy="859"/>
              <a:chOff x="1057" y="3107"/>
              <a:chExt cx="950" cy="859"/>
            </a:xfrm>
          </p:grpSpPr>
          <p:sp>
            <p:nvSpPr>
              <p:cNvPr id="1255783" name="Freeform 359"/>
              <p:cNvSpPr>
                <a:spLocks noChangeArrowheads="1"/>
              </p:cNvSpPr>
              <p:nvPr/>
            </p:nvSpPr>
            <p:spPr bwMode="auto">
              <a:xfrm>
                <a:off x="1057" y="3107"/>
                <a:ext cx="946" cy="859"/>
              </a:xfrm>
              <a:custGeom>
                <a:avLst/>
                <a:gdLst/>
                <a:ahLst/>
                <a:cxnLst>
                  <a:cxn ang="0">
                    <a:pos x="0" y="3792"/>
                  </a:cxn>
                  <a:cxn ang="0">
                    <a:pos x="0" y="1998"/>
                  </a:cxn>
                  <a:cxn ang="0">
                    <a:pos x="1990" y="0"/>
                  </a:cxn>
                  <a:cxn ang="0">
                    <a:pos x="4176" y="0"/>
                  </a:cxn>
                  <a:cxn ang="0">
                    <a:pos x="4176" y="1792"/>
                  </a:cxn>
                  <a:cxn ang="0">
                    <a:pos x="2182" y="3792"/>
                  </a:cxn>
                  <a:cxn ang="0">
                    <a:pos x="0" y="3792"/>
                  </a:cxn>
                </a:cxnLst>
                <a:rect l="0" t="0" r="r" b="b"/>
                <a:pathLst>
                  <a:path w="4177" h="3793">
                    <a:moveTo>
                      <a:pt x="0" y="3792"/>
                    </a:moveTo>
                    <a:lnTo>
                      <a:pt x="0" y="1998"/>
                    </a:lnTo>
                    <a:lnTo>
                      <a:pt x="1990" y="0"/>
                    </a:lnTo>
                    <a:lnTo>
                      <a:pt x="4176" y="0"/>
                    </a:lnTo>
                    <a:lnTo>
                      <a:pt x="4176" y="1792"/>
                    </a:lnTo>
                    <a:lnTo>
                      <a:pt x="2182" y="3792"/>
                    </a:lnTo>
                    <a:lnTo>
                      <a:pt x="0" y="3792"/>
                    </a:lnTo>
                  </a:path>
                </a:pathLst>
              </a:custGeom>
              <a:noFill/>
              <a:ln w="9360">
                <a:solidFill>
                  <a:srgbClr val="000000"/>
                </a:solidFill>
                <a:round/>
                <a:headEnd/>
                <a:tailEnd/>
              </a:ln>
            </p:spPr>
            <p:txBody>
              <a:bodyPr/>
              <a:lstStyle/>
              <a:p>
                <a:endParaRPr lang="fr-CH"/>
              </a:p>
            </p:txBody>
          </p:sp>
          <p:sp>
            <p:nvSpPr>
              <p:cNvPr id="1255784" name="Freeform 360"/>
              <p:cNvSpPr>
                <a:spLocks noChangeArrowheads="1"/>
              </p:cNvSpPr>
              <p:nvPr/>
            </p:nvSpPr>
            <p:spPr bwMode="auto">
              <a:xfrm>
                <a:off x="1057" y="3107"/>
                <a:ext cx="946" cy="454"/>
              </a:xfrm>
              <a:custGeom>
                <a:avLst/>
                <a:gdLst/>
                <a:ahLst/>
                <a:cxnLst>
                  <a:cxn ang="0">
                    <a:pos x="0" y="2006"/>
                  </a:cxn>
                  <a:cxn ang="0">
                    <a:pos x="1990" y="0"/>
                  </a:cxn>
                  <a:cxn ang="0">
                    <a:pos x="4176" y="0"/>
                  </a:cxn>
                  <a:cxn ang="0">
                    <a:pos x="2182" y="2006"/>
                  </a:cxn>
                  <a:cxn ang="0">
                    <a:pos x="0" y="2006"/>
                  </a:cxn>
                </a:cxnLst>
                <a:rect l="0" t="0" r="r" b="b"/>
                <a:pathLst>
                  <a:path w="4177" h="2007">
                    <a:moveTo>
                      <a:pt x="0" y="2006"/>
                    </a:moveTo>
                    <a:lnTo>
                      <a:pt x="1990" y="0"/>
                    </a:lnTo>
                    <a:lnTo>
                      <a:pt x="4176" y="0"/>
                    </a:lnTo>
                    <a:lnTo>
                      <a:pt x="2182" y="2006"/>
                    </a:lnTo>
                    <a:lnTo>
                      <a:pt x="0" y="2006"/>
                    </a:lnTo>
                  </a:path>
                </a:pathLst>
              </a:custGeom>
              <a:noFill/>
              <a:ln w="9360">
                <a:solidFill>
                  <a:srgbClr val="000000"/>
                </a:solidFill>
                <a:round/>
                <a:headEnd/>
                <a:tailEnd/>
              </a:ln>
            </p:spPr>
            <p:txBody>
              <a:bodyPr/>
              <a:lstStyle/>
              <a:p>
                <a:endParaRPr lang="fr-CH"/>
              </a:p>
            </p:txBody>
          </p:sp>
          <p:sp>
            <p:nvSpPr>
              <p:cNvPr id="1255785" name="Freeform 361"/>
              <p:cNvSpPr>
                <a:spLocks noChangeArrowheads="1"/>
              </p:cNvSpPr>
              <p:nvPr/>
            </p:nvSpPr>
            <p:spPr bwMode="auto">
              <a:xfrm>
                <a:off x="1555" y="3107"/>
                <a:ext cx="452" cy="859"/>
              </a:xfrm>
              <a:custGeom>
                <a:avLst/>
                <a:gdLst/>
                <a:ahLst/>
                <a:cxnLst>
                  <a:cxn ang="0">
                    <a:pos x="0" y="3792"/>
                  </a:cxn>
                  <a:cxn ang="0">
                    <a:pos x="0" y="1998"/>
                  </a:cxn>
                  <a:cxn ang="0">
                    <a:pos x="1998" y="0"/>
                  </a:cxn>
                  <a:cxn ang="0">
                    <a:pos x="1998" y="1792"/>
                  </a:cxn>
                  <a:cxn ang="0">
                    <a:pos x="0" y="3792"/>
                  </a:cxn>
                </a:cxnLst>
                <a:rect l="0" t="0" r="r" b="b"/>
                <a:pathLst>
                  <a:path w="1999" h="3793">
                    <a:moveTo>
                      <a:pt x="0" y="3792"/>
                    </a:moveTo>
                    <a:lnTo>
                      <a:pt x="0" y="1998"/>
                    </a:lnTo>
                    <a:lnTo>
                      <a:pt x="1998" y="0"/>
                    </a:lnTo>
                    <a:lnTo>
                      <a:pt x="1998" y="1792"/>
                    </a:lnTo>
                    <a:lnTo>
                      <a:pt x="0" y="3792"/>
                    </a:lnTo>
                  </a:path>
                </a:pathLst>
              </a:custGeom>
              <a:noFill/>
              <a:ln w="9360">
                <a:solidFill>
                  <a:srgbClr val="000000"/>
                </a:solidFill>
                <a:round/>
                <a:headEnd/>
                <a:tailEnd/>
              </a:ln>
            </p:spPr>
            <p:txBody>
              <a:bodyPr/>
              <a:lstStyle/>
              <a:p>
                <a:endParaRPr lang="fr-CH"/>
              </a:p>
            </p:txBody>
          </p:sp>
        </p:grpSp>
      </p:grpSp>
      <p:sp>
        <p:nvSpPr>
          <p:cNvPr id="1255788" name="Text Box 364"/>
          <p:cNvSpPr txBox="1">
            <a:spLocks noChangeArrowheads="1"/>
          </p:cNvSpPr>
          <p:nvPr/>
        </p:nvSpPr>
        <p:spPr bwMode="auto">
          <a:xfrm>
            <a:off x="2916486" y="873127"/>
            <a:ext cx="3743746" cy="1239840"/>
          </a:xfrm>
          <a:prstGeom prst="rect">
            <a:avLst/>
          </a:prstGeom>
          <a:noFill/>
          <a:ln w="9525">
            <a:noFill/>
            <a:miter lim="800000"/>
            <a:headEnd/>
            <a:tailEnd/>
          </a:ln>
        </p:spPr>
        <p:txBody>
          <a:bodyPr wrap="square" lIns="90000" tIns="46800" rIns="90000" bIns="46800">
            <a:spAutoFit/>
          </a:bodyPr>
          <a:lstStyle/>
          <a:p>
            <a:pPr eaLnBrk="0" hangingPunct="0">
              <a:lnSpc>
                <a:spcPct val="93000"/>
              </a:lnSpc>
              <a:buSzPct val="30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b="1" dirty="0">
                <a:solidFill>
                  <a:srgbClr val="990000"/>
                </a:solidFill>
                <a:latin typeface="Arial" pitchFamily="34" charset="0"/>
              </a:rPr>
              <a:t>AIRBUS 340</a:t>
            </a:r>
          </a:p>
        </p:txBody>
      </p:sp>
      <p:sp>
        <p:nvSpPr>
          <p:cNvPr id="1255789" name="Freeform 365"/>
          <p:cNvSpPr>
            <a:spLocks noChangeArrowheads="1"/>
          </p:cNvSpPr>
          <p:nvPr/>
        </p:nvSpPr>
        <p:spPr bwMode="auto">
          <a:xfrm>
            <a:off x="3662363" y="3025775"/>
            <a:ext cx="2530475" cy="2587625"/>
          </a:xfrm>
          <a:custGeom>
            <a:avLst/>
            <a:gdLst/>
            <a:ahLst/>
            <a:cxnLst>
              <a:cxn ang="0">
                <a:pos x="223" y="902"/>
              </a:cxn>
              <a:cxn ang="0">
                <a:pos x="5065" y="6128"/>
              </a:cxn>
              <a:cxn ang="0">
                <a:pos x="6808" y="6321"/>
              </a:cxn>
              <a:cxn ang="0">
                <a:pos x="3710" y="902"/>
              </a:cxn>
              <a:cxn ang="0">
                <a:pos x="223" y="902"/>
              </a:cxn>
              <a:cxn ang="0">
                <a:pos x="223" y="902"/>
              </a:cxn>
            </a:cxnLst>
            <a:rect l="0" t="0" r="r" b="b"/>
            <a:pathLst>
              <a:path w="7035" h="7193">
                <a:moveTo>
                  <a:pt x="223" y="902"/>
                </a:moveTo>
                <a:cubicBezTo>
                  <a:pt x="451" y="1773"/>
                  <a:pt x="3969" y="5224"/>
                  <a:pt x="5065" y="6128"/>
                </a:cubicBezTo>
                <a:cubicBezTo>
                  <a:pt x="6163" y="7031"/>
                  <a:pt x="7034" y="7192"/>
                  <a:pt x="6808" y="6321"/>
                </a:cubicBezTo>
                <a:cubicBezTo>
                  <a:pt x="6581" y="5450"/>
                  <a:pt x="4807" y="1805"/>
                  <a:pt x="3710" y="902"/>
                </a:cubicBezTo>
                <a:cubicBezTo>
                  <a:pt x="2612" y="0"/>
                  <a:pt x="0" y="29"/>
                  <a:pt x="223" y="902"/>
                </a:cubicBezTo>
                <a:lnTo>
                  <a:pt x="223" y="902"/>
                </a:lnTo>
              </a:path>
            </a:pathLst>
          </a:custGeom>
          <a:solidFill>
            <a:srgbClr val="FFFFFF"/>
          </a:solidFill>
          <a:ln w="9360">
            <a:solidFill>
              <a:srgbClr val="000000"/>
            </a:solidFill>
            <a:round/>
            <a:headEnd/>
            <a:tailEnd/>
          </a:ln>
        </p:spPr>
        <p:txBody>
          <a:bodyPr wrap="none" anchor="ctr"/>
          <a:lstStyle/>
          <a:p>
            <a:endParaRPr lang="fr-CH"/>
          </a:p>
        </p:txBody>
      </p:sp>
      <p:grpSp>
        <p:nvGrpSpPr>
          <p:cNvPr id="1255828" name="Group 366"/>
          <p:cNvGrpSpPr>
            <a:grpSpLocks/>
          </p:cNvGrpSpPr>
          <p:nvPr/>
        </p:nvGrpSpPr>
        <p:grpSpPr bwMode="auto">
          <a:xfrm>
            <a:off x="4267200" y="4724400"/>
            <a:ext cx="1501775" cy="306388"/>
            <a:chOff x="2595" y="3252"/>
            <a:chExt cx="946" cy="193"/>
          </a:xfrm>
        </p:grpSpPr>
        <p:sp>
          <p:nvSpPr>
            <p:cNvPr id="1255791" name="AutoShape 367"/>
            <p:cNvSpPr>
              <a:spLocks noChangeArrowheads="1"/>
            </p:cNvSpPr>
            <p:nvPr/>
          </p:nvSpPr>
          <p:spPr bwMode="auto">
            <a:xfrm>
              <a:off x="2595" y="3252"/>
              <a:ext cx="946" cy="193"/>
            </a:xfrm>
            <a:prstGeom prst="roundRect">
              <a:avLst>
                <a:gd name="adj" fmla="val 514"/>
              </a:avLst>
            </a:prstGeom>
            <a:solidFill>
              <a:srgbClr val="FF3300"/>
            </a:solidFill>
            <a:ln w="9360">
              <a:solidFill>
                <a:srgbClr val="000000"/>
              </a:solidFill>
              <a:round/>
              <a:headEnd/>
              <a:tailEnd/>
            </a:ln>
          </p:spPr>
          <p:txBody>
            <a:bodyPr wrap="none" anchor="ctr"/>
            <a:lstStyle/>
            <a:p>
              <a:endParaRPr lang="fr-CH"/>
            </a:p>
          </p:txBody>
        </p:sp>
        <p:sp>
          <p:nvSpPr>
            <p:cNvPr id="1255792" name="Text Box 368"/>
            <p:cNvSpPr txBox="1">
              <a:spLocks noChangeArrowheads="1"/>
            </p:cNvSpPr>
            <p:nvPr/>
          </p:nvSpPr>
          <p:spPr bwMode="auto">
            <a:xfrm>
              <a:off x="2595" y="3252"/>
              <a:ext cx="946" cy="165"/>
            </a:xfrm>
            <a:prstGeom prst="rect">
              <a:avLst/>
            </a:prstGeom>
            <a:noFill/>
            <a:ln w="9525">
              <a:noFill/>
              <a:miter lim="800000"/>
              <a:headEnd/>
              <a:tailEnd/>
            </a:ln>
          </p:spPr>
          <p:txBody>
            <a:bodyPr lIns="90000" tIns="46800" rIns="90000" bIns="46800">
              <a:spAutoFit/>
            </a:bodyPr>
            <a:lstStyle/>
            <a:p>
              <a:pPr algn="l" eaLnBrk="0" hangingPunct="0">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a:solidFill>
                    <a:srgbClr val="FFFFFF"/>
                  </a:solidFill>
                  <a:latin typeface="Arial" pitchFamily="34" charset="0"/>
                </a:rPr>
                <a:t>Center fuel tank</a:t>
              </a:r>
            </a:p>
          </p:txBody>
        </p:sp>
      </p:grpSp>
      <p:sp>
        <p:nvSpPr>
          <p:cNvPr id="1255793" name="Line 369"/>
          <p:cNvSpPr>
            <a:spLocks noChangeShapeType="1"/>
          </p:cNvSpPr>
          <p:nvPr/>
        </p:nvSpPr>
        <p:spPr bwMode="auto">
          <a:xfrm>
            <a:off x="6102350" y="3406775"/>
            <a:ext cx="450850" cy="1927225"/>
          </a:xfrm>
          <a:prstGeom prst="line">
            <a:avLst/>
          </a:prstGeom>
          <a:noFill/>
          <a:ln w="9360">
            <a:solidFill>
              <a:srgbClr val="000000"/>
            </a:solidFill>
            <a:round/>
            <a:headEnd/>
            <a:tailEnd type="triangle" w="lg" len="lg"/>
          </a:ln>
        </p:spPr>
        <p:txBody>
          <a:bodyPr/>
          <a:lstStyle/>
          <a:p>
            <a:endParaRPr lang="fr-CH"/>
          </a:p>
        </p:txBody>
      </p:sp>
      <p:sp>
        <p:nvSpPr>
          <p:cNvPr id="1255794" name="Line 370"/>
          <p:cNvSpPr>
            <a:spLocks noChangeShapeType="1"/>
          </p:cNvSpPr>
          <p:nvPr/>
        </p:nvSpPr>
        <p:spPr bwMode="auto">
          <a:xfrm flipH="1">
            <a:off x="1981200" y="3025775"/>
            <a:ext cx="930275" cy="1317625"/>
          </a:xfrm>
          <a:prstGeom prst="line">
            <a:avLst/>
          </a:prstGeom>
          <a:noFill/>
          <a:ln w="9360">
            <a:solidFill>
              <a:srgbClr val="000000"/>
            </a:solidFill>
            <a:round/>
            <a:headEnd/>
            <a:tailEnd type="triangle" w="lg" len="lg"/>
          </a:ln>
        </p:spPr>
        <p:txBody>
          <a:bodyPr/>
          <a:lstStyle/>
          <a:p>
            <a:endParaRPr lang="fr-CH"/>
          </a:p>
        </p:txBody>
      </p:sp>
      <p:sp>
        <p:nvSpPr>
          <p:cNvPr id="1255795" name="Line 371"/>
          <p:cNvSpPr>
            <a:spLocks noChangeShapeType="1"/>
          </p:cNvSpPr>
          <p:nvPr/>
        </p:nvSpPr>
        <p:spPr bwMode="auto">
          <a:xfrm flipH="1" flipV="1">
            <a:off x="1284288" y="2554288"/>
            <a:ext cx="1016000" cy="255587"/>
          </a:xfrm>
          <a:prstGeom prst="line">
            <a:avLst/>
          </a:prstGeom>
          <a:noFill/>
          <a:ln w="9360">
            <a:solidFill>
              <a:srgbClr val="000000"/>
            </a:solidFill>
            <a:round/>
            <a:headEnd/>
            <a:tailEnd type="triangle" w="lg" len="lg"/>
          </a:ln>
        </p:spPr>
        <p:txBody>
          <a:bodyPr/>
          <a:lstStyle/>
          <a:p>
            <a:endParaRPr lang="fr-CH"/>
          </a:p>
        </p:txBody>
      </p:sp>
      <p:grpSp>
        <p:nvGrpSpPr>
          <p:cNvPr id="1255829" name="Group 372"/>
          <p:cNvGrpSpPr>
            <a:grpSpLocks/>
          </p:cNvGrpSpPr>
          <p:nvPr/>
        </p:nvGrpSpPr>
        <p:grpSpPr bwMode="auto">
          <a:xfrm>
            <a:off x="533400" y="1981200"/>
            <a:ext cx="757238" cy="263525"/>
            <a:chOff x="336" y="1248"/>
            <a:chExt cx="477" cy="166"/>
          </a:xfrm>
        </p:grpSpPr>
        <p:sp>
          <p:nvSpPr>
            <p:cNvPr id="1255797" name="AutoShape 373"/>
            <p:cNvSpPr>
              <a:spLocks noChangeArrowheads="1"/>
            </p:cNvSpPr>
            <p:nvPr/>
          </p:nvSpPr>
          <p:spPr bwMode="auto">
            <a:xfrm>
              <a:off x="336" y="1248"/>
              <a:ext cx="477" cy="137"/>
            </a:xfrm>
            <a:prstGeom prst="roundRect">
              <a:avLst>
                <a:gd name="adj" fmla="val 722"/>
              </a:avLst>
            </a:prstGeom>
            <a:solidFill>
              <a:srgbClr val="FFCCFF"/>
            </a:solidFill>
            <a:ln w="9360">
              <a:solidFill>
                <a:srgbClr val="000000"/>
              </a:solidFill>
              <a:round/>
              <a:headEnd/>
              <a:tailEnd/>
            </a:ln>
          </p:spPr>
          <p:txBody>
            <a:bodyPr wrap="none" anchor="ctr"/>
            <a:lstStyle/>
            <a:p>
              <a:endParaRPr lang="fr-CH"/>
            </a:p>
          </p:txBody>
        </p:sp>
        <p:sp>
          <p:nvSpPr>
            <p:cNvPr id="1255798" name="Text Box 374"/>
            <p:cNvSpPr txBox="1">
              <a:spLocks noChangeArrowheads="1"/>
            </p:cNvSpPr>
            <p:nvPr/>
          </p:nvSpPr>
          <p:spPr bwMode="auto">
            <a:xfrm>
              <a:off x="336" y="1248"/>
              <a:ext cx="477" cy="166"/>
            </a:xfrm>
            <a:prstGeom prst="rect">
              <a:avLst/>
            </a:prstGeom>
            <a:noFill/>
            <a:ln w="9525">
              <a:noFill/>
              <a:miter lim="800000"/>
              <a:headEnd/>
              <a:tailEnd/>
            </a:ln>
          </p:spPr>
          <p:txBody>
            <a:bodyPr lIns="90000" tIns="46800" rIns="90000" bIns="46800">
              <a:spAutoFit/>
            </a:bodyPr>
            <a:lstStyle/>
            <a:p>
              <a:pPr algn="l" eaLnBrk="0" hangingPunct="0">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0">
                  <a:solidFill>
                    <a:srgbClr val="000000"/>
                  </a:solidFill>
                  <a:latin typeface="Arial" pitchFamily="34" charset="0"/>
                </a:rPr>
                <a:t>Cockpit</a:t>
              </a:r>
            </a:p>
          </p:txBody>
        </p:sp>
      </p:grpSp>
      <p:grpSp>
        <p:nvGrpSpPr>
          <p:cNvPr id="1255830" name="Group 375"/>
          <p:cNvGrpSpPr>
            <a:grpSpLocks/>
          </p:cNvGrpSpPr>
          <p:nvPr/>
        </p:nvGrpSpPr>
        <p:grpSpPr bwMode="auto">
          <a:xfrm>
            <a:off x="7315200" y="4800600"/>
            <a:ext cx="811213" cy="393700"/>
            <a:chOff x="4470" y="3280"/>
            <a:chExt cx="511" cy="248"/>
          </a:xfrm>
        </p:grpSpPr>
        <p:sp>
          <p:nvSpPr>
            <p:cNvPr id="1255800" name="AutoShape 376"/>
            <p:cNvSpPr>
              <a:spLocks noChangeArrowheads="1"/>
            </p:cNvSpPr>
            <p:nvPr/>
          </p:nvSpPr>
          <p:spPr bwMode="auto">
            <a:xfrm>
              <a:off x="4470" y="3280"/>
              <a:ext cx="511" cy="248"/>
            </a:xfrm>
            <a:prstGeom prst="roundRect">
              <a:avLst>
                <a:gd name="adj" fmla="val 403"/>
              </a:avLst>
            </a:prstGeom>
            <a:solidFill>
              <a:srgbClr val="CCFFFF"/>
            </a:solidFill>
            <a:ln w="9360">
              <a:solidFill>
                <a:srgbClr val="000000"/>
              </a:solidFill>
              <a:round/>
              <a:headEnd/>
              <a:tailEnd/>
            </a:ln>
          </p:spPr>
          <p:txBody>
            <a:bodyPr wrap="none" anchor="ctr"/>
            <a:lstStyle/>
            <a:p>
              <a:endParaRPr lang="fr-CH"/>
            </a:p>
          </p:txBody>
        </p:sp>
        <p:sp>
          <p:nvSpPr>
            <p:cNvPr id="1255801" name="Text Box 377"/>
            <p:cNvSpPr txBox="1">
              <a:spLocks noChangeArrowheads="1"/>
            </p:cNvSpPr>
            <p:nvPr/>
          </p:nvSpPr>
          <p:spPr bwMode="auto">
            <a:xfrm>
              <a:off x="4470" y="3280"/>
              <a:ext cx="511" cy="165"/>
            </a:xfrm>
            <a:prstGeom prst="rect">
              <a:avLst/>
            </a:prstGeom>
            <a:noFill/>
            <a:ln w="9525">
              <a:noFill/>
              <a:miter lim="800000"/>
              <a:headEnd/>
              <a:tailEnd/>
            </a:ln>
          </p:spPr>
          <p:txBody>
            <a:bodyPr lIns="90000" tIns="46800" rIns="90000" bIns="46800">
              <a:spAutoFit/>
            </a:bodyPr>
            <a:lstStyle/>
            <a:p>
              <a:pPr algn="l" eaLnBrk="0" hangingPunct="0">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0">
                  <a:solidFill>
                    <a:srgbClr val="000000"/>
                  </a:solidFill>
                  <a:latin typeface="Arial" pitchFamily="34" charset="0"/>
                </a:rPr>
                <a:t>Hold</a:t>
              </a:r>
            </a:p>
          </p:txBody>
        </p:sp>
      </p:grpSp>
      <p:sp>
        <p:nvSpPr>
          <p:cNvPr id="1255802" name="Line 378"/>
          <p:cNvSpPr>
            <a:spLocks noChangeShapeType="1"/>
          </p:cNvSpPr>
          <p:nvPr/>
        </p:nvSpPr>
        <p:spPr bwMode="auto">
          <a:xfrm flipH="1">
            <a:off x="3276600" y="2895600"/>
            <a:ext cx="941388" cy="1525588"/>
          </a:xfrm>
          <a:prstGeom prst="line">
            <a:avLst/>
          </a:prstGeom>
          <a:noFill/>
          <a:ln w="9360">
            <a:solidFill>
              <a:srgbClr val="000000"/>
            </a:solidFill>
            <a:round/>
            <a:headEnd/>
            <a:tailEnd type="triangle" w="lg" len="lg"/>
          </a:ln>
        </p:spPr>
        <p:txBody>
          <a:bodyPr/>
          <a:lstStyle/>
          <a:p>
            <a:endParaRPr lang="fr-CH"/>
          </a:p>
        </p:txBody>
      </p:sp>
      <p:sp>
        <p:nvSpPr>
          <p:cNvPr id="1255803" name="Freeform 379"/>
          <p:cNvSpPr>
            <a:spLocks noChangeArrowheads="1"/>
          </p:cNvSpPr>
          <p:nvPr/>
        </p:nvSpPr>
        <p:spPr bwMode="auto">
          <a:xfrm>
            <a:off x="8121650" y="2513013"/>
            <a:ext cx="147638" cy="107950"/>
          </a:xfrm>
          <a:custGeom>
            <a:avLst/>
            <a:gdLst/>
            <a:ahLst/>
            <a:cxnLst>
              <a:cxn ang="0">
                <a:pos x="8" y="39"/>
              </a:cxn>
              <a:cxn ang="0">
                <a:pos x="45" y="48"/>
              </a:cxn>
              <a:cxn ang="0">
                <a:pos x="81" y="57"/>
              </a:cxn>
              <a:cxn ang="0">
                <a:pos x="120" y="99"/>
              </a:cxn>
              <a:cxn ang="0">
                <a:pos x="123" y="113"/>
              </a:cxn>
              <a:cxn ang="0">
                <a:pos x="137" y="121"/>
              </a:cxn>
              <a:cxn ang="0">
                <a:pos x="154" y="199"/>
              </a:cxn>
              <a:cxn ang="0">
                <a:pos x="150" y="186"/>
              </a:cxn>
              <a:cxn ang="0">
                <a:pos x="141" y="226"/>
              </a:cxn>
              <a:cxn ang="0">
                <a:pos x="150" y="183"/>
              </a:cxn>
              <a:cxn ang="0">
                <a:pos x="154" y="304"/>
              </a:cxn>
              <a:cxn ang="0">
                <a:pos x="321" y="222"/>
              </a:cxn>
              <a:cxn ang="0">
                <a:pos x="366" y="179"/>
              </a:cxn>
              <a:cxn ang="0">
                <a:pos x="382" y="169"/>
              </a:cxn>
              <a:cxn ang="0">
                <a:pos x="414" y="108"/>
              </a:cxn>
              <a:cxn ang="0">
                <a:pos x="405" y="57"/>
              </a:cxn>
              <a:cxn ang="0">
                <a:pos x="287" y="26"/>
              </a:cxn>
              <a:cxn ang="0">
                <a:pos x="163" y="8"/>
              </a:cxn>
              <a:cxn ang="0">
                <a:pos x="8" y="11"/>
              </a:cxn>
              <a:cxn ang="0">
                <a:pos x="8" y="39"/>
              </a:cxn>
              <a:cxn ang="0">
                <a:pos x="8" y="39"/>
              </a:cxn>
            </a:cxnLst>
            <a:rect l="0" t="0" r="r" b="b"/>
            <a:pathLst>
              <a:path w="416" h="305">
                <a:moveTo>
                  <a:pt x="8" y="39"/>
                </a:moveTo>
                <a:cubicBezTo>
                  <a:pt x="64" y="49"/>
                  <a:pt x="8" y="37"/>
                  <a:pt x="45" y="48"/>
                </a:cubicBezTo>
                <a:cubicBezTo>
                  <a:pt x="57" y="51"/>
                  <a:pt x="81" y="57"/>
                  <a:pt x="81" y="57"/>
                </a:cubicBezTo>
                <a:cubicBezTo>
                  <a:pt x="91" y="87"/>
                  <a:pt x="91" y="85"/>
                  <a:pt x="120" y="99"/>
                </a:cubicBezTo>
                <a:cubicBezTo>
                  <a:pt x="121" y="104"/>
                  <a:pt x="121" y="110"/>
                  <a:pt x="123" y="113"/>
                </a:cubicBezTo>
                <a:cubicBezTo>
                  <a:pt x="126" y="117"/>
                  <a:pt x="135" y="117"/>
                  <a:pt x="137" y="121"/>
                </a:cubicBezTo>
                <a:cubicBezTo>
                  <a:pt x="145" y="146"/>
                  <a:pt x="145" y="176"/>
                  <a:pt x="154" y="199"/>
                </a:cubicBezTo>
                <a:cubicBezTo>
                  <a:pt x="156" y="204"/>
                  <a:pt x="150" y="186"/>
                  <a:pt x="150" y="186"/>
                </a:cubicBezTo>
                <a:cubicBezTo>
                  <a:pt x="145" y="199"/>
                  <a:pt x="141" y="239"/>
                  <a:pt x="141" y="226"/>
                </a:cubicBezTo>
                <a:cubicBezTo>
                  <a:pt x="141" y="205"/>
                  <a:pt x="144" y="198"/>
                  <a:pt x="150" y="183"/>
                </a:cubicBezTo>
                <a:cubicBezTo>
                  <a:pt x="144" y="225"/>
                  <a:pt x="147" y="264"/>
                  <a:pt x="154" y="304"/>
                </a:cubicBezTo>
                <a:cubicBezTo>
                  <a:pt x="230" y="294"/>
                  <a:pt x="258" y="264"/>
                  <a:pt x="321" y="222"/>
                </a:cubicBezTo>
                <a:cubicBezTo>
                  <a:pt x="339" y="210"/>
                  <a:pt x="346" y="186"/>
                  <a:pt x="366" y="179"/>
                </a:cubicBezTo>
                <a:cubicBezTo>
                  <a:pt x="372" y="176"/>
                  <a:pt x="377" y="173"/>
                  <a:pt x="382" y="169"/>
                </a:cubicBezTo>
                <a:cubicBezTo>
                  <a:pt x="397" y="146"/>
                  <a:pt x="402" y="131"/>
                  <a:pt x="414" y="108"/>
                </a:cubicBezTo>
                <a:cubicBezTo>
                  <a:pt x="411" y="91"/>
                  <a:pt x="415" y="71"/>
                  <a:pt x="405" y="57"/>
                </a:cubicBezTo>
                <a:cubicBezTo>
                  <a:pt x="384" y="29"/>
                  <a:pt x="314" y="29"/>
                  <a:pt x="287" y="26"/>
                </a:cubicBezTo>
                <a:cubicBezTo>
                  <a:pt x="245" y="16"/>
                  <a:pt x="206" y="11"/>
                  <a:pt x="163" y="8"/>
                </a:cubicBezTo>
                <a:cubicBezTo>
                  <a:pt x="112" y="0"/>
                  <a:pt x="61" y="4"/>
                  <a:pt x="8" y="11"/>
                </a:cubicBezTo>
                <a:cubicBezTo>
                  <a:pt x="0" y="46"/>
                  <a:pt x="48" y="49"/>
                  <a:pt x="8" y="39"/>
                </a:cubicBezTo>
                <a:lnTo>
                  <a:pt x="8" y="39"/>
                </a:lnTo>
              </a:path>
            </a:pathLst>
          </a:custGeom>
          <a:solidFill>
            <a:srgbClr val="FFFFFF"/>
          </a:solidFill>
          <a:ln w="9525">
            <a:noFill/>
            <a:round/>
            <a:headEnd/>
            <a:tailEnd/>
          </a:ln>
        </p:spPr>
        <p:txBody>
          <a:bodyPr wrap="none" anchor="ctr"/>
          <a:lstStyle/>
          <a:p>
            <a:endParaRPr lang="fr-CH"/>
          </a:p>
        </p:txBody>
      </p:sp>
      <p:sp>
        <p:nvSpPr>
          <p:cNvPr id="1255804" name="Freeform 380"/>
          <p:cNvSpPr>
            <a:spLocks noChangeArrowheads="1"/>
          </p:cNvSpPr>
          <p:nvPr/>
        </p:nvSpPr>
        <p:spPr bwMode="auto">
          <a:xfrm>
            <a:off x="7008813" y="2551113"/>
            <a:ext cx="23812" cy="28575"/>
          </a:xfrm>
          <a:custGeom>
            <a:avLst/>
            <a:gdLst/>
            <a:ahLst/>
            <a:cxnLst>
              <a:cxn ang="0">
                <a:pos x="4" y="0"/>
              </a:cxn>
              <a:cxn ang="0">
                <a:pos x="70" y="39"/>
              </a:cxn>
              <a:cxn ang="0">
                <a:pos x="4" y="46"/>
              </a:cxn>
              <a:cxn ang="0">
                <a:pos x="16" y="9"/>
              </a:cxn>
              <a:cxn ang="0">
                <a:pos x="4" y="0"/>
              </a:cxn>
              <a:cxn ang="0">
                <a:pos x="4" y="0"/>
              </a:cxn>
            </a:cxnLst>
            <a:rect l="0" t="0" r="r" b="b"/>
            <a:pathLst>
              <a:path w="71" h="85">
                <a:moveTo>
                  <a:pt x="4" y="0"/>
                </a:moveTo>
                <a:cubicBezTo>
                  <a:pt x="54" y="6"/>
                  <a:pt x="52" y="0"/>
                  <a:pt x="70" y="39"/>
                </a:cubicBezTo>
                <a:cubicBezTo>
                  <a:pt x="61" y="84"/>
                  <a:pt x="32" y="60"/>
                  <a:pt x="4" y="46"/>
                </a:cubicBezTo>
                <a:cubicBezTo>
                  <a:pt x="0" y="28"/>
                  <a:pt x="0" y="17"/>
                  <a:pt x="16" y="9"/>
                </a:cubicBezTo>
                <a:cubicBezTo>
                  <a:pt x="3" y="4"/>
                  <a:pt x="4" y="9"/>
                  <a:pt x="4" y="0"/>
                </a:cubicBezTo>
                <a:lnTo>
                  <a:pt x="4" y="0"/>
                </a:lnTo>
              </a:path>
            </a:pathLst>
          </a:custGeom>
          <a:solidFill>
            <a:srgbClr val="FFFFFF"/>
          </a:solidFill>
          <a:ln w="9525">
            <a:noFill/>
            <a:round/>
            <a:headEnd/>
            <a:tailEnd/>
          </a:ln>
        </p:spPr>
        <p:txBody>
          <a:bodyPr wrap="none" anchor="ctr"/>
          <a:lstStyle/>
          <a:p>
            <a:endParaRPr lang="fr-CH"/>
          </a:p>
        </p:txBody>
      </p:sp>
      <p:sp>
        <p:nvSpPr>
          <p:cNvPr id="1255805" name="Freeform 381"/>
          <p:cNvSpPr>
            <a:spLocks noChangeArrowheads="1"/>
          </p:cNvSpPr>
          <p:nvPr/>
        </p:nvSpPr>
        <p:spPr bwMode="auto">
          <a:xfrm>
            <a:off x="6978650" y="3508375"/>
            <a:ext cx="73025" cy="26988"/>
          </a:xfrm>
          <a:custGeom>
            <a:avLst/>
            <a:gdLst/>
            <a:ahLst/>
            <a:cxnLst>
              <a:cxn ang="0">
                <a:pos x="85" y="7"/>
              </a:cxn>
              <a:cxn ang="0">
                <a:pos x="145" y="15"/>
              </a:cxn>
              <a:cxn ang="0">
                <a:pos x="180" y="40"/>
              </a:cxn>
              <a:cxn ang="0">
                <a:pos x="141" y="19"/>
              </a:cxn>
              <a:cxn ang="0">
                <a:pos x="157" y="70"/>
              </a:cxn>
              <a:cxn ang="0">
                <a:pos x="67" y="66"/>
              </a:cxn>
              <a:cxn ang="0">
                <a:pos x="97" y="19"/>
              </a:cxn>
              <a:cxn ang="0">
                <a:pos x="85" y="7"/>
              </a:cxn>
              <a:cxn ang="0">
                <a:pos x="85" y="7"/>
              </a:cxn>
            </a:cxnLst>
            <a:rect l="0" t="0" r="r" b="b"/>
            <a:pathLst>
              <a:path w="208" h="81">
                <a:moveTo>
                  <a:pt x="85" y="7"/>
                </a:moveTo>
                <a:cubicBezTo>
                  <a:pt x="103" y="8"/>
                  <a:pt x="133" y="0"/>
                  <a:pt x="145" y="15"/>
                </a:cubicBezTo>
                <a:cubicBezTo>
                  <a:pt x="163" y="37"/>
                  <a:pt x="140" y="31"/>
                  <a:pt x="180" y="40"/>
                </a:cubicBezTo>
                <a:cubicBezTo>
                  <a:pt x="168" y="24"/>
                  <a:pt x="160" y="24"/>
                  <a:pt x="141" y="19"/>
                </a:cubicBezTo>
                <a:cubicBezTo>
                  <a:pt x="201" y="0"/>
                  <a:pt x="207" y="58"/>
                  <a:pt x="157" y="70"/>
                </a:cubicBezTo>
                <a:cubicBezTo>
                  <a:pt x="127" y="69"/>
                  <a:pt x="93" y="80"/>
                  <a:pt x="67" y="66"/>
                </a:cubicBezTo>
                <a:cubicBezTo>
                  <a:pt x="0" y="29"/>
                  <a:pt x="89" y="21"/>
                  <a:pt x="97" y="19"/>
                </a:cubicBezTo>
                <a:cubicBezTo>
                  <a:pt x="88" y="1"/>
                  <a:pt x="93" y="0"/>
                  <a:pt x="85" y="7"/>
                </a:cubicBezTo>
                <a:lnTo>
                  <a:pt x="85" y="7"/>
                </a:lnTo>
              </a:path>
            </a:pathLst>
          </a:custGeom>
          <a:solidFill>
            <a:srgbClr val="FFFFFF"/>
          </a:solidFill>
          <a:ln w="9525">
            <a:noFill/>
            <a:round/>
            <a:headEnd/>
            <a:tailEnd/>
          </a:ln>
        </p:spPr>
        <p:txBody>
          <a:bodyPr wrap="none" anchor="ctr"/>
          <a:lstStyle/>
          <a:p>
            <a:endParaRPr lang="fr-CH"/>
          </a:p>
        </p:txBody>
      </p:sp>
      <p:sp>
        <p:nvSpPr>
          <p:cNvPr id="1255806" name="Freeform 382"/>
          <p:cNvSpPr>
            <a:spLocks noChangeArrowheads="1"/>
          </p:cNvSpPr>
          <p:nvPr/>
        </p:nvSpPr>
        <p:spPr bwMode="auto">
          <a:xfrm>
            <a:off x="6992938" y="3440113"/>
            <a:ext cx="46037" cy="60325"/>
          </a:xfrm>
          <a:custGeom>
            <a:avLst/>
            <a:gdLst/>
            <a:ahLst/>
            <a:cxnLst>
              <a:cxn ang="0">
                <a:pos x="4" y="0"/>
              </a:cxn>
              <a:cxn ang="0">
                <a:pos x="92" y="172"/>
              </a:cxn>
              <a:cxn ang="0">
                <a:pos x="96" y="90"/>
              </a:cxn>
              <a:cxn ang="0">
                <a:pos x="28" y="16"/>
              </a:cxn>
              <a:cxn ang="0">
                <a:pos x="4" y="0"/>
              </a:cxn>
              <a:cxn ang="0">
                <a:pos x="4" y="0"/>
              </a:cxn>
            </a:cxnLst>
            <a:rect l="0" t="0" r="r" b="b"/>
            <a:pathLst>
              <a:path w="133" h="173">
                <a:moveTo>
                  <a:pt x="4" y="0"/>
                </a:moveTo>
                <a:cubicBezTo>
                  <a:pt x="8" y="82"/>
                  <a:pt x="0" y="156"/>
                  <a:pt x="92" y="172"/>
                </a:cubicBezTo>
                <a:cubicBezTo>
                  <a:pt x="132" y="162"/>
                  <a:pt x="110" y="118"/>
                  <a:pt x="96" y="90"/>
                </a:cubicBezTo>
                <a:cubicBezTo>
                  <a:pt x="84" y="4"/>
                  <a:pt x="90" y="40"/>
                  <a:pt x="28" y="16"/>
                </a:cubicBezTo>
                <a:cubicBezTo>
                  <a:pt x="23" y="0"/>
                  <a:pt x="22" y="0"/>
                  <a:pt x="4" y="0"/>
                </a:cubicBezTo>
                <a:lnTo>
                  <a:pt x="4" y="0"/>
                </a:lnTo>
              </a:path>
            </a:pathLst>
          </a:custGeom>
          <a:solidFill>
            <a:srgbClr val="FFFFFF"/>
          </a:solidFill>
          <a:ln w="9525">
            <a:noFill/>
            <a:round/>
            <a:headEnd/>
            <a:tailEnd/>
          </a:ln>
        </p:spPr>
        <p:txBody>
          <a:bodyPr wrap="none" anchor="ctr"/>
          <a:lstStyle/>
          <a:p>
            <a:endParaRPr lang="fr-CH"/>
          </a:p>
        </p:txBody>
      </p:sp>
      <p:sp>
        <p:nvSpPr>
          <p:cNvPr id="1255807" name="AutoShape 383"/>
          <p:cNvSpPr>
            <a:spLocks noChangeArrowheads="1"/>
          </p:cNvSpPr>
          <p:nvPr/>
        </p:nvSpPr>
        <p:spPr bwMode="auto">
          <a:xfrm>
            <a:off x="609600" y="1270000"/>
            <a:ext cx="7731125" cy="0"/>
          </a:xfrm>
          <a:prstGeom prst="roundRect">
            <a:avLst>
              <a:gd name="adj" fmla="val 50000"/>
            </a:avLst>
          </a:prstGeom>
          <a:noFill/>
          <a:ln w="9525">
            <a:noFill/>
            <a:round/>
            <a:headEnd/>
            <a:tailEnd/>
          </a:ln>
        </p:spPr>
        <p:txBody>
          <a:bodyPr wrap="none" anchor="ctr"/>
          <a:lstStyle/>
          <a:p>
            <a:endParaRPr lang="fr-CH"/>
          </a:p>
        </p:txBody>
      </p:sp>
      <p:sp>
        <p:nvSpPr>
          <p:cNvPr id="1255808" name="Text Box 384"/>
          <p:cNvSpPr txBox="1">
            <a:spLocks noChangeArrowheads="1"/>
          </p:cNvSpPr>
          <p:nvPr/>
        </p:nvSpPr>
        <p:spPr bwMode="auto">
          <a:xfrm>
            <a:off x="595313" y="1093788"/>
            <a:ext cx="179387" cy="920750"/>
          </a:xfrm>
          <a:prstGeom prst="rect">
            <a:avLst/>
          </a:prstGeom>
          <a:noFill/>
          <a:ln w="9525">
            <a:noFill/>
            <a:miter lim="800000"/>
            <a:headEnd/>
            <a:tailEnd/>
          </a:ln>
        </p:spPr>
        <p:txBody>
          <a:bodyPr wrap="none" lIns="90000" tIns="46800" rIns="90000" bIns="46800" anchor="ctr">
            <a:spAutoFit/>
          </a:bodyPr>
          <a:lstStyle/>
          <a:p>
            <a:pPr algn="l" eaLnBrk="0" hangingPunct="0">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000" b="0">
              <a:solidFill>
                <a:srgbClr val="FFFFFF"/>
              </a:solidFill>
              <a:latin typeface="Arial" pitchFamily="34" charset="0"/>
            </a:endParaRPr>
          </a:p>
          <a:p>
            <a:pPr algn="l"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b="0">
                <a:solidFill>
                  <a:srgbClr val="FFFFFF"/>
                </a:solidFill>
                <a:latin typeface="Arial" pitchFamily="34" charset="0"/>
              </a:rPr>
              <a:t/>
            </a:r>
            <a:br>
              <a:rPr lang="en-GB" sz="1000" b="0">
                <a:solidFill>
                  <a:srgbClr val="FFFFFF"/>
                </a:solidFill>
                <a:latin typeface="Arial" pitchFamily="34" charset="0"/>
              </a:rPr>
            </a:br>
            <a:endParaRPr lang="en-GB" sz="1000" b="0">
              <a:solidFill>
                <a:srgbClr val="FFFFFF"/>
              </a:solidFill>
              <a:latin typeface="Arial" pitchFamily="34" charset="0"/>
            </a:endParaRPr>
          </a:p>
        </p:txBody>
      </p:sp>
      <p:sp>
        <p:nvSpPr>
          <p:cNvPr id="1255810" name="Text Box 386"/>
          <p:cNvSpPr txBox="1">
            <a:spLocks noChangeArrowheads="1"/>
          </p:cNvSpPr>
          <p:nvPr/>
        </p:nvSpPr>
        <p:spPr bwMode="auto">
          <a:xfrm>
            <a:off x="5868144" y="3683000"/>
            <a:ext cx="3262432" cy="943592"/>
          </a:xfrm>
          <a:prstGeom prst="rect">
            <a:avLst/>
          </a:prstGeom>
          <a:solidFill>
            <a:srgbClr val="00FFFF">
              <a:alpha val="39000"/>
            </a:srgbClr>
          </a:solidFill>
          <a:ln w="19050" algn="ctr">
            <a:solidFill>
              <a:srgbClr val="0000FF"/>
            </a:solidFill>
            <a:miter lim="800000"/>
            <a:headEnd/>
            <a:tailEnd/>
          </a:ln>
          <a:effectLst/>
        </p:spPr>
        <p:txBody>
          <a:bodyPr wrap="none" tIns="228600" bIns="228600">
            <a:spAutoFit/>
          </a:bodyPr>
          <a:lstStyle/>
          <a:p>
            <a:pPr algn="l" eaLnBrk="0" hangingPunct="0">
              <a:lnSpc>
                <a:spcPct val="60000"/>
              </a:lnSpc>
              <a:spcBef>
                <a:spcPct val="50000"/>
              </a:spcBef>
            </a:pPr>
            <a:r>
              <a:rPr lang="en-US" b="1" dirty="0" err="1">
                <a:solidFill>
                  <a:srgbClr val="333399"/>
                </a:solidFill>
                <a:latin typeface="Arial" pitchFamily="34" charset="0"/>
              </a:rPr>
              <a:t>Pelliccioni</a:t>
            </a:r>
            <a:r>
              <a:rPr lang="en-US" b="1" dirty="0">
                <a:solidFill>
                  <a:srgbClr val="333399"/>
                </a:solidFill>
                <a:latin typeface="Arial" pitchFamily="34" charset="0"/>
              </a:rPr>
              <a:t>  et al,  Rad. Prot. </a:t>
            </a:r>
          </a:p>
          <a:p>
            <a:pPr algn="l" eaLnBrk="0" hangingPunct="0">
              <a:lnSpc>
                <a:spcPct val="60000"/>
              </a:lnSpc>
              <a:spcBef>
                <a:spcPct val="50000"/>
              </a:spcBef>
            </a:pPr>
            <a:r>
              <a:rPr lang="en-US" b="1" dirty="0" err="1">
                <a:solidFill>
                  <a:srgbClr val="333399"/>
                </a:solidFill>
                <a:latin typeface="Arial" pitchFamily="34" charset="0"/>
              </a:rPr>
              <a:t>Dosim</a:t>
            </a:r>
            <a:r>
              <a:rPr lang="en-US" b="1" dirty="0">
                <a:solidFill>
                  <a:srgbClr val="333399"/>
                </a:solidFill>
                <a:latin typeface="Arial" pitchFamily="34" charset="0"/>
              </a:rPr>
              <a:t>. 108, 91 (2004)</a:t>
            </a:r>
          </a:p>
        </p:txBody>
      </p:sp>
      <p:sp>
        <p:nvSpPr>
          <p:cNvPr id="387" name="TextBox 386"/>
          <p:cNvSpPr txBox="1"/>
          <p:nvPr/>
        </p:nvSpPr>
        <p:spPr>
          <a:xfrm>
            <a:off x="1043608" y="262970"/>
            <a:ext cx="7704856" cy="861774"/>
          </a:xfrm>
          <a:prstGeom prst="rect">
            <a:avLst/>
          </a:prstGeom>
          <a:noFill/>
        </p:spPr>
        <p:txBody>
          <a:bodyPr wrap="square" rtlCol="0">
            <a:spAutoFit/>
          </a:bodyPr>
          <a:lstStyle/>
          <a:p>
            <a:r>
              <a:rPr lang="en-US" sz="3200" b="1" dirty="0" smtClean="0">
                <a:solidFill>
                  <a:schemeClr val="tx2"/>
                </a:solidFill>
              </a:rPr>
              <a:t>Doses to aircrew and passengers</a:t>
            </a:r>
          </a:p>
          <a:p>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2"/>
          <p:cNvSpPr>
            <a:spLocks noGrp="1" noChangeArrowheads="1"/>
          </p:cNvSpPr>
          <p:nvPr>
            <p:ph type="title" idx="4294967295"/>
          </p:nvPr>
        </p:nvSpPr>
        <p:spPr>
          <a:xfrm>
            <a:off x="411163" y="692150"/>
            <a:ext cx="8732837" cy="555625"/>
          </a:xfrm>
          <a:noFill/>
          <a:ln/>
        </p:spPr>
        <p:txBody>
          <a:bodyPr lIns="90000" tIns="46800" rIns="90000" bIns="46800" anchor="ctr"/>
          <a:lstStyle/>
          <a:p>
            <a:pPr defTabSz="457200">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dirty="0">
                <a:solidFill>
                  <a:srgbClr val="660066"/>
                </a:solidFill>
              </a:rPr>
              <a:t>Commercial flight doses:</a:t>
            </a:r>
            <a:r>
              <a:rPr lang="en-GB" sz="2000" b="1" dirty="0">
                <a:solidFill>
                  <a:srgbClr val="660066"/>
                </a:solidFill>
              </a:rPr>
              <a:t> (</a:t>
            </a:r>
            <a:r>
              <a:rPr lang="en-GB" sz="2000" b="1" dirty="0" err="1">
                <a:solidFill>
                  <a:srgbClr val="660066"/>
                </a:solidFill>
              </a:rPr>
              <a:t>Pelliccioni</a:t>
            </a:r>
            <a:r>
              <a:rPr lang="en-GB" sz="2000" b="1" dirty="0">
                <a:solidFill>
                  <a:srgbClr val="660066"/>
                </a:solidFill>
              </a:rPr>
              <a:t> et al. RPD93, 101 (2001))</a:t>
            </a:r>
          </a:p>
        </p:txBody>
      </p:sp>
      <p:sp>
        <p:nvSpPr>
          <p:cNvPr id="1257475" name="Text Box 3"/>
          <p:cNvSpPr txBox="1">
            <a:spLocks noChangeArrowheads="1"/>
          </p:cNvSpPr>
          <p:nvPr/>
        </p:nvSpPr>
        <p:spPr bwMode="auto">
          <a:xfrm>
            <a:off x="111571" y="6050235"/>
            <a:ext cx="8924925" cy="619125"/>
          </a:xfrm>
          <a:prstGeom prst="rect">
            <a:avLst/>
          </a:prstGeom>
          <a:noFill/>
          <a:ln w="9525">
            <a:noFill/>
            <a:miter lim="800000"/>
            <a:headEnd/>
            <a:tailEnd/>
          </a:ln>
        </p:spPr>
        <p:txBody>
          <a:bodyPr lIns="92160" tIns="46080" rIns="92160" bIns="46080" anchor="ctr" anchorCtr="1">
            <a:spAutoFit/>
          </a:bodyPr>
          <a:lstStyle/>
          <a:p>
            <a:pPr algn="l" eaLnBrk="0" hangingPunct="0">
              <a:lnSpc>
                <a:spcPct val="9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a:effectLst>
                  <a:outerShdw blurRad="38100" dist="38100" dir="2700000" algn="tl">
                    <a:srgbClr val="C0C0C0"/>
                  </a:outerShdw>
                </a:effectLst>
              </a:rPr>
              <a:t>Simulated (</a:t>
            </a:r>
            <a:r>
              <a:rPr lang="en-GB" sz="1800" dirty="0">
                <a:solidFill>
                  <a:srgbClr val="990000"/>
                </a:solidFill>
                <a:effectLst>
                  <a:outerShdw blurRad="38100" dist="38100" dir="2700000" algn="tl">
                    <a:srgbClr val="C0C0C0"/>
                  </a:outerShdw>
                </a:effectLst>
              </a:rPr>
              <a:t>FLUKA</a:t>
            </a:r>
            <a:r>
              <a:rPr lang="en-GB" sz="1800" dirty="0">
                <a:effectLst>
                  <a:outerShdw blurRad="38100" dist="38100" dir="2700000" algn="tl">
                    <a:srgbClr val="C0C0C0"/>
                  </a:outerShdw>
                </a:effectLst>
              </a:rPr>
              <a:t>, </a:t>
            </a:r>
            <a:r>
              <a:rPr lang="en-GB" sz="1800" dirty="0">
                <a:solidFill>
                  <a:srgbClr val="990000"/>
                </a:solidFill>
                <a:effectLst>
                  <a:outerShdw blurRad="38100" dist="38100" dir="2700000" algn="tl">
                    <a:srgbClr val="C0C0C0"/>
                  </a:outerShdw>
                </a:effectLst>
              </a:rPr>
              <a:t>red</a:t>
            </a:r>
            <a:r>
              <a:rPr lang="en-GB" sz="1800" dirty="0">
                <a:effectLst>
                  <a:outerShdw blurRad="38100" dist="38100" dir="2700000" algn="tl">
                    <a:srgbClr val="C0C0C0"/>
                  </a:outerShdw>
                </a:effectLst>
              </a:rPr>
              <a:t>) and measured (</a:t>
            </a:r>
            <a:r>
              <a:rPr lang="en-GB" sz="1800" dirty="0">
                <a:solidFill>
                  <a:schemeClr val="bg2">
                    <a:lumMod val="50000"/>
                  </a:schemeClr>
                </a:solidFill>
                <a:effectLst>
                  <a:outerShdw blurRad="38100" dist="38100" dir="2700000" algn="tl">
                    <a:srgbClr val="C0C0C0"/>
                  </a:outerShdw>
                </a:effectLst>
              </a:rPr>
              <a:t>blue</a:t>
            </a:r>
            <a:r>
              <a:rPr lang="en-GB" sz="1800" dirty="0">
                <a:effectLst>
                  <a:outerShdw blurRad="38100" dist="38100" dir="2700000" algn="tl">
                    <a:srgbClr val="C0C0C0"/>
                  </a:outerShdw>
                </a:effectLst>
              </a:rPr>
              <a:t>, NIMA422, 621, 1999) ambient dose equivalent for various altitudes (scaled by one decade) and geomagnetic cut-off’s</a:t>
            </a:r>
          </a:p>
        </p:txBody>
      </p:sp>
      <p:sp>
        <p:nvSpPr>
          <p:cNvPr id="1257476" name="Text Box 4"/>
          <p:cNvSpPr txBox="1">
            <a:spLocks noChangeArrowheads="1"/>
          </p:cNvSpPr>
          <p:nvPr/>
        </p:nvSpPr>
        <p:spPr bwMode="auto">
          <a:xfrm>
            <a:off x="365125" y="1639888"/>
            <a:ext cx="2759075" cy="457200"/>
          </a:xfrm>
          <a:prstGeom prst="rect">
            <a:avLst/>
          </a:prstGeom>
          <a:noFill/>
          <a:ln w="9525">
            <a:noFill/>
            <a:miter lim="800000"/>
            <a:headEnd/>
            <a:tailEnd/>
          </a:ln>
          <a:effectLst/>
        </p:spPr>
        <p:txBody>
          <a:bodyPr>
            <a:spAutoFit/>
          </a:bodyPr>
          <a:lstStyle/>
          <a:p>
            <a:pPr algn="l"/>
            <a:endParaRPr lang="fr-FR" sz="2400" b="0" i="1">
              <a:solidFill>
                <a:schemeClr val="tx1"/>
              </a:solidFill>
              <a:latin typeface="Arial" pitchFamily="34" charset="0"/>
            </a:endParaRPr>
          </a:p>
        </p:txBody>
      </p:sp>
      <p:pic>
        <p:nvPicPr>
          <p:cNvPr id="1257477" name="Picture 5" descr="pellictab2"/>
          <p:cNvPicPr>
            <a:picLocks noChangeAspect="1" noChangeArrowheads="1"/>
          </p:cNvPicPr>
          <p:nvPr/>
        </p:nvPicPr>
        <p:blipFill>
          <a:blip r:embed="rId3" cstate="print"/>
          <a:srcRect/>
          <a:stretch>
            <a:fillRect/>
          </a:stretch>
        </p:blipFill>
        <p:spPr bwMode="auto">
          <a:xfrm rot="16200000">
            <a:off x="1943150" y="81186"/>
            <a:ext cx="4953000" cy="6896100"/>
          </a:xfrm>
          <a:prstGeom prst="rect">
            <a:avLst/>
          </a:prstGeom>
          <a:noFill/>
        </p:spPr>
      </p:pic>
      <p:sp>
        <p:nvSpPr>
          <p:cNvPr id="1257478" name="Text Box 6"/>
          <p:cNvSpPr txBox="1">
            <a:spLocks noChangeArrowheads="1"/>
          </p:cNvSpPr>
          <p:nvPr/>
        </p:nvSpPr>
        <p:spPr bwMode="auto">
          <a:xfrm>
            <a:off x="4427538" y="1341438"/>
            <a:ext cx="920750" cy="274637"/>
          </a:xfrm>
          <a:prstGeom prst="rect">
            <a:avLst/>
          </a:prstGeom>
          <a:noFill/>
          <a:ln w="28575" algn="ctr">
            <a:noFill/>
            <a:miter lim="800000"/>
            <a:headEnd/>
            <a:tailEnd/>
          </a:ln>
          <a:effectLst/>
        </p:spPr>
        <p:txBody>
          <a:bodyPr wrap="none">
            <a:spAutoFit/>
          </a:bodyPr>
          <a:lstStyle/>
          <a:p>
            <a:pPr algn="l"/>
            <a:r>
              <a:rPr lang="en-US" sz="1200">
                <a:solidFill>
                  <a:srgbClr val="000000"/>
                </a:solidFill>
              </a:rPr>
              <a:t>(x 10000)</a:t>
            </a:r>
          </a:p>
        </p:txBody>
      </p:sp>
      <p:sp>
        <p:nvSpPr>
          <p:cNvPr id="1257479" name="Text Box 7"/>
          <p:cNvSpPr txBox="1">
            <a:spLocks noChangeArrowheads="1"/>
          </p:cNvSpPr>
          <p:nvPr/>
        </p:nvSpPr>
        <p:spPr bwMode="auto">
          <a:xfrm>
            <a:off x="4427538" y="2133600"/>
            <a:ext cx="827087" cy="274638"/>
          </a:xfrm>
          <a:prstGeom prst="rect">
            <a:avLst/>
          </a:prstGeom>
          <a:noFill/>
          <a:ln w="28575" algn="ctr">
            <a:noFill/>
            <a:miter lim="800000"/>
            <a:headEnd/>
            <a:tailEnd/>
          </a:ln>
          <a:effectLst/>
        </p:spPr>
        <p:txBody>
          <a:bodyPr wrap="none">
            <a:spAutoFit/>
          </a:bodyPr>
          <a:lstStyle/>
          <a:p>
            <a:pPr algn="l"/>
            <a:r>
              <a:rPr lang="en-US" sz="1200">
                <a:solidFill>
                  <a:srgbClr val="000000"/>
                </a:solidFill>
              </a:rPr>
              <a:t>(x 1000)</a:t>
            </a:r>
            <a:endParaRPr lang="en-US" b="0"/>
          </a:p>
        </p:txBody>
      </p:sp>
      <p:sp>
        <p:nvSpPr>
          <p:cNvPr id="1257480" name="Text Box 8"/>
          <p:cNvSpPr txBox="1">
            <a:spLocks noChangeArrowheads="1"/>
          </p:cNvSpPr>
          <p:nvPr/>
        </p:nvSpPr>
        <p:spPr bwMode="auto">
          <a:xfrm>
            <a:off x="4427538" y="2924175"/>
            <a:ext cx="733425" cy="274638"/>
          </a:xfrm>
          <a:prstGeom prst="rect">
            <a:avLst/>
          </a:prstGeom>
          <a:noFill/>
          <a:ln w="28575" algn="ctr">
            <a:noFill/>
            <a:miter lim="800000"/>
            <a:headEnd/>
            <a:tailEnd/>
          </a:ln>
          <a:effectLst/>
        </p:spPr>
        <p:txBody>
          <a:bodyPr wrap="none">
            <a:spAutoFit/>
          </a:bodyPr>
          <a:lstStyle/>
          <a:p>
            <a:pPr algn="l"/>
            <a:r>
              <a:rPr lang="en-US" sz="1200">
                <a:solidFill>
                  <a:srgbClr val="000000"/>
                </a:solidFill>
              </a:rPr>
              <a:t>(x 100)</a:t>
            </a:r>
            <a:endParaRPr lang="en-US" b="0"/>
          </a:p>
        </p:txBody>
      </p:sp>
      <p:sp>
        <p:nvSpPr>
          <p:cNvPr id="1257481" name="Text Box 9"/>
          <p:cNvSpPr txBox="1">
            <a:spLocks noChangeArrowheads="1"/>
          </p:cNvSpPr>
          <p:nvPr/>
        </p:nvSpPr>
        <p:spPr bwMode="auto">
          <a:xfrm>
            <a:off x="4427538" y="3730625"/>
            <a:ext cx="639762" cy="274638"/>
          </a:xfrm>
          <a:prstGeom prst="rect">
            <a:avLst/>
          </a:prstGeom>
          <a:noFill/>
          <a:ln w="28575" algn="ctr">
            <a:noFill/>
            <a:miter lim="800000"/>
            <a:headEnd/>
            <a:tailEnd/>
          </a:ln>
          <a:effectLst/>
        </p:spPr>
        <p:txBody>
          <a:bodyPr wrap="none">
            <a:spAutoFit/>
          </a:bodyPr>
          <a:lstStyle/>
          <a:p>
            <a:pPr algn="l"/>
            <a:r>
              <a:rPr lang="en-US" sz="1200">
                <a:solidFill>
                  <a:srgbClr val="000000"/>
                </a:solidFill>
              </a:rPr>
              <a:t>(x 10)</a:t>
            </a:r>
            <a:endParaRPr lang="en-US" b="0"/>
          </a:p>
        </p:txBody>
      </p:sp>
      <p:sp>
        <p:nvSpPr>
          <p:cNvPr id="13" name="Title 1"/>
          <p:cNvSpPr txBox="1">
            <a:spLocks/>
          </p:cNvSpPr>
          <p:nvPr/>
        </p:nvSpPr>
        <p:spPr bwMode="auto">
          <a:xfrm>
            <a:off x="762000" y="0"/>
            <a:ext cx="7620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endParaRPr lang="en-US" sz="4000" b="1" kern="0" dirty="0" smtClean="0">
              <a:solidFill>
                <a:schemeClr val="bg1"/>
              </a:solidFill>
              <a:effectLst>
                <a:outerShdw blurRad="38100" dist="38100" dir="2700000" algn="tl">
                  <a:srgbClr val="000000">
                    <a:alpha val="43137"/>
                  </a:srgbClr>
                </a:outerShdw>
              </a:effectLst>
              <a:latin typeface="Calibri" pitchFamily="34" charset="0"/>
              <a:ea typeface="+mj-ea"/>
              <a:cs typeface="+mj-cs"/>
            </a:endParaRPr>
          </a:p>
        </p:txBody>
      </p:sp>
      <p:sp>
        <p:nvSpPr>
          <p:cNvPr id="12" name="TextBox 11"/>
          <p:cNvSpPr txBox="1"/>
          <p:nvPr/>
        </p:nvSpPr>
        <p:spPr>
          <a:xfrm>
            <a:off x="971600" y="44624"/>
            <a:ext cx="7992888" cy="646331"/>
          </a:xfrm>
          <a:prstGeom prst="rect">
            <a:avLst/>
          </a:prstGeom>
          <a:noFill/>
        </p:spPr>
        <p:txBody>
          <a:bodyPr wrap="square" rtlCol="0">
            <a:spAutoFit/>
          </a:bodyPr>
          <a:lstStyle/>
          <a:p>
            <a:r>
              <a:rPr lang="en-US" sz="3600" b="1" dirty="0" smtClean="0">
                <a:solidFill>
                  <a:schemeClr val="tx2"/>
                </a:solidFill>
              </a:rPr>
              <a:t>Doses to aircrew and passengers</a:t>
            </a:r>
            <a:endParaRPr lang="en-US" sz="3600" b="1" dirty="0">
              <a:solidFill>
                <a:schemeClr val="tx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7" name="Text Box 3"/>
          <p:cNvSpPr txBox="1">
            <a:spLocks noChangeArrowheads="1"/>
          </p:cNvSpPr>
          <p:nvPr/>
        </p:nvSpPr>
        <p:spPr bwMode="auto">
          <a:xfrm>
            <a:off x="762000" y="5706573"/>
            <a:ext cx="7620000" cy="890779"/>
          </a:xfrm>
          <a:prstGeom prst="rect">
            <a:avLst/>
          </a:prstGeom>
          <a:noFill/>
          <a:ln w="9525">
            <a:noFill/>
            <a:miter lim="800000"/>
            <a:headEnd/>
            <a:tailEnd/>
          </a:ln>
        </p:spPr>
        <p:txBody>
          <a:bodyPr lIns="92160" tIns="46080" rIns="92160" bIns="46080" anchor="ctr" anchorCtr="1">
            <a:spAutoFit/>
          </a:bodyPr>
          <a:lstStyle/>
          <a:p>
            <a:pPr algn="l" eaLnBrk="0" hangingPunct="0">
              <a:lnSpc>
                <a:spcPct val="9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dirty="0">
                <a:solidFill>
                  <a:schemeClr val="bg2">
                    <a:lumMod val="50000"/>
                  </a:schemeClr>
                </a:solidFill>
                <a:effectLst>
                  <a:outerShdw blurRad="38100" dist="38100" dir="2700000" algn="tl">
                    <a:srgbClr val="C0C0C0"/>
                  </a:outerShdw>
                </a:effectLst>
              </a:rPr>
              <a:t>Ambient dose equivalent from neutrons at solar maximum on commercial flights from Seattle to Hamburg and from Frankfurt  to Johannesburg. </a:t>
            </a:r>
          </a:p>
          <a:p>
            <a:pPr algn="l" eaLnBrk="0" hangingPunct="0">
              <a:lnSpc>
                <a:spcPct val="9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dirty="0">
                <a:solidFill>
                  <a:schemeClr val="bg2">
                    <a:lumMod val="50000"/>
                  </a:schemeClr>
                </a:solidFill>
                <a:effectLst>
                  <a:outerShdw blurRad="38100" dist="38100" dir="2700000" algn="tl">
                    <a:srgbClr val="C0C0C0"/>
                  </a:outerShdw>
                </a:effectLst>
              </a:rPr>
              <a:t>                                 </a:t>
            </a:r>
            <a:r>
              <a:rPr lang="en-GB" sz="1800" b="1" dirty="0">
                <a:solidFill>
                  <a:srgbClr val="990000"/>
                </a:solidFill>
                <a:effectLst>
                  <a:outerShdw blurRad="38100" dist="38100" dir="2700000" algn="tl">
                    <a:srgbClr val="C0C0C0"/>
                  </a:outerShdw>
                </a:effectLst>
              </a:rPr>
              <a:t>Solid lines: FLUKA simulation</a:t>
            </a:r>
          </a:p>
        </p:txBody>
      </p:sp>
      <p:sp>
        <p:nvSpPr>
          <p:cNvPr id="1204228" name="Text Box 4"/>
          <p:cNvSpPr txBox="1">
            <a:spLocks noChangeArrowheads="1"/>
          </p:cNvSpPr>
          <p:nvPr/>
        </p:nvSpPr>
        <p:spPr bwMode="auto">
          <a:xfrm>
            <a:off x="365125" y="1639888"/>
            <a:ext cx="2759075" cy="457200"/>
          </a:xfrm>
          <a:prstGeom prst="rect">
            <a:avLst/>
          </a:prstGeom>
          <a:noFill/>
          <a:ln w="9525">
            <a:noFill/>
            <a:miter lim="800000"/>
            <a:headEnd/>
            <a:tailEnd/>
          </a:ln>
          <a:effectLst/>
        </p:spPr>
        <p:txBody>
          <a:bodyPr>
            <a:spAutoFit/>
          </a:bodyPr>
          <a:lstStyle/>
          <a:p>
            <a:pPr algn="l"/>
            <a:endParaRPr lang="fr-FR" sz="2400" b="0" i="1">
              <a:solidFill>
                <a:schemeClr val="tx1"/>
              </a:solidFill>
              <a:latin typeface="Arial" pitchFamily="34" charset="0"/>
            </a:endParaRPr>
          </a:p>
        </p:txBody>
      </p:sp>
      <p:sp>
        <p:nvSpPr>
          <p:cNvPr id="1204229" name="Text Box 5"/>
          <p:cNvSpPr txBox="1">
            <a:spLocks noChangeArrowheads="1"/>
          </p:cNvSpPr>
          <p:nvPr/>
        </p:nvSpPr>
        <p:spPr bwMode="auto">
          <a:xfrm>
            <a:off x="35496" y="764704"/>
            <a:ext cx="9108504" cy="400110"/>
          </a:xfrm>
          <a:prstGeom prst="rect">
            <a:avLst/>
          </a:prstGeom>
          <a:noFill/>
          <a:ln w="9525">
            <a:noFill/>
            <a:miter lim="800000"/>
            <a:headEnd/>
            <a:tailEnd/>
          </a:ln>
          <a:effectLst/>
        </p:spPr>
        <p:txBody>
          <a:bodyPr wrap="square">
            <a:spAutoFit/>
          </a:bodyPr>
          <a:lstStyle/>
          <a:p>
            <a:pPr algn="ctr"/>
            <a:r>
              <a:rPr lang="en-US" sz="2000" b="1" dirty="0">
                <a:solidFill>
                  <a:srgbClr val="333399"/>
                </a:solidFill>
              </a:rPr>
              <a:t>Roesler et al., </a:t>
            </a:r>
            <a:r>
              <a:rPr lang="en-US" sz="2000" b="1" dirty="0" smtClean="0">
                <a:solidFill>
                  <a:srgbClr val="333399"/>
                </a:solidFill>
              </a:rPr>
              <a:t>Rad</a:t>
            </a:r>
            <a:r>
              <a:rPr lang="en-US" sz="2000" b="1" dirty="0">
                <a:solidFill>
                  <a:srgbClr val="333399"/>
                </a:solidFill>
              </a:rPr>
              <a:t>. Prot. </a:t>
            </a:r>
            <a:r>
              <a:rPr lang="en-US" sz="2000" b="1" dirty="0" err="1" smtClean="0">
                <a:solidFill>
                  <a:srgbClr val="333399"/>
                </a:solidFill>
              </a:rPr>
              <a:t>Dosim</a:t>
            </a:r>
            <a:r>
              <a:rPr lang="en-US" sz="2000" b="1" dirty="0" smtClean="0">
                <a:solidFill>
                  <a:srgbClr val="333399"/>
                </a:solidFill>
              </a:rPr>
              <a:t>. 98</a:t>
            </a:r>
            <a:r>
              <a:rPr lang="en-US" sz="2000" b="1" dirty="0">
                <a:solidFill>
                  <a:srgbClr val="333399"/>
                </a:solidFill>
              </a:rPr>
              <a:t>, 367 (2002)</a:t>
            </a:r>
          </a:p>
        </p:txBody>
      </p:sp>
      <p:pic>
        <p:nvPicPr>
          <p:cNvPr id="1204230" name="Picture 6" descr="amb-flt-nut-GSF1-rpsd"/>
          <p:cNvPicPr>
            <a:picLocks noChangeAspect="1" noChangeArrowheads="1"/>
          </p:cNvPicPr>
          <p:nvPr/>
        </p:nvPicPr>
        <p:blipFill>
          <a:blip r:embed="rId3" cstate="print"/>
          <a:srcRect/>
          <a:stretch>
            <a:fillRect/>
          </a:stretch>
        </p:blipFill>
        <p:spPr bwMode="auto">
          <a:xfrm>
            <a:off x="1331640" y="1124744"/>
            <a:ext cx="6228184" cy="4448444"/>
          </a:xfrm>
          <a:prstGeom prst="rect">
            <a:avLst/>
          </a:prstGeom>
          <a:noFill/>
        </p:spPr>
      </p:pic>
      <p:sp>
        <p:nvSpPr>
          <p:cNvPr id="9" name="TextBox 8"/>
          <p:cNvSpPr txBox="1"/>
          <p:nvPr/>
        </p:nvSpPr>
        <p:spPr>
          <a:xfrm>
            <a:off x="827584" y="44624"/>
            <a:ext cx="7632848" cy="646331"/>
          </a:xfrm>
          <a:prstGeom prst="rect">
            <a:avLst/>
          </a:prstGeom>
          <a:noFill/>
        </p:spPr>
        <p:txBody>
          <a:bodyPr wrap="square" rtlCol="0">
            <a:spAutoFit/>
          </a:bodyPr>
          <a:lstStyle/>
          <a:p>
            <a:r>
              <a:rPr lang="en-US" sz="3600" b="1" dirty="0" smtClean="0">
                <a:solidFill>
                  <a:schemeClr val="tx2"/>
                </a:solidFill>
              </a:rPr>
              <a:t>Doses to aircrew and passengers</a:t>
            </a:r>
            <a:endParaRPr lang="en-US" sz="3600" b="1" dirty="0">
              <a:solidFill>
                <a:schemeClr val="tx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5616" y="848072"/>
            <a:ext cx="6784848" cy="5029200"/>
          </a:xfrm>
          <a:prstGeom prst="rect">
            <a:avLst/>
          </a:prstGeom>
          <a:noFill/>
          <a:ln w="9525">
            <a:noFill/>
            <a:miter lim="800000"/>
            <a:headEnd/>
            <a:tailEnd/>
          </a:ln>
        </p:spPr>
      </p:pic>
      <p:sp>
        <p:nvSpPr>
          <p:cNvPr id="4" name="Title 3"/>
          <p:cNvSpPr>
            <a:spLocks noGrp="1"/>
          </p:cNvSpPr>
          <p:nvPr>
            <p:ph type="title" idx="4294967295"/>
          </p:nvPr>
        </p:nvSpPr>
        <p:spPr>
          <a:xfrm>
            <a:off x="1022920" y="326108"/>
            <a:ext cx="8229600" cy="582612"/>
          </a:xfrm>
        </p:spPr>
        <p:txBody>
          <a:bodyPr>
            <a:noAutofit/>
          </a:bodyPr>
          <a:lstStyle/>
          <a:p>
            <a:r>
              <a:rPr lang="en-US" sz="4800" dirty="0" smtClean="0"/>
              <a:t>High-Altitude n-Spectra</a:t>
            </a:r>
            <a:endParaRPr lang="en-GB" sz="4400" dirty="0"/>
          </a:p>
        </p:txBody>
      </p:sp>
      <p:sp>
        <p:nvSpPr>
          <p:cNvPr id="5" name="Content Placeholder 4"/>
          <p:cNvSpPr>
            <a:spLocks noGrp="1"/>
          </p:cNvSpPr>
          <p:nvPr>
            <p:ph idx="4294967295"/>
          </p:nvPr>
        </p:nvSpPr>
        <p:spPr>
          <a:xfrm>
            <a:off x="0" y="6140450"/>
            <a:ext cx="8963025" cy="1392238"/>
          </a:xfrm>
        </p:spPr>
        <p:txBody>
          <a:bodyPr>
            <a:noAutofit/>
          </a:bodyPr>
          <a:lstStyle/>
          <a:p>
            <a:pPr marL="832050" lvl="1" indent="-432000">
              <a:spcBef>
                <a:spcPts val="0"/>
              </a:spcBef>
              <a:buNone/>
            </a:pPr>
            <a:r>
              <a:rPr lang="en-US" b="1" i="1" dirty="0" err="1" smtClean="0">
                <a:solidFill>
                  <a:srgbClr val="996633"/>
                </a:solidFill>
              </a:rPr>
              <a:t>Goldhagen</a:t>
            </a:r>
            <a:r>
              <a:rPr lang="en-US" b="1" i="1" dirty="0" smtClean="0">
                <a:solidFill>
                  <a:srgbClr val="996633"/>
                </a:solidFill>
              </a:rPr>
              <a:t> et al., </a:t>
            </a:r>
            <a:r>
              <a:rPr lang="en-US" b="1" dirty="0" smtClean="0">
                <a:solidFill>
                  <a:srgbClr val="996633"/>
                </a:solidFill>
              </a:rPr>
              <a:t>COSPAR Proceedings, 2002</a:t>
            </a:r>
          </a:p>
        </p:txBody>
      </p:sp>
      <p:sp>
        <p:nvSpPr>
          <p:cNvPr id="6" name="Slide Number Placeholder 5"/>
          <p:cNvSpPr>
            <a:spLocks noGrp="1"/>
          </p:cNvSpPr>
          <p:nvPr>
            <p:ph type="sldNum" sz="quarter" idx="4294967295"/>
          </p:nvPr>
        </p:nvSpPr>
        <p:spPr>
          <a:xfrm>
            <a:off x="8001000" y="6642100"/>
            <a:ext cx="1143000" cy="228600"/>
          </a:xfrm>
          <a:prstGeom prst="rect">
            <a:avLst/>
          </a:prstGeom>
        </p:spPr>
        <p:txBody>
          <a:bodyPr/>
          <a:lstStyle/>
          <a:p>
            <a:fld id="{6D202039-3293-4EC8-B5F1-A7127E526F50}" type="slidenum">
              <a:rPr lang="en-GB" smtClean="0"/>
              <a:pPr/>
              <a:t>43</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683568" y="908720"/>
            <a:ext cx="8064896" cy="5564088"/>
          </a:xfrm>
        </p:spPr>
        <p:txBody>
          <a:bodyPr/>
          <a:lstStyle/>
          <a:p>
            <a:pPr marL="0" indent="0">
              <a:spcAft>
                <a:spcPts val="1200"/>
              </a:spcAft>
              <a:buNone/>
            </a:pPr>
            <a:r>
              <a:rPr lang="en-US" sz="2000" dirty="0" smtClean="0"/>
              <a:t>The Galactic Cosmic Ray (</a:t>
            </a:r>
            <a:r>
              <a:rPr lang="en-US" sz="2000" dirty="0" smtClean="0">
                <a:solidFill>
                  <a:srgbClr val="C00000"/>
                </a:solidFill>
              </a:rPr>
              <a:t>GCR</a:t>
            </a:r>
            <a:r>
              <a:rPr lang="en-US" sz="2000" dirty="0" smtClean="0"/>
              <a:t>) component of the cosmic ray flux can be simulated up to 30 </a:t>
            </a:r>
            <a:r>
              <a:rPr lang="en-US" sz="2000" dirty="0" err="1" smtClean="0"/>
              <a:t>TeV</a:t>
            </a:r>
            <a:r>
              <a:rPr lang="en-US" sz="2000" dirty="0" smtClean="0"/>
              <a:t>/nucleon (or </a:t>
            </a:r>
            <a:r>
              <a:rPr lang="en-US" sz="2000" dirty="0" smtClean="0">
                <a:solidFill>
                  <a:srgbClr val="C00000"/>
                </a:solidFill>
              </a:rPr>
              <a:t>500 </a:t>
            </a:r>
            <a:r>
              <a:rPr lang="en-US" sz="2000" dirty="0" err="1" smtClean="0">
                <a:solidFill>
                  <a:srgbClr val="C00000"/>
                </a:solidFill>
              </a:rPr>
              <a:t>TeV</a:t>
            </a:r>
            <a:r>
              <a:rPr lang="en-US" sz="2000" dirty="0" smtClean="0">
                <a:solidFill>
                  <a:srgbClr val="C00000"/>
                </a:solidFill>
              </a:rPr>
              <a:t>/n </a:t>
            </a:r>
            <a:r>
              <a:rPr lang="en-US" sz="2000" dirty="0" smtClean="0"/>
              <a:t>when DPMJET is linked)</a:t>
            </a:r>
          </a:p>
          <a:p>
            <a:pPr marL="0" indent="0">
              <a:spcBef>
                <a:spcPts val="0"/>
              </a:spcBef>
              <a:spcAft>
                <a:spcPts val="600"/>
              </a:spcAft>
              <a:buNone/>
            </a:pPr>
            <a:r>
              <a:rPr lang="en-US" sz="2000" dirty="0" smtClean="0"/>
              <a:t>The </a:t>
            </a:r>
            <a:r>
              <a:rPr lang="en-US" sz="2000" dirty="0"/>
              <a:t>following </a:t>
            </a:r>
            <a:r>
              <a:rPr lang="en-US" sz="2000" dirty="0" smtClean="0">
                <a:solidFill>
                  <a:srgbClr val="990000"/>
                </a:solidFill>
              </a:rPr>
              <a:t>general options </a:t>
            </a:r>
            <a:r>
              <a:rPr lang="en-US" sz="2000" dirty="0"/>
              <a:t>are available concerning the </a:t>
            </a:r>
            <a:r>
              <a:rPr lang="en-US" sz="2000" dirty="0" smtClean="0"/>
              <a:t>simulation </a:t>
            </a:r>
            <a:r>
              <a:rPr lang="en-US" sz="2000" dirty="0"/>
              <a:t>of cosmic ray interactions in FLUKA: </a:t>
            </a:r>
            <a:endParaRPr lang="en-US" sz="2000" dirty="0" smtClean="0"/>
          </a:p>
          <a:p>
            <a:pPr>
              <a:spcAft>
                <a:spcPts val="600"/>
              </a:spcAft>
              <a:buClr>
                <a:srgbClr val="008000"/>
              </a:buClr>
              <a:buSzPct val="160000"/>
              <a:buFont typeface="Arial" pitchFamily="34" charset="0"/>
              <a:buChar char="•"/>
            </a:pPr>
            <a:r>
              <a:rPr lang="en-US" sz="2000" b="1" dirty="0" smtClean="0">
                <a:solidFill>
                  <a:srgbClr val="008000"/>
                </a:solidFill>
              </a:rPr>
              <a:t>Superposition model</a:t>
            </a:r>
            <a:r>
              <a:rPr lang="en-US" sz="2000" dirty="0" smtClean="0">
                <a:solidFill>
                  <a:srgbClr val="990000"/>
                </a:solidFill>
              </a:rPr>
              <a:t>: </a:t>
            </a:r>
            <a:r>
              <a:rPr lang="en-US" sz="2000" dirty="0" smtClean="0"/>
              <a:t>in </a:t>
            </a:r>
            <a:r>
              <a:rPr lang="en-US" sz="2000" dirty="0"/>
              <a:t>this approach </a:t>
            </a:r>
            <a:r>
              <a:rPr lang="en-US" sz="2000" dirty="0" smtClean="0"/>
              <a:t>(</a:t>
            </a:r>
            <a:r>
              <a:rPr lang="en-US" sz="2000" dirty="0" smtClean="0">
                <a:solidFill>
                  <a:srgbClr val="C00000"/>
                </a:solidFill>
              </a:rPr>
              <a:t>All-Nucleon Spectrum</a:t>
            </a:r>
            <a:r>
              <a:rPr lang="en-US" sz="2000" dirty="0" smtClean="0"/>
              <a:t>) primary </a:t>
            </a:r>
            <a:r>
              <a:rPr lang="en-US" sz="2000" b="1" dirty="0">
                <a:solidFill>
                  <a:srgbClr val="C00000"/>
                </a:solidFill>
              </a:rPr>
              <a:t>nuclei are split into </a:t>
            </a:r>
            <a:r>
              <a:rPr lang="en-US" sz="2000" b="1" dirty="0" smtClean="0">
                <a:solidFill>
                  <a:srgbClr val="C00000"/>
                </a:solidFill>
              </a:rPr>
              <a:t>equivalent </a:t>
            </a:r>
            <a:r>
              <a:rPr lang="en-US" sz="2000" b="1" dirty="0">
                <a:solidFill>
                  <a:srgbClr val="C00000"/>
                </a:solidFill>
              </a:rPr>
              <a:t>independent nucleons</a:t>
            </a:r>
            <a:r>
              <a:rPr lang="en-US" sz="2000" dirty="0">
                <a:solidFill>
                  <a:srgbClr val="C00000"/>
                </a:solidFill>
              </a:rPr>
              <a:t>. </a:t>
            </a:r>
            <a:r>
              <a:rPr lang="en-US" sz="2000" dirty="0"/>
              <a:t>See card </a:t>
            </a:r>
            <a:r>
              <a:rPr lang="en-US" sz="2000" dirty="0">
                <a:solidFill>
                  <a:srgbClr val="C00000"/>
                </a:solidFill>
              </a:rPr>
              <a:t>PHYSICS</a:t>
            </a:r>
            <a:r>
              <a:rPr lang="en-US" sz="2000" dirty="0"/>
              <a:t> with SDUM =</a:t>
            </a:r>
            <a:r>
              <a:rPr lang="en-US" sz="2000" dirty="0">
                <a:solidFill>
                  <a:srgbClr val="C00000"/>
                </a:solidFill>
              </a:rPr>
              <a:t> </a:t>
            </a:r>
            <a:r>
              <a:rPr lang="en-US" sz="2000" dirty="0" err="1" smtClean="0">
                <a:solidFill>
                  <a:srgbClr val="C00000"/>
                </a:solidFill>
              </a:rPr>
              <a:t>IONSPLITti</a:t>
            </a:r>
            <a:endParaRPr lang="en-US" sz="2000" dirty="0">
              <a:solidFill>
                <a:srgbClr val="C00000"/>
              </a:solidFill>
            </a:endParaRPr>
          </a:p>
          <a:p>
            <a:pPr>
              <a:buClr>
                <a:srgbClr val="008000"/>
              </a:buClr>
              <a:buSzPct val="160000"/>
              <a:buFont typeface="Arial" pitchFamily="34" charset="0"/>
              <a:buChar char="•"/>
            </a:pPr>
            <a:r>
              <a:rPr lang="en-US" sz="2000" b="1" dirty="0" smtClean="0">
                <a:solidFill>
                  <a:srgbClr val="008000"/>
                </a:solidFill>
              </a:rPr>
              <a:t>DPMJET </a:t>
            </a:r>
            <a:r>
              <a:rPr lang="en-US" sz="2000" b="1" dirty="0">
                <a:solidFill>
                  <a:srgbClr val="008000"/>
                </a:solidFill>
              </a:rPr>
              <a:t>interaction </a:t>
            </a:r>
            <a:r>
              <a:rPr lang="en-US" sz="2000" b="1" dirty="0" smtClean="0">
                <a:solidFill>
                  <a:srgbClr val="008000"/>
                </a:solidFill>
              </a:rPr>
              <a:t>model </a:t>
            </a:r>
            <a:r>
              <a:rPr lang="en-US" sz="2000" dirty="0" smtClean="0"/>
              <a:t>(</a:t>
            </a:r>
            <a:r>
              <a:rPr lang="en-US" sz="2000" dirty="0" smtClean="0">
                <a:solidFill>
                  <a:srgbClr val="C00000"/>
                </a:solidFill>
              </a:rPr>
              <a:t>All-Particle Spectrum</a:t>
            </a:r>
            <a:r>
              <a:rPr lang="en-US" sz="2000" dirty="0" smtClean="0"/>
              <a:t>): this </a:t>
            </a:r>
            <a:r>
              <a:rPr lang="en-US" sz="2000" dirty="0"/>
              <a:t>model </a:t>
            </a:r>
            <a:r>
              <a:rPr lang="en-US" sz="2000" b="1" dirty="0">
                <a:solidFill>
                  <a:srgbClr val="C00000"/>
                </a:solidFill>
              </a:rPr>
              <a:t>simulates the </a:t>
            </a:r>
            <a:r>
              <a:rPr lang="en-US" sz="2000" b="1" dirty="0" smtClean="0">
                <a:solidFill>
                  <a:srgbClr val="C00000"/>
                </a:solidFill>
              </a:rPr>
              <a:t>nucleus-nucleus </a:t>
            </a:r>
            <a:r>
              <a:rPr lang="en-US" sz="2000" b="1" dirty="0">
                <a:solidFill>
                  <a:srgbClr val="C00000"/>
                </a:solidFill>
              </a:rPr>
              <a:t>collision above 5 </a:t>
            </a:r>
            <a:r>
              <a:rPr lang="en-US" sz="2000" b="1" dirty="0" err="1">
                <a:solidFill>
                  <a:srgbClr val="C00000"/>
                </a:solidFill>
              </a:rPr>
              <a:t>GeV</a:t>
            </a:r>
            <a:r>
              <a:rPr lang="en-US" sz="2000" b="1" dirty="0">
                <a:solidFill>
                  <a:srgbClr val="C00000"/>
                </a:solidFill>
              </a:rPr>
              <a:t>/nucleon</a:t>
            </a:r>
            <a:r>
              <a:rPr lang="en-US" sz="2000" dirty="0">
                <a:solidFill>
                  <a:srgbClr val="C00000"/>
                </a:solidFill>
              </a:rPr>
              <a:t>. </a:t>
            </a:r>
            <a:r>
              <a:rPr lang="en-US" sz="2000" dirty="0" smtClean="0"/>
              <a:t>In </a:t>
            </a:r>
            <a:r>
              <a:rPr lang="en-US" sz="2000" dirty="0"/>
              <a:t>case DPMJET is chosen for cosmic ray application, it is suggested to </a:t>
            </a:r>
            <a:r>
              <a:rPr lang="en-US" sz="2000" dirty="0" smtClean="0"/>
              <a:t>avoid </a:t>
            </a:r>
            <a:r>
              <a:rPr lang="en-US" sz="2000" dirty="0"/>
              <a:t>the otherwise recommended DPMJET-III choice and to use instead </a:t>
            </a:r>
            <a:r>
              <a:rPr lang="en-US" sz="2000" dirty="0" smtClean="0"/>
              <a:t>the </a:t>
            </a:r>
            <a:r>
              <a:rPr lang="en-US" sz="2000" dirty="0" smtClean="0">
                <a:solidFill>
                  <a:srgbClr val="C00000"/>
                </a:solidFill>
              </a:rPr>
              <a:t>DPMJET-II.5</a:t>
            </a:r>
            <a:r>
              <a:rPr lang="en-US" sz="2000" dirty="0" smtClean="0"/>
              <a:t> </a:t>
            </a:r>
            <a:r>
              <a:rPr lang="en-US" sz="2000" dirty="0"/>
              <a:t>version </a:t>
            </a:r>
            <a:r>
              <a:rPr lang="en-US" sz="2000" dirty="0" smtClean="0"/>
              <a:t/>
            </a:r>
            <a:br>
              <a:rPr lang="en-US" sz="2000" dirty="0" smtClean="0"/>
            </a:br>
            <a:r>
              <a:rPr lang="en-US" sz="2000" dirty="0" smtClean="0"/>
              <a:t>(</a:t>
            </a:r>
            <a:r>
              <a:rPr lang="en-US" sz="2000" dirty="0"/>
              <a:t>linking with the script </a:t>
            </a:r>
            <a:r>
              <a:rPr lang="en-US" sz="2000" dirty="0">
                <a:solidFill>
                  <a:srgbClr val="996633"/>
                </a:solidFill>
              </a:rPr>
              <a:t>$FLUPRO/</a:t>
            </a:r>
            <a:r>
              <a:rPr lang="en-US" sz="2000" dirty="0" err="1">
                <a:solidFill>
                  <a:srgbClr val="996633"/>
                </a:solidFill>
              </a:rPr>
              <a:t>flutil</a:t>
            </a:r>
            <a:r>
              <a:rPr lang="en-US" sz="2000" dirty="0">
                <a:solidFill>
                  <a:srgbClr val="996633"/>
                </a:solidFill>
              </a:rPr>
              <a:t>/ldpm2qmd</a:t>
            </a:r>
            <a:r>
              <a:rPr lang="en-US" sz="2800" dirty="0" smtClean="0"/>
              <a:t>)  </a:t>
            </a:r>
            <a:endParaRPr lang="fr-CH" sz="2800" b="1" dirty="0">
              <a:solidFill>
                <a:srgbClr val="990000"/>
              </a:solidFill>
            </a:endParaRPr>
          </a:p>
        </p:txBody>
      </p:sp>
      <p:sp>
        <p:nvSpPr>
          <p:cNvPr id="5" name="Title 2"/>
          <p:cNvSpPr>
            <a:spLocks noGrp="1"/>
          </p:cNvSpPr>
          <p:nvPr>
            <p:ph type="title"/>
          </p:nvPr>
        </p:nvSpPr>
        <p:spPr>
          <a:xfrm>
            <a:off x="683568" y="214412"/>
            <a:ext cx="8779562" cy="622300"/>
          </a:xfrm>
        </p:spPr>
        <p:txBody>
          <a:bodyPr/>
          <a:lstStyle/>
          <a:p>
            <a:r>
              <a:rPr lang="en-US" b="1" dirty="0" smtClean="0"/>
              <a:t>GCR: How To Calculate with FLUKA</a:t>
            </a:r>
            <a:endParaRPr lang="fr-CH" b="1" dirty="0"/>
          </a:p>
        </p:txBody>
      </p:sp>
      <p:sp>
        <p:nvSpPr>
          <p:cNvPr id="6" name="TextBox 5"/>
          <p:cNvSpPr txBox="1"/>
          <p:nvPr/>
        </p:nvSpPr>
        <p:spPr>
          <a:xfrm>
            <a:off x="755576" y="5877272"/>
            <a:ext cx="8064896" cy="923330"/>
          </a:xfrm>
          <a:prstGeom prst="rect">
            <a:avLst/>
          </a:prstGeom>
          <a:noFill/>
        </p:spPr>
        <p:txBody>
          <a:bodyPr wrap="square" rtlCol="0">
            <a:spAutoFit/>
          </a:bodyPr>
          <a:lstStyle/>
          <a:p>
            <a:r>
              <a:rPr lang="en-US" dirty="0" smtClean="0"/>
              <a:t>The DMPJET and the superposition model can also be used together, by setting the respective energy ranges with the </a:t>
            </a:r>
            <a:r>
              <a:rPr lang="en-US" dirty="0" smtClean="0">
                <a:solidFill>
                  <a:srgbClr val="C00000"/>
                </a:solidFill>
              </a:rPr>
              <a:t>PHYSICS</a:t>
            </a:r>
            <a:r>
              <a:rPr lang="en-US" dirty="0" smtClean="0"/>
              <a:t> card.</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088" y="304800"/>
            <a:ext cx="7772400" cy="609600"/>
          </a:xfrm>
        </p:spPr>
        <p:txBody>
          <a:bodyPr/>
          <a:lstStyle/>
          <a:p>
            <a:r>
              <a:rPr lang="en-US" dirty="0" smtClean="0"/>
              <a:t>   </a:t>
            </a:r>
            <a:r>
              <a:rPr lang="en-US" b="1" dirty="0" smtClean="0"/>
              <a:t>The All-Particle spectrum</a:t>
            </a:r>
            <a:endParaRPr lang="en-US" b="1" dirty="0"/>
          </a:p>
        </p:txBody>
      </p:sp>
      <p:sp>
        <p:nvSpPr>
          <p:cNvPr id="3" name="Content Placeholder 2"/>
          <p:cNvSpPr>
            <a:spLocks noGrp="1"/>
          </p:cNvSpPr>
          <p:nvPr>
            <p:ph idx="1"/>
          </p:nvPr>
        </p:nvSpPr>
        <p:spPr>
          <a:xfrm>
            <a:off x="609600" y="911696"/>
            <a:ext cx="8210872" cy="5181600"/>
          </a:xfrm>
        </p:spPr>
        <p:txBody>
          <a:bodyPr/>
          <a:lstStyle/>
          <a:p>
            <a:r>
              <a:rPr lang="en-US" sz="1800" dirty="0" smtClean="0"/>
              <a:t>The ion composition of the galactic flux is derived from a code (</a:t>
            </a:r>
            <a:r>
              <a:rPr lang="en-US" sz="1800" dirty="0" err="1" smtClean="0"/>
              <a:t>Badhwar</a:t>
            </a:r>
            <a:r>
              <a:rPr lang="en-US" sz="1800" dirty="0" smtClean="0"/>
              <a:t> </a:t>
            </a:r>
            <a:r>
              <a:rPr lang="en-US" sz="1800" dirty="0" smtClean="0"/>
              <a:t>&amp; O’Neil 1996) which considers all elemental groups from </a:t>
            </a:r>
            <a:r>
              <a:rPr lang="en-US" sz="1800" dirty="0" smtClean="0"/>
              <a:t>      </a:t>
            </a:r>
            <a:r>
              <a:rPr lang="en-US" sz="1800" dirty="0" smtClean="0">
                <a:solidFill>
                  <a:srgbClr val="008000"/>
                </a:solidFill>
              </a:rPr>
              <a:t>Z </a:t>
            </a:r>
            <a:r>
              <a:rPr lang="en-US" sz="1800" dirty="0" smtClean="0">
                <a:solidFill>
                  <a:srgbClr val="008000"/>
                </a:solidFill>
              </a:rPr>
              <a:t>= 1 </a:t>
            </a:r>
            <a:r>
              <a:rPr lang="en-US" sz="1800" dirty="0" smtClean="0"/>
              <a:t>to </a:t>
            </a:r>
            <a:r>
              <a:rPr lang="en-US" sz="1800" dirty="0" smtClean="0">
                <a:solidFill>
                  <a:srgbClr val="008000"/>
                </a:solidFill>
              </a:rPr>
              <a:t>Z </a:t>
            </a:r>
            <a:r>
              <a:rPr lang="en-US" sz="1800" dirty="0" smtClean="0">
                <a:solidFill>
                  <a:srgbClr val="008000"/>
                </a:solidFill>
              </a:rPr>
              <a:t>= 28 </a:t>
            </a:r>
            <a:r>
              <a:rPr lang="en-US" sz="1800" dirty="0" smtClean="0"/>
              <a:t>(Ni). The spectrum is modified to follow recent data sets from the AMS and BESS experiments up to 100 </a:t>
            </a:r>
            <a:r>
              <a:rPr lang="en-US" sz="1800" dirty="0" err="1" smtClean="0"/>
              <a:t>GeV</a:t>
            </a:r>
            <a:r>
              <a:rPr lang="en-US" sz="1800" dirty="0" smtClean="0"/>
              <a:t>, according to the </a:t>
            </a:r>
            <a:r>
              <a:rPr lang="en-US" sz="1800" dirty="0" smtClean="0"/>
              <a:t>so-called </a:t>
            </a:r>
            <a:r>
              <a:rPr lang="en-US" sz="1800" dirty="0" smtClean="0">
                <a:solidFill>
                  <a:srgbClr val="C00000"/>
                </a:solidFill>
              </a:rPr>
              <a:t>ICRC2001</a:t>
            </a:r>
            <a:r>
              <a:rPr lang="en-US" sz="1800" dirty="0" smtClean="0"/>
              <a:t> fit.</a:t>
            </a:r>
          </a:p>
          <a:p>
            <a:r>
              <a:rPr lang="en-US" sz="1800" dirty="0" smtClean="0"/>
              <a:t>The spectrum components are written in 28 files:</a:t>
            </a:r>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spcBef>
                <a:spcPts val="0"/>
              </a:spcBef>
            </a:pPr>
            <a:r>
              <a:rPr lang="en-US" sz="1800" dirty="0" smtClean="0"/>
              <a:t>These spectra are without geomagnetic cutoff. They are used together with an analytical calculation of the rigidity cutoff, according to a centered dipole approximation of the Earth geomagnetic field, adapted to result in the vertical cutoff inserted into the FLUKA input file (</a:t>
            </a:r>
            <a:r>
              <a:rPr lang="en-US" sz="1800" dirty="0" smtClean="0">
                <a:solidFill>
                  <a:srgbClr val="C00000"/>
                </a:solidFill>
              </a:rPr>
              <a:t>SPECSOUR</a:t>
            </a:r>
            <a:r>
              <a:rPr lang="en-US" sz="1800" dirty="0" smtClean="0"/>
              <a:t> command, SDUM = </a:t>
            </a:r>
            <a:r>
              <a:rPr lang="en-US" sz="1800" dirty="0" smtClean="0">
                <a:solidFill>
                  <a:srgbClr val="C00000"/>
                </a:solidFill>
              </a:rPr>
              <a:t>GCR-IONF</a:t>
            </a:r>
            <a:r>
              <a:rPr lang="en-US" sz="1800" dirty="0" smtClean="0"/>
              <a:t>, </a:t>
            </a:r>
            <a:r>
              <a:rPr lang="en-US" sz="1800" dirty="0" smtClean="0">
                <a:solidFill>
                  <a:srgbClr val="C00000"/>
                </a:solidFill>
              </a:rPr>
              <a:t>WHAT(2)</a:t>
            </a:r>
            <a:r>
              <a:rPr lang="en-US" sz="1800" dirty="0" smtClean="0"/>
              <a:t> of the continuation card), at the geomagnetic latitude and longitude of interest.               </a:t>
            </a:r>
            <a:endParaRPr lang="en-US" sz="1800"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l="14591" t="35789" r="7536" b="34158"/>
          <a:stretch>
            <a:fillRect/>
          </a:stretch>
        </p:blipFill>
        <p:spPr bwMode="auto">
          <a:xfrm>
            <a:off x="1711032" y="2708920"/>
            <a:ext cx="5669280" cy="1512168"/>
          </a:xfrm>
          <a:prstGeom prst="rect">
            <a:avLst/>
          </a:prstGeom>
          <a:noFill/>
          <a:ln w="9525">
            <a:noFill/>
            <a:miter lim="800000"/>
            <a:headEnd/>
            <a:tailEnd/>
          </a:ln>
        </p:spPr>
      </p:pic>
      <p:sp>
        <p:nvSpPr>
          <p:cNvPr id="5" name="CasellaDiTesto 4"/>
          <p:cNvSpPr txBox="1">
            <a:spLocks noChangeArrowheads="1"/>
          </p:cNvSpPr>
          <p:nvPr/>
        </p:nvSpPr>
        <p:spPr bwMode="auto">
          <a:xfrm>
            <a:off x="323528" y="6237312"/>
            <a:ext cx="9001000" cy="338554"/>
          </a:xfrm>
          <a:prstGeom prst="rect">
            <a:avLst/>
          </a:prstGeom>
          <a:noFill/>
          <a:ln w="9525">
            <a:noFill/>
            <a:miter lim="800000"/>
            <a:headEnd/>
            <a:tailEnd/>
          </a:ln>
        </p:spPr>
        <p:txBody>
          <a:bodyPr wrap="square">
            <a:spAutoFit/>
          </a:bodyPr>
          <a:lstStyle/>
          <a:p>
            <a:r>
              <a:rPr lang="it-IT" sz="1600" dirty="0">
                <a:solidFill>
                  <a:srgbClr val="996633"/>
                </a:solidFill>
                <a:latin typeface="+mn-lt"/>
              </a:rPr>
              <a:t>Spectra of Solar Particle Events of Jan 20th, 2005 and Oct 28th 2003 are also available</a:t>
            </a:r>
          </a:p>
        </p:txBody>
      </p:sp>
      <p:sp>
        <p:nvSpPr>
          <p:cNvPr id="6" name="Title 2"/>
          <p:cNvSpPr txBox="1">
            <a:spLocks/>
          </p:cNvSpPr>
          <p:nvPr/>
        </p:nvSpPr>
        <p:spPr bwMode="auto">
          <a:xfrm>
            <a:off x="112918" y="44624"/>
            <a:ext cx="8218488" cy="6223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H"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683568" y="1177280"/>
            <a:ext cx="8136904" cy="5564088"/>
          </a:xfrm>
        </p:spPr>
        <p:txBody>
          <a:bodyPr/>
          <a:lstStyle/>
          <a:p>
            <a:pPr>
              <a:spcAft>
                <a:spcPts val="1200"/>
              </a:spcAft>
              <a:buClr>
                <a:srgbClr val="008000"/>
              </a:buClr>
              <a:buSzPct val="180000"/>
              <a:buFont typeface="Arial" pitchFamily="34" charset="0"/>
              <a:buChar char="•"/>
            </a:pPr>
            <a:r>
              <a:rPr lang="en-US" sz="2000" dirty="0" smtClean="0"/>
              <a:t>Based on a modified fit </a:t>
            </a:r>
            <a:r>
              <a:rPr lang="en-US" sz="2000" dirty="0"/>
              <a:t>of the </a:t>
            </a:r>
            <a:r>
              <a:rPr lang="en-US" sz="2000" b="1" dirty="0">
                <a:solidFill>
                  <a:srgbClr val="990000"/>
                </a:solidFill>
              </a:rPr>
              <a:t>All-Nucleon flux proposed by the </a:t>
            </a:r>
            <a:r>
              <a:rPr lang="en-US" sz="2000" b="1" dirty="0" err="1">
                <a:solidFill>
                  <a:srgbClr val="990000"/>
                </a:solidFill>
              </a:rPr>
              <a:t>Bartol</a:t>
            </a:r>
            <a:r>
              <a:rPr lang="en-US" sz="2000" b="1" dirty="0">
                <a:solidFill>
                  <a:srgbClr val="990000"/>
                </a:solidFill>
              </a:rPr>
              <a:t> </a:t>
            </a:r>
            <a:r>
              <a:rPr lang="en-US" sz="2000" b="1" dirty="0" smtClean="0">
                <a:solidFill>
                  <a:srgbClr val="990000"/>
                </a:solidFill>
              </a:rPr>
              <a:t>group</a:t>
            </a:r>
            <a:r>
              <a:rPr lang="en-US" sz="2000" dirty="0" smtClean="0"/>
              <a:t>, </a:t>
            </a:r>
            <a:r>
              <a:rPr lang="en-US" sz="2000" dirty="0"/>
              <a:t>using the All-Particle Spectrum </a:t>
            </a:r>
            <a:r>
              <a:rPr lang="en-US" sz="2000" dirty="0" smtClean="0"/>
              <a:t>up </a:t>
            </a:r>
            <a:r>
              <a:rPr lang="en-US" sz="2000" dirty="0"/>
              <a:t>to 100 </a:t>
            </a:r>
            <a:r>
              <a:rPr lang="en-US" sz="2000" dirty="0" err="1"/>
              <a:t>GeV</a:t>
            </a:r>
            <a:r>
              <a:rPr lang="en-US" sz="2000" dirty="0"/>
              <a:t> and data published in ICRC </a:t>
            </a:r>
            <a:r>
              <a:rPr lang="en-US" sz="2000" dirty="0" smtClean="0"/>
              <a:t>2003</a:t>
            </a:r>
          </a:p>
          <a:p>
            <a:pPr>
              <a:spcAft>
                <a:spcPts val="600"/>
              </a:spcAft>
              <a:buClr>
                <a:srgbClr val="008000"/>
              </a:buClr>
            </a:pPr>
            <a:r>
              <a:rPr lang="en-US" sz="2000" dirty="0" smtClean="0"/>
              <a:t>For the </a:t>
            </a:r>
            <a:r>
              <a:rPr lang="en-US" sz="2000" dirty="0" smtClean="0">
                <a:solidFill>
                  <a:srgbClr val="C00000"/>
                </a:solidFill>
              </a:rPr>
              <a:t>proton component at energies larger than 100 </a:t>
            </a:r>
            <a:r>
              <a:rPr lang="en-US" sz="2000" dirty="0" err="1" smtClean="0">
                <a:solidFill>
                  <a:srgbClr val="C00000"/>
                </a:solidFill>
              </a:rPr>
              <a:t>GeV</a:t>
            </a:r>
            <a:r>
              <a:rPr lang="en-US" sz="2000" dirty="0" smtClean="0"/>
              <a:t>, using the normalization obtained at 100 </a:t>
            </a:r>
            <a:r>
              <a:rPr lang="en-US" sz="2000" dirty="0" err="1" smtClean="0"/>
              <a:t>GeV</a:t>
            </a:r>
            <a:r>
              <a:rPr lang="en-US" sz="2000" dirty="0" smtClean="0"/>
              <a:t>, a spectral index </a:t>
            </a:r>
            <a:r>
              <a:rPr lang="en-US" sz="2000" b="1" dirty="0" smtClean="0">
                <a:solidFill>
                  <a:srgbClr val="C00000"/>
                </a:solidFill>
                <a:latin typeface="Symbol" pitchFamily="18" charset="2"/>
              </a:rPr>
              <a:t>g</a:t>
            </a:r>
            <a:r>
              <a:rPr lang="en-US" sz="2000" dirty="0" smtClean="0">
                <a:solidFill>
                  <a:srgbClr val="C00000"/>
                </a:solidFill>
              </a:rPr>
              <a:t> = -2.71 </a:t>
            </a:r>
            <a:r>
              <a:rPr lang="en-US" sz="2000" dirty="0" smtClean="0"/>
              <a:t>is assumed</a:t>
            </a:r>
          </a:p>
          <a:p>
            <a:pPr>
              <a:spcAft>
                <a:spcPts val="600"/>
              </a:spcAft>
              <a:buClr>
                <a:srgbClr val="008000"/>
              </a:buClr>
            </a:pPr>
            <a:r>
              <a:rPr lang="en-US" sz="2000" dirty="0" smtClean="0"/>
              <a:t>A spectral index </a:t>
            </a:r>
            <a:r>
              <a:rPr lang="en-US" sz="2000" b="1" dirty="0" smtClean="0">
                <a:solidFill>
                  <a:srgbClr val="C00000"/>
                </a:solidFill>
                <a:latin typeface="Symbol" pitchFamily="18" charset="2"/>
              </a:rPr>
              <a:t>g</a:t>
            </a:r>
            <a:r>
              <a:rPr lang="en-US" sz="2000" dirty="0" smtClean="0"/>
              <a:t> </a:t>
            </a:r>
            <a:r>
              <a:rPr lang="en-US" sz="2000" dirty="0" smtClean="0">
                <a:solidFill>
                  <a:srgbClr val="C00000"/>
                </a:solidFill>
              </a:rPr>
              <a:t>= -3.11 </a:t>
            </a:r>
            <a:r>
              <a:rPr lang="en-US" sz="2000" dirty="0" smtClean="0"/>
              <a:t>is assumed </a:t>
            </a:r>
            <a:r>
              <a:rPr lang="en-US" sz="2000" dirty="0" smtClean="0">
                <a:solidFill>
                  <a:srgbClr val="C00000"/>
                </a:solidFill>
              </a:rPr>
              <a:t>above the knee at 3000 </a:t>
            </a:r>
            <a:r>
              <a:rPr lang="en-US" sz="2000" dirty="0" err="1" smtClean="0">
                <a:solidFill>
                  <a:srgbClr val="C00000"/>
                </a:solidFill>
              </a:rPr>
              <a:t>TeV</a:t>
            </a:r>
            <a:endParaRPr lang="en-US" sz="2000" dirty="0" smtClean="0"/>
          </a:p>
          <a:p>
            <a:pPr>
              <a:spcAft>
                <a:spcPts val="600"/>
              </a:spcAft>
              <a:buClr>
                <a:srgbClr val="008000"/>
              </a:buClr>
            </a:pPr>
            <a:r>
              <a:rPr lang="en-US" sz="2000" dirty="0" smtClean="0"/>
              <a:t>For what concerns the </a:t>
            </a:r>
            <a:r>
              <a:rPr lang="en-US" sz="2000" dirty="0" smtClean="0">
                <a:solidFill>
                  <a:srgbClr val="C00000"/>
                </a:solidFill>
              </a:rPr>
              <a:t>He component</a:t>
            </a:r>
            <a:r>
              <a:rPr lang="en-US" sz="2000" dirty="0" smtClean="0"/>
              <a:t>, </a:t>
            </a:r>
            <a:r>
              <a:rPr lang="en-US" sz="2000" b="1" dirty="0" smtClean="0">
                <a:solidFill>
                  <a:srgbClr val="C00000"/>
                </a:solidFill>
                <a:latin typeface="Symbol" pitchFamily="18" charset="2"/>
              </a:rPr>
              <a:t>g</a:t>
            </a:r>
            <a:r>
              <a:rPr lang="en-US" sz="2000" dirty="0" smtClean="0">
                <a:solidFill>
                  <a:srgbClr val="C00000"/>
                </a:solidFill>
              </a:rPr>
              <a:t> = -2.59 </a:t>
            </a:r>
            <a:r>
              <a:rPr lang="en-US" sz="2000" dirty="0" smtClean="0"/>
              <a:t>is used </a:t>
            </a:r>
            <a:r>
              <a:rPr lang="en-US" sz="2000" dirty="0" smtClean="0">
                <a:solidFill>
                  <a:srgbClr val="C00000"/>
                </a:solidFill>
              </a:rPr>
              <a:t>above 100 </a:t>
            </a:r>
            <a:r>
              <a:rPr lang="en-US" sz="2000" dirty="0" err="1" smtClean="0">
                <a:solidFill>
                  <a:srgbClr val="C00000"/>
                </a:solidFill>
              </a:rPr>
              <a:t>GeV</a:t>
            </a:r>
            <a:r>
              <a:rPr lang="en-US" sz="2000" dirty="0" smtClean="0"/>
              <a:t> and a charge-dependent knee is assumed according to the rule: </a:t>
            </a:r>
            <a:r>
              <a:rPr lang="en-US" sz="2000" dirty="0" err="1" smtClean="0">
                <a:solidFill>
                  <a:schemeClr val="tx2"/>
                </a:solidFill>
              </a:rPr>
              <a:t>E</a:t>
            </a:r>
            <a:r>
              <a:rPr lang="en-US" sz="2000" b="1" baseline="-25000" dirty="0" err="1" smtClean="0">
                <a:solidFill>
                  <a:schemeClr val="tx2"/>
                </a:solidFill>
              </a:rPr>
              <a:t>nucleon</a:t>
            </a:r>
            <a:r>
              <a:rPr lang="en-US" sz="2000" dirty="0" smtClean="0">
                <a:solidFill>
                  <a:schemeClr val="tx2"/>
                </a:solidFill>
              </a:rPr>
              <a:t> = Z * 3000 </a:t>
            </a:r>
            <a:r>
              <a:rPr lang="en-US" sz="2000" dirty="0" err="1" smtClean="0">
                <a:solidFill>
                  <a:schemeClr val="tx2"/>
                </a:solidFill>
              </a:rPr>
              <a:t>TeV</a:t>
            </a:r>
            <a:r>
              <a:rPr lang="en-US" sz="2000" dirty="0" smtClean="0">
                <a:solidFill>
                  <a:schemeClr val="tx2"/>
                </a:solidFill>
              </a:rPr>
              <a:t>/A</a:t>
            </a:r>
            <a:endParaRPr lang="en-US" sz="2000" dirty="0" smtClean="0"/>
          </a:p>
          <a:p>
            <a:pPr>
              <a:buClr>
                <a:srgbClr val="008000"/>
              </a:buClr>
            </a:pPr>
            <a:r>
              <a:rPr lang="en-US" sz="2000" dirty="0" smtClean="0"/>
              <a:t>Higher Z components have been grouped in </a:t>
            </a:r>
            <a:r>
              <a:rPr lang="en-US" sz="2000" dirty="0" smtClean="0">
                <a:solidFill>
                  <a:srgbClr val="008000"/>
                </a:solidFill>
              </a:rPr>
              <a:t>CNO, </a:t>
            </a:r>
            <a:r>
              <a:rPr lang="en-US" sz="2000" dirty="0" err="1" smtClean="0">
                <a:solidFill>
                  <a:srgbClr val="008000"/>
                </a:solidFill>
              </a:rPr>
              <a:t>MgSi</a:t>
            </a:r>
            <a:r>
              <a:rPr lang="en-US" sz="2000" dirty="0" smtClean="0">
                <a:solidFill>
                  <a:srgbClr val="008000"/>
                </a:solidFill>
              </a:rPr>
              <a:t> </a:t>
            </a:r>
            <a:r>
              <a:rPr lang="en-US" sz="2000" dirty="0" smtClean="0"/>
              <a:t>and </a:t>
            </a:r>
            <a:r>
              <a:rPr lang="en-US" sz="2000" dirty="0" smtClean="0">
                <a:solidFill>
                  <a:srgbClr val="008000"/>
                </a:solidFill>
              </a:rPr>
              <a:t>Fe</a:t>
            </a:r>
            <a:r>
              <a:rPr lang="en-US" sz="2000" dirty="0" smtClean="0"/>
              <a:t> sets and treated using an All-Particle spectrum with the above mentioned charge-dependent knee </a:t>
            </a:r>
            <a:r>
              <a:rPr lang="en-US" sz="2000" dirty="0" err="1" smtClean="0"/>
              <a:t>parametrization</a:t>
            </a:r>
            <a:endParaRPr lang="en-US" sz="2000" dirty="0" smtClean="0"/>
          </a:p>
        </p:txBody>
      </p:sp>
      <p:sp>
        <p:nvSpPr>
          <p:cNvPr id="6" name="Title 2"/>
          <p:cNvSpPr>
            <a:spLocks noGrp="1"/>
          </p:cNvSpPr>
          <p:nvPr>
            <p:ph type="title"/>
          </p:nvPr>
        </p:nvSpPr>
        <p:spPr>
          <a:xfrm>
            <a:off x="179512" y="286420"/>
            <a:ext cx="8218488" cy="622300"/>
          </a:xfrm>
        </p:spPr>
        <p:txBody>
          <a:bodyPr/>
          <a:lstStyle/>
          <a:p>
            <a:r>
              <a:rPr lang="en-US" sz="4400" dirty="0" smtClean="0"/>
              <a:t>    </a:t>
            </a:r>
            <a:r>
              <a:rPr lang="en-US" b="1" dirty="0" smtClean="0"/>
              <a:t>The ALL-Nucleon Spectrum (1)</a:t>
            </a:r>
            <a:endParaRPr lang="fr-CH"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683568" y="1465312"/>
            <a:ext cx="8136904" cy="5564088"/>
          </a:xfrm>
        </p:spPr>
        <p:txBody>
          <a:bodyPr/>
          <a:lstStyle/>
          <a:p>
            <a:pPr>
              <a:spcAft>
                <a:spcPts val="1200"/>
              </a:spcAft>
              <a:buClr>
                <a:srgbClr val="008000"/>
              </a:buClr>
              <a:buSzPct val="180000"/>
              <a:buFont typeface="Arial" pitchFamily="34" charset="0"/>
              <a:buChar char="•"/>
            </a:pPr>
            <a:r>
              <a:rPr lang="en-US" sz="2000" dirty="0" smtClean="0"/>
              <a:t>Fluxes </a:t>
            </a:r>
            <a:r>
              <a:rPr lang="en-US" sz="2000" dirty="0"/>
              <a:t>are read from a file named "</a:t>
            </a:r>
            <a:r>
              <a:rPr lang="en-US" sz="2000" b="1" dirty="0">
                <a:solidFill>
                  <a:srgbClr val="990000"/>
                </a:solidFill>
              </a:rPr>
              <a:t>allnucok.dat</a:t>
            </a:r>
            <a:r>
              <a:rPr lang="en-US" sz="2000" dirty="0"/>
              <a:t>" giving the </a:t>
            </a:r>
            <a:r>
              <a:rPr lang="en-US" sz="2000" b="1" dirty="0">
                <a:solidFill>
                  <a:srgbClr val="008000"/>
                </a:solidFill>
              </a:rPr>
              <a:t>total energy </a:t>
            </a:r>
            <a:r>
              <a:rPr lang="en-US" sz="2000" b="1" dirty="0"/>
              <a:t>(</a:t>
            </a:r>
            <a:r>
              <a:rPr lang="en-US" sz="2000" b="1" dirty="0" err="1"/>
              <a:t>GeV</a:t>
            </a:r>
            <a:r>
              <a:rPr lang="en-US" sz="2000" b="1" dirty="0"/>
              <a:t>), the </a:t>
            </a:r>
            <a:r>
              <a:rPr lang="en-US" sz="2000" b="1" dirty="0">
                <a:solidFill>
                  <a:srgbClr val="FF0000"/>
                </a:solidFill>
              </a:rPr>
              <a:t>fluxes</a:t>
            </a:r>
            <a:r>
              <a:rPr lang="en-US" sz="2000" b="1" dirty="0"/>
              <a:t> (</a:t>
            </a:r>
            <a:r>
              <a:rPr lang="en-US" sz="2000" b="1" dirty="0" err="1"/>
              <a:t>E.dN</a:t>
            </a:r>
            <a:r>
              <a:rPr lang="en-US" sz="2000" b="1" dirty="0"/>
              <a:t>/</a:t>
            </a:r>
            <a:r>
              <a:rPr lang="en-US" sz="2000" b="1" dirty="0" err="1"/>
              <a:t>dE</a:t>
            </a:r>
            <a:r>
              <a:rPr lang="en-US" sz="2000" b="1" dirty="0"/>
              <a:t>) and the </a:t>
            </a:r>
            <a:r>
              <a:rPr lang="en-US" sz="2000" b="1" dirty="0">
                <a:solidFill>
                  <a:srgbClr val="C00000"/>
                </a:solidFill>
              </a:rPr>
              <a:t>neutron/proton </a:t>
            </a:r>
            <a:r>
              <a:rPr lang="en-US" sz="2000" b="1" dirty="0" smtClean="0">
                <a:solidFill>
                  <a:srgbClr val="C00000"/>
                </a:solidFill>
              </a:rPr>
              <a:t>ratios</a:t>
            </a:r>
            <a:endParaRPr lang="en-US" sz="2000" dirty="0" smtClean="0">
              <a:solidFill>
                <a:srgbClr val="C00000"/>
              </a:solidFill>
            </a:endParaRPr>
          </a:p>
          <a:p>
            <a:pPr>
              <a:spcAft>
                <a:spcPts val="1200"/>
              </a:spcAft>
              <a:buClr>
                <a:srgbClr val="008000"/>
              </a:buClr>
              <a:buSzPct val="180000"/>
              <a:buFont typeface="Arial" pitchFamily="34" charset="0"/>
              <a:buChar char="•"/>
            </a:pPr>
            <a:r>
              <a:rPr lang="en-US" sz="2000" dirty="0" smtClean="0"/>
              <a:t>This </a:t>
            </a:r>
            <a:r>
              <a:rPr lang="en-US" sz="2000" dirty="0"/>
              <a:t>option ("</a:t>
            </a:r>
            <a:r>
              <a:rPr lang="en-US" sz="2000" dirty="0">
                <a:solidFill>
                  <a:srgbClr val="008000"/>
                </a:solidFill>
              </a:rPr>
              <a:t>All Nucleon Flux</a:t>
            </a:r>
            <a:r>
              <a:rPr lang="en-US" sz="2000" dirty="0"/>
              <a:t>") is chosen with command </a:t>
            </a:r>
            <a:r>
              <a:rPr lang="en-US" sz="2000" b="1" dirty="0">
                <a:solidFill>
                  <a:srgbClr val="990000"/>
                </a:solidFill>
              </a:rPr>
              <a:t>SPECSOUR </a:t>
            </a:r>
            <a:r>
              <a:rPr lang="en-US" sz="2000" dirty="0"/>
              <a:t>and</a:t>
            </a:r>
            <a:r>
              <a:rPr lang="en-US" sz="2000" b="1" dirty="0">
                <a:solidFill>
                  <a:srgbClr val="990000"/>
                </a:solidFill>
              </a:rPr>
              <a:t> SDUM = </a:t>
            </a:r>
            <a:r>
              <a:rPr lang="en-US" sz="2000" b="1" dirty="0" smtClean="0">
                <a:solidFill>
                  <a:srgbClr val="990000"/>
                </a:solidFill>
              </a:rPr>
              <a:t>GCR-ALLF</a:t>
            </a:r>
            <a:endParaRPr lang="en-US" sz="2000" dirty="0" smtClean="0"/>
          </a:p>
          <a:p>
            <a:pPr>
              <a:buClr>
                <a:srgbClr val="008000"/>
              </a:buClr>
              <a:buSzPct val="180000"/>
              <a:buFont typeface="Arial" pitchFamily="34" charset="0"/>
              <a:buChar char="•"/>
            </a:pPr>
            <a:r>
              <a:rPr lang="en-US" sz="2000" dirty="0" smtClean="0"/>
              <a:t>The </a:t>
            </a:r>
            <a:r>
              <a:rPr lang="en-US" sz="2000" dirty="0"/>
              <a:t>user can decide </a:t>
            </a:r>
            <a:r>
              <a:rPr lang="en-US" sz="2000" dirty="0" smtClean="0"/>
              <a:t>whether</a:t>
            </a:r>
          </a:p>
          <a:p>
            <a:pPr lvl="1">
              <a:buClr>
                <a:srgbClr val="FF0000"/>
              </a:buClr>
              <a:buSzPct val="80000"/>
              <a:buFont typeface="Wingdings" pitchFamily="2" charset="2"/>
              <a:buChar char="q"/>
            </a:pPr>
            <a:r>
              <a:rPr lang="en-US" sz="1800" dirty="0" smtClean="0"/>
              <a:t>to </a:t>
            </a:r>
            <a:r>
              <a:rPr lang="en-US" sz="1800" b="1" dirty="0">
                <a:solidFill>
                  <a:srgbClr val="990000"/>
                </a:solidFill>
              </a:rPr>
              <a:t>sample neutrons and protons</a:t>
            </a:r>
            <a:r>
              <a:rPr lang="en-US" sz="1800" dirty="0"/>
              <a:t> from the file and to transport them </a:t>
            </a:r>
            <a:r>
              <a:rPr lang="en-US" sz="1800" b="1" dirty="0">
                <a:solidFill>
                  <a:srgbClr val="990000"/>
                </a:solidFill>
              </a:rPr>
              <a:t>using the superposition </a:t>
            </a:r>
            <a:r>
              <a:rPr lang="en-US" sz="1800" b="1" dirty="0" smtClean="0">
                <a:solidFill>
                  <a:srgbClr val="990000"/>
                </a:solidFill>
              </a:rPr>
              <a:t>model</a:t>
            </a:r>
            <a:endParaRPr lang="en-US" sz="1800" dirty="0" smtClean="0"/>
          </a:p>
          <a:p>
            <a:pPr lvl="1">
              <a:buClr>
                <a:srgbClr val="008000"/>
              </a:buClr>
              <a:buSzPct val="160000"/>
              <a:buNone/>
            </a:pPr>
            <a:r>
              <a:rPr lang="en-US" dirty="0" smtClean="0"/>
              <a:t>or</a:t>
            </a:r>
            <a:r>
              <a:rPr lang="en-US" sz="1600" dirty="0" smtClean="0"/>
              <a:t> </a:t>
            </a:r>
          </a:p>
          <a:p>
            <a:pPr lvl="1">
              <a:buClr>
                <a:srgbClr val="FF0000"/>
              </a:buClr>
              <a:buSzPct val="80000"/>
              <a:buFont typeface="Wingdings" pitchFamily="2" charset="2"/>
              <a:buChar char="q"/>
            </a:pPr>
            <a:r>
              <a:rPr lang="en-US" sz="1800" dirty="0" smtClean="0"/>
              <a:t>to </a:t>
            </a:r>
            <a:r>
              <a:rPr lang="en-US" sz="1800" dirty="0"/>
              <a:t>consider all </a:t>
            </a:r>
            <a:r>
              <a:rPr lang="en-US" sz="1800" b="1" dirty="0">
                <a:solidFill>
                  <a:srgbClr val="008000"/>
                </a:solidFill>
              </a:rPr>
              <a:t>neutrons as being bound in alpha particles </a:t>
            </a:r>
            <a:r>
              <a:rPr lang="en-US" sz="1800" b="1" dirty="0">
                <a:solidFill>
                  <a:srgbClr val="990000"/>
                </a:solidFill>
              </a:rPr>
              <a:t>and </a:t>
            </a:r>
            <a:r>
              <a:rPr lang="en-US" sz="1800" b="1" dirty="0">
                <a:solidFill>
                  <a:srgbClr val="008000"/>
                </a:solidFill>
              </a:rPr>
              <a:t>to transport protons and </a:t>
            </a:r>
            <a:r>
              <a:rPr lang="en-US" sz="1800" b="1" dirty="0" smtClean="0">
                <a:solidFill>
                  <a:srgbClr val="008000"/>
                </a:solidFill>
              </a:rPr>
              <a:t>alphas </a:t>
            </a:r>
            <a:r>
              <a:rPr lang="en-US" sz="1800" b="1" dirty="0" smtClean="0">
                <a:solidFill>
                  <a:srgbClr val="990000"/>
                </a:solidFill>
              </a:rPr>
              <a:t>(better for magnetic field effects)</a:t>
            </a:r>
            <a:endParaRPr lang="fr-CH" sz="1800" b="1" dirty="0">
              <a:solidFill>
                <a:srgbClr val="990000"/>
              </a:solidFill>
            </a:endParaRPr>
          </a:p>
        </p:txBody>
      </p:sp>
      <p:sp>
        <p:nvSpPr>
          <p:cNvPr id="6" name="Title 2"/>
          <p:cNvSpPr>
            <a:spLocks noGrp="1"/>
          </p:cNvSpPr>
          <p:nvPr>
            <p:ph type="title"/>
          </p:nvPr>
        </p:nvSpPr>
        <p:spPr>
          <a:xfrm>
            <a:off x="179512" y="286420"/>
            <a:ext cx="8784976" cy="622300"/>
          </a:xfrm>
        </p:spPr>
        <p:txBody>
          <a:bodyPr/>
          <a:lstStyle/>
          <a:p>
            <a:r>
              <a:rPr lang="en-US" sz="4400" dirty="0" smtClean="0"/>
              <a:t>    </a:t>
            </a:r>
            <a:r>
              <a:rPr lang="en-US" sz="4000" b="1" dirty="0" smtClean="0"/>
              <a:t>The ALL-Nucleon Spectrum (2) </a:t>
            </a:r>
            <a:endParaRPr lang="fr-CH" sz="4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736" y="188640"/>
            <a:ext cx="4698722" cy="646331"/>
          </a:xfrm>
          <a:prstGeom prst="rect">
            <a:avLst/>
          </a:prstGeom>
        </p:spPr>
        <p:txBody>
          <a:bodyPr wrap="none">
            <a:spAutoFit/>
          </a:bodyPr>
          <a:lstStyle/>
          <a:p>
            <a:r>
              <a:rPr lang="en-US" sz="3600" b="1" dirty="0" smtClean="0">
                <a:solidFill>
                  <a:schemeClr val="tx2"/>
                </a:solidFill>
              </a:rPr>
              <a:t>Solar modulation (1)</a:t>
            </a:r>
            <a:endParaRPr lang="en-US" sz="3600" dirty="0">
              <a:solidFill>
                <a:schemeClr val="tx2"/>
              </a:solidFill>
            </a:endParaRPr>
          </a:p>
        </p:txBody>
      </p:sp>
      <p:pic>
        <p:nvPicPr>
          <p:cNvPr id="1027" name="Picture 3"/>
          <p:cNvPicPr>
            <a:picLocks noGrp="1" noChangeAspect="1" noChangeArrowheads="1"/>
          </p:cNvPicPr>
          <p:nvPr>
            <p:ph idx="4294967295"/>
          </p:nvPr>
        </p:nvPicPr>
        <p:blipFill>
          <a:blip r:embed="rId2" cstate="print"/>
          <a:srcRect r="2455" b="4507"/>
          <a:stretch>
            <a:fillRect/>
          </a:stretch>
        </p:blipFill>
        <p:spPr bwMode="auto">
          <a:xfrm>
            <a:off x="21052" y="882392"/>
            <a:ext cx="4694964" cy="2834640"/>
          </a:xfrm>
          <a:prstGeom prst="rect">
            <a:avLst/>
          </a:prstGeom>
          <a:ln>
            <a:noFill/>
          </a:ln>
          <a:effectLst>
            <a:softEdge rad="112500"/>
          </a:effectLst>
        </p:spPr>
      </p:pic>
      <p:sp>
        <p:nvSpPr>
          <p:cNvPr id="7" name="TextBox 6"/>
          <p:cNvSpPr txBox="1"/>
          <p:nvPr/>
        </p:nvSpPr>
        <p:spPr>
          <a:xfrm>
            <a:off x="4644008" y="908720"/>
            <a:ext cx="4680520" cy="3231654"/>
          </a:xfrm>
          <a:prstGeom prst="rect">
            <a:avLst/>
          </a:prstGeom>
          <a:noFill/>
        </p:spPr>
        <p:txBody>
          <a:bodyPr wrap="square" rtlCol="0">
            <a:spAutoFit/>
          </a:bodyPr>
          <a:lstStyle/>
          <a:p>
            <a:pPr>
              <a:buClr>
                <a:srgbClr val="008000"/>
              </a:buClr>
              <a:buSzPct val="180000"/>
              <a:buFont typeface="Arial" pitchFamily="34" charset="0"/>
              <a:buChar char="•"/>
            </a:pPr>
            <a:r>
              <a:rPr lang="en-US" sz="1600" dirty="0" smtClean="0"/>
              <a:t>The deviation from the power law, observed </a:t>
            </a:r>
          </a:p>
          <a:p>
            <a:pPr>
              <a:buClr>
                <a:srgbClr val="008000"/>
              </a:buClr>
              <a:buSzPct val="180000"/>
            </a:pPr>
            <a:r>
              <a:rPr lang="en-US" sz="1600" dirty="0" smtClean="0"/>
              <a:t>   below 10 </a:t>
            </a:r>
            <a:r>
              <a:rPr lang="en-US" sz="1600" dirty="0" err="1" smtClean="0"/>
              <a:t>GeV</a:t>
            </a:r>
            <a:r>
              <a:rPr lang="en-US" sz="1600" dirty="0" smtClean="0"/>
              <a:t>, is a consequence of the </a:t>
            </a:r>
          </a:p>
          <a:p>
            <a:pPr>
              <a:buClr>
                <a:srgbClr val="008000"/>
              </a:buClr>
              <a:buSzPct val="180000"/>
            </a:pPr>
            <a:r>
              <a:rPr lang="en-US" sz="1600" dirty="0" smtClean="0"/>
              <a:t>   influence of the </a:t>
            </a:r>
            <a:r>
              <a:rPr lang="en-US" sz="1600" dirty="0" smtClean="0">
                <a:solidFill>
                  <a:srgbClr val="C00000"/>
                </a:solidFill>
              </a:rPr>
              <a:t>solar wind</a:t>
            </a:r>
            <a:r>
              <a:rPr lang="en-US" sz="1600" dirty="0" smtClean="0"/>
              <a:t> called </a:t>
            </a:r>
            <a:r>
              <a:rPr lang="en-US" sz="1600" dirty="0" smtClean="0">
                <a:solidFill>
                  <a:srgbClr val="008000"/>
                </a:solidFill>
              </a:rPr>
              <a:t>solar </a:t>
            </a:r>
          </a:p>
          <a:p>
            <a:pPr>
              <a:spcAft>
                <a:spcPts val="600"/>
              </a:spcAft>
              <a:buClr>
                <a:srgbClr val="008000"/>
              </a:buClr>
              <a:buSzPct val="180000"/>
            </a:pPr>
            <a:r>
              <a:rPr lang="en-US" sz="1600" dirty="0" smtClean="0">
                <a:solidFill>
                  <a:srgbClr val="008000"/>
                </a:solidFill>
              </a:rPr>
              <a:t>   modulation.</a:t>
            </a:r>
          </a:p>
          <a:p>
            <a:pPr>
              <a:buClr>
                <a:srgbClr val="008000"/>
              </a:buClr>
              <a:buSzPct val="180000"/>
              <a:buFont typeface="Arial" pitchFamily="34" charset="0"/>
              <a:buChar char="•"/>
            </a:pPr>
            <a:r>
              <a:rPr lang="en-US" sz="1600" dirty="0" smtClean="0"/>
              <a:t> Flux intensity in this energy range is</a:t>
            </a:r>
          </a:p>
          <a:p>
            <a:pPr>
              <a:buClr>
                <a:srgbClr val="008000"/>
              </a:buClr>
              <a:buSzPct val="180000"/>
            </a:pPr>
            <a:r>
              <a:rPr lang="en-US" sz="1600" dirty="0" smtClean="0"/>
              <a:t>   </a:t>
            </a:r>
            <a:r>
              <a:rPr lang="en-US" sz="1600" dirty="0" smtClean="0">
                <a:solidFill>
                  <a:srgbClr val="C00000"/>
                </a:solidFill>
              </a:rPr>
              <a:t>anti-correlated to the solar activity</a:t>
            </a:r>
            <a:r>
              <a:rPr lang="en-US" sz="1600" dirty="0" smtClean="0"/>
              <a:t> and  </a:t>
            </a:r>
          </a:p>
          <a:p>
            <a:pPr>
              <a:spcAft>
                <a:spcPts val="600"/>
              </a:spcAft>
              <a:buClr>
                <a:srgbClr val="008000"/>
              </a:buClr>
              <a:buSzPct val="180000"/>
            </a:pPr>
            <a:r>
              <a:rPr lang="en-US" sz="1600" dirty="0" smtClean="0"/>
              <a:t>   follows the </a:t>
            </a:r>
            <a:r>
              <a:rPr lang="en-US" sz="1600" dirty="0" smtClean="0">
                <a:solidFill>
                  <a:srgbClr val="C00000"/>
                </a:solidFill>
              </a:rPr>
              <a:t>sun-spot 11-year cycle</a:t>
            </a:r>
          </a:p>
          <a:p>
            <a:pPr>
              <a:buClr>
                <a:srgbClr val="008000"/>
              </a:buClr>
              <a:buSzPct val="180000"/>
              <a:buFont typeface="Arial" pitchFamily="34" charset="0"/>
              <a:buChar char="•"/>
            </a:pPr>
            <a:r>
              <a:rPr lang="en-US" sz="1600" dirty="0" smtClean="0"/>
              <a:t>The correlation between the solar activity  </a:t>
            </a:r>
          </a:p>
          <a:p>
            <a:pPr>
              <a:buClr>
                <a:srgbClr val="008000"/>
              </a:buClr>
              <a:buSzPct val="180000"/>
            </a:pPr>
            <a:r>
              <a:rPr lang="en-US" sz="1600" dirty="0" smtClean="0"/>
              <a:t>   and the modulation of the cosmic rays flux </a:t>
            </a:r>
          </a:p>
          <a:p>
            <a:pPr>
              <a:buClr>
                <a:srgbClr val="008000"/>
              </a:buClr>
              <a:buSzPct val="180000"/>
            </a:pPr>
            <a:r>
              <a:rPr lang="en-US" sz="1600" dirty="0" smtClean="0"/>
              <a:t>   has been studied by monitoring the flux of </a:t>
            </a:r>
          </a:p>
          <a:p>
            <a:pPr>
              <a:buClr>
                <a:srgbClr val="008000"/>
              </a:buClr>
              <a:buSzPct val="180000"/>
            </a:pPr>
            <a:r>
              <a:rPr lang="en-US" sz="1600" dirty="0" smtClean="0"/>
              <a:t>   atmospheric neutrons.</a:t>
            </a:r>
          </a:p>
          <a:p>
            <a:pPr>
              <a:buClr>
                <a:srgbClr val="008000"/>
              </a:buClr>
              <a:buSzPct val="180000"/>
            </a:pPr>
            <a:r>
              <a:rPr lang="en-US" dirty="0" smtClean="0"/>
              <a:t>   </a:t>
            </a:r>
          </a:p>
        </p:txBody>
      </p:sp>
      <p:sp>
        <p:nvSpPr>
          <p:cNvPr id="8" name="TextBox 7"/>
          <p:cNvSpPr txBox="1"/>
          <p:nvPr/>
        </p:nvSpPr>
        <p:spPr>
          <a:xfrm>
            <a:off x="35496" y="3848849"/>
            <a:ext cx="9001000" cy="3262432"/>
          </a:xfrm>
          <a:prstGeom prst="rect">
            <a:avLst/>
          </a:prstGeom>
          <a:noFill/>
        </p:spPr>
        <p:txBody>
          <a:bodyPr wrap="square" rtlCol="0">
            <a:spAutoFit/>
          </a:bodyPr>
          <a:lstStyle/>
          <a:p>
            <a:pPr>
              <a:buClr>
                <a:srgbClr val="008000"/>
              </a:buClr>
              <a:buSzPct val="150000"/>
              <a:buFont typeface="Arial" pitchFamily="34" charset="0"/>
              <a:buChar char="•"/>
            </a:pPr>
            <a:r>
              <a:rPr lang="en-US" sz="1600" dirty="0" smtClean="0"/>
              <a:t>  In fact, a flux of low energy neutrons (E ~ 10</a:t>
            </a:r>
            <a:r>
              <a:rPr lang="en-US" sz="1600" b="1" baseline="30000" dirty="0" smtClean="0"/>
              <a:t>8</a:t>
            </a:r>
            <a:r>
              <a:rPr lang="en-US" sz="1600" dirty="0" smtClean="0"/>
              <a:t>-10</a:t>
            </a:r>
            <a:r>
              <a:rPr lang="en-US" sz="1600" b="1" baseline="30000" dirty="0" smtClean="0"/>
              <a:t>9</a:t>
            </a:r>
            <a:r>
              <a:rPr lang="en-US" sz="1600" dirty="0" smtClean="0"/>
              <a:t> </a:t>
            </a:r>
            <a:r>
              <a:rPr lang="en-US" sz="1600" dirty="0" err="1" smtClean="0"/>
              <a:t>eV</a:t>
            </a:r>
            <a:r>
              <a:rPr lang="en-US" sz="1600" dirty="0" smtClean="0"/>
              <a:t>) is produced in the interaction of </a:t>
            </a:r>
          </a:p>
          <a:p>
            <a:pPr>
              <a:buClr>
                <a:srgbClr val="008000"/>
              </a:buClr>
              <a:buSzPct val="150000"/>
            </a:pPr>
            <a:r>
              <a:rPr lang="en-US" sz="1600" dirty="0" smtClean="0"/>
              <a:t>    primary CRs with the atmosphere and it is mostly due to low energy primaries (1-20 </a:t>
            </a:r>
            <a:r>
              <a:rPr lang="en-US" sz="1600" dirty="0" err="1" smtClean="0"/>
              <a:t>GeV</a:t>
            </a:r>
            <a:r>
              <a:rPr lang="en-US" sz="1600" dirty="0" smtClean="0"/>
              <a:t>), </a:t>
            </a:r>
          </a:p>
          <a:p>
            <a:pPr>
              <a:spcAft>
                <a:spcPts val="600"/>
              </a:spcAft>
              <a:buClr>
                <a:srgbClr val="008000"/>
              </a:buClr>
              <a:buSzPct val="150000"/>
            </a:pPr>
            <a:r>
              <a:rPr lang="en-US" sz="1600" dirty="0" smtClean="0"/>
              <a:t>    due to the rapid fall of the primary flux intensity with energy. </a:t>
            </a:r>
          </a:p>
          <a:p>
            <a:pPr>
              <a:buClr>
                <a:srgbClr val="008000"/>
              </a:buClr>
              <a:buSzPct val="150000"/>
              <a:buFont typeface="Arial" pitchFamily="34" charset="0"/>
              <a:buChar char="•"/>
            </a:pPr>
            <a:r>
              <a:rPr lang="en-US" sz="1600" dirty="0" smtClean="0"/>
              <a:t> One assumes that far from the solar system there exists an unmodified flux called </a:t>
            </a:r>
            <a:r>
              <a:rPr lang="en-US" sz="1600" dirty="0" smtClean="0">
                <a:solidFill>
                  <a:srgbClr val="C00000"/>
                </a:solidFill>
              </a:rPr>
              <a:t>Local </a:t>
            </a:r>
          </a:p>
          <a:p>
            <a:pPr>
              <a:buClr>
                <a:srgbClr val="008000"/>
              </a:buClr>
              <a:buSzPct val="150000"/>
            </a:pPr>
            <a:r>
              <a:rPr lang="en-US" sz="1600" dirty="0" smtClean="0">
                <a:solidFill>
                  <a:srgbClr val="C00000"/>
                </a:solidFill>
              </a:rPr>
              <a:t>   Interstellar Spectrum</a:t>
            </a:r>
            <a:r>
              <a:rPr lang="en-US" sz="1600" dirty="0" smtClean="0"/>
              <a:t>, which is modified within the solar system by the interaction with </a:t>
            </a:r>
          </a:p>
          <a:p>
            <a:pPr>
              <a:buClr>
                <a:srgbClr val="008000"/>
              </a:buClr>
              <a:buSzPct val="150000"/>
            </a:pPr>
            <a:r>
              <a:rPr lang="en-US" sz="1600" dirty="0" smtClean="0"/>
              <a:t>   the solar wind. This interaction is well described by the </a:t>
            </a:r>
            <a:r>
              <a:rPr lang="en-US" sz="1600" dirty="0" smtClean="0">
                <a:solidFill>
                  <a:srgbClr val="C00000"/>
                </a:solidFill>
              </a:rPr>
              <a:t>Fokker-Planck diffusion equation</a:t>
            </a:r>
            <a:r>
              <a:rPr lang="en-US" sz="1600" dirty="0" smtClean="0"/>
              <a:t>, </a:t>
            </a:r>
          </a:p>
          <a:p>
            <a:pPr>
              <a:buClr>
                <a:srgbClr val="008000"/>
              </a:buClr>
              <a:buSzPct val="150000"/>
            </a:pPr>
            <a:r>
              <a:rPr lang="en-US" sz="1600" dirty="0" smtClean="0"/>
              <a:t>   that can be obtained describing the solar wind by a set of magnetic irregularities, and </a:t>
            </a:r>
          </a:p>
          <a:p>
            <a:pPr>
              <a:spcAft>
                <a:spcPts val="600"/>
              </a:spcAft>
              <a:buClr>
                <a:srgbClr val="008000"/>
              </a:buClr>
              <a:buSzPct val="150000"/>
            </a:pPr>
            <a:r>
              <a:rPr lang="en-US" sz="1600" dirty="0" smtClean="0"/>
              <a:t>   considering these irregularities as perfect elastic scattering </a:t>
            </a:r>
            <a:r>
              <a:rPr lang="en-US" sz="1600" dirty="0" err="1" smtClean="0"/>
              <a:t>centres</a:t>
            </a:r>
            <a:endParaRPr lang="en-US" sz="1600" dirty="0" smtClean="0"/>
          </a:p>
          <a:p>
            <a:pPr>
              <a:buClr>
                <a:srgbClr val="008000"/>
              </a:buClr>
              <a:buSzPct val="150000"/>
              <a:buFont typeface="Arial" pitchFamily="34" charset="0"/>
              <a:buChar char="•"/>
            </a:pPr>
            <a:r>
              <a:rPr lang="en-US" sz="1600" dirty="0" smtClean="0">
                <a:cs typeface="Arial" pitchFamily="34" charset="0"/>
              </a:rPr>
              <a:t>  For energies above 100 </a:t>
            </a:r>
            <a:r>
              <a:rPr lang="en-US" sz="1600" dirty="0" err="1" smtClean="0">
                <a:cs typeface="Arial" pitchFamily="34" charset="0"/>
              </a:rPr>
              <a:t>MeV</a:t>
            </a:r>
            <a:r>
              <a:rPr lang="en-US" sz="1600" dirty="0" smtClean="0">
                <a:cs typeface="Arial" pitchFamily="34" charset="0"/>
              </a:rPr>
              <a:t> this equation can be solved using the "</a:t>
            </a:r>
            <a:r>
              <a:rPr lang="en-US" sz="1600" dirty="0" smtClean="0">
                <a:solidFill>
                  <a:srgbClr val="FF0000"/>
                </a:solidFill>
                <a:cs typeface="Arial" pitchFamily="34" charset="0"/>
              </a:rPr>
              <a:t>Force Field </a:t>
            </a:r>
          </a:p>
          <a:p>
            <a:pPr>
              <a:buClr>
                <a:srgbClr val="008000"/>
              </a:buClr>
              <a:buSzPct val="150000"/>
            </a:pPr>
            <a:r>
              <a:rPr lang="en-US" sz="1600" dirty="0" smtClean="0">
                <a:solidFill>
                  <a:srgbClr val="FF0000"/>
                </a:solidFill>
                <a:cs typeface="Arial" pitchFamily="34" charset="0"/>
              </a:rPr>
              <a:t>   Approximation</a:t>
            </a:r>
            <a:r>
              <a:rPr lang="en-US" sz="1600" dirty="0" smtClean="0">
                <a:cs typeface="Arial" pitchFamily="34" charset="0"/>
              </a:rPr>
              <a:t>"</a:t>
            </a:r>
            <a:endParaRPr lang="en-US" sz="1600" dirty="0" smtClean="0"/>
          </a:p>
          <a:p>
            <a:pPr>
              <a:buClr>
                <a:srgbClr val="008000"/>
              </a:buClr>
              <a:buSzPct val="150000"/>
              <a:buFont typeface="Arial" pitchFamily="34" charset="0"/>
              <a:buChar char="•"/>
            </a:pPr>
            <a:endParaRPr lang="en-US" dirty="0" smtClean="0">
              <a:solidFill>
                <a:srgbClr val="C00000"/>
              </a:solidFill>
            </a:endParaRPr>
          </a:p>
          <a:p>
            <a:pPr>
              <a:buSzPct val="150000"/>
              <a:buFont typeface="Arial" pitchFamily="34" charset="0"/>
              <a:buChar char="•"/>
            </a:pPr>
            <a:endParaRPr lang="en-US" dirty="0"/>
          </a:p>
        </p:txBody>
      </p:sp>
    </p:spTree>
  </p:cSld>
  <p:clrMapOvr>
    <a:masterClrMapping/>
  </p:clrMapOvr>
</p:sld>
</file>

<file path=ppt/theme/theme1.xml><?xml version="1.0" encoding="utf-8"?>
<a:theme xmlns:a="http://schemas.openxmlformats.org/drawingml/2006/main" name="Blueprint">
  <a:themeElements>
    <a:clrScheme name="Blueprint 9">
      <a:dk1>
        <a:srgbClr val="40458C"/>
      </a:dk1>
      <a:lt1>
        <a:srgbClr val="FFFFFF"/>
      </a:lt1>
      <a:dk2>
        <a:srgbClr val="660066"/>
      </a:dk2>
      <a:lt2>
        <a:srgbClr val="B7C1EB"/>
      </a:lt2>
      <a:accent1>
        <a:srgbClr val="ECD882"/>
      </a:accent1>
      <a:accent2>
        <a:srgbClr val="0033CC"/>
      </a:accent2>
      <a:accent3>
        <a:srgbClr val="FFFFFF"/>
      </a:accent3>
      <a:accent4>
        <a:srgbClr val="353A77"/>
      </a:accent4>
      <a:accent5>
        <a:srgbClr val="F4E9C1"/>
      </a:accent5>
      <a:accent6>
        <a:srgbClr val="002DB9"/>
      </a:accent6>
      <a:hlink>
        <a:srgbClr val="6F89F7"/>
      </a:hlink>
      <a:folHlink>
        <a:srgbClr val="CFDBFD"/>
      </a:folHlink>
    </a:clrScheme>
    <a:fontScheme name="Blueprin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317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
      <a:clrScheme name="Blueprint 9">
        <a:dk1>
          <a:srgbClr val="40458C"/>
        </a:dk1>
        <a:lt1>
          <a:srgbClr val="FFFFFF"/>
        </a:lt1>
        <a:dk2>
          <a:srgbClr val="660066"/>
        </a:dk2>
        <a:lt2>
          <a:srgbClr val="B7C1EB"/>
        </a:lt2>
        <a:accent1>
          <a:srgbClr val="ECD882"/>
        </a:accent1>
        <a:accent2>
          <a:srgbClr val="0033CC"/>
        </a:accent2>
        <a:accent3>
          <a:srgbClr val="FFFFFF"/>
        </a:accent3>
        <a:accent4>
          <a:srgbClr val="353A77"/>
        </a:accent4>
        <a:accent5>
          <a:srgbClr val="F4E9C1"/>
        </a:accent5>
        <a:accent6>
          <a:srgbClr val="002DB9"/>
        </a:accent6>
        <a:hlink>
          <a:srgbClr val="6F89F7"/>
        </a:hlink>
        <a:folHlink>
          <a:srgbClr val="CFDBF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22573</TotalTime>
  <Words>3971</Words>
  <Application>Microsoft Office PowerPoint</Application>
  <PresentationFormat>Overhead</PresentationFormat>
  <Paragraphs>378</Paragraphs>
  <Slides>43</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Blueprint</vt:lpstr>
      <vt:lpstr>Equation</vt:lpstr>
      <vt:lpstr>Cosmic Rays</vt:lpstr>
      <vt:lpstr>PowerPoint Presentation</vt:lpstr>
      <vt:lpstr>         GCR: How To Calculate?</vt:lpstr>
      <vt:lpstr>            GCR in FLUKA</vt:lpstr>
      <vt:lpstr>GCR: How To Calculate with FLUKA</vt:lpstr>
      <vt:lpstr>   The All-Particle spectrum</vt:lpstr>
      <vt:lpstr>    The ALL-Nucleon Spectrum (1)</vt:lpstr>
      <vt:lpstr>    The ALL-Nucleon Spectrum (2) </vt:lpstr>
      <vt:lpstr>PowerPoint Presentation</vt:lpstr>
      <vt:lpstr>PowerPoint Presentation</vt:lpstr>
      <vt:lpstr>PowerPoint Presentation</vt:lpstr>
      <vt:lpstr>PowerPoint Presentation</vt:lpstr>
      <vt:lpstr>Solar Energetic Particle (SEP) events</vt:lpstr>
      <vt:lpstr>   SEP: the “hard” event of 20 Jan 2005</vt:lpstr>
      <vt:lpstr>Atmospheric model: geometry (1)  </vt:lpstr>
      <vt:lpstr>Atmospheric model: geometry (2)  </vt:lpstr>
      <vt:lpstr>Atmospheric model: geometry (3)  </vt:lpstr>
      <vt:lpstr>Atmospheric model: geometry (4)  </vt:lpstr>
      <vt:lpstr>PowerPoint Presentation</vt:lpstr>
      <vt:lpstr>PowerPoint Presentation</vt:lpstr>
      <vt:lpstr>       Geomagnetic field (1)   </vt:lpstr>
      <vt:lpstr>       Geomagnetic field (2)   </vt:lpstr>
      <vt:lpstr>       Geomagnetic field (3)   </vt:lpstr>
      <vt:lpstr>PowerPoint Presentation</vt:lpstr>
      <vt:lpstr>   Two commands for Cosmic Rays</vt:lpstr>
      <vt:lpstr>PowerPoint Presentation</vt:lpstr>
      <vt:lpstr>PowerPoint Presentation</vt:lpstr>
      <vt:lpstr>Summary from the manual: GCR-SPE</vt:lpstr>
      <vt:lpstr>Summary from the manual: GCR-SPE, Notes</vt:lpstr>
      <vt:lpstr>From the manual: SPECSOUR/GCR-ALLF (1)</vt:lpstr>
      <vt:lpstr>From the manual: SPECSOUR/GCR-ALLF (2)</vt:lpstr>
      <vt:lpstr>PowerPoint Presentation</vt:lpstr>
      <vt:lpstr>PowerPoint Presentation</vt:lpstr>
      <vt:lpstr>   Example of input data cards</vt:lpstr>
      <vt:lpstr>PowerPoint Presentation</vt:lpstr>
      <vt:lpstr>PowerPoint Presentation</vt:lpstr>
      <vt:lpstr>PowerPoint Presentation</vt:lpstr>
      <vt:lpstr>Benchmark Earth Surface</vt:lpstr>
      <vt:lpstr>PowerPoint Presentation</vt:lpstr>
      <vt:lpstr>PowerPoint Presentation</vt:lpstr>
      <vt:lpstr>Commercial flight doses: (Pelliccioni et al. RPD93, 101 (2001))</vt:lpstr>
      <vt:lpstr>PowerPoint Presentation</vt:lpstr>
      <vt:lpstr>High-Altitude n-Spectra</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Alfredo Ferrari</dc:creator>
  <cp:lastModifiedBy>Alberto Fasso</cp:lastModifiedBy>
  <cp:revision>1402</cp:revision>
  <cp:lastPrinted>2004-07-08T08:47:15Z</cp:lastPrinted>
  <dcterms:created xsi:type="dcterms:W3CDTF">2003-02-06T18:33:45Z</dcterms:created>
  <dcterms:modified xsi:type="dcterms:W3CDTF">2012-05-02T20:35:05Z</dcterms:modified>
</cp:coreProperties>
</file>