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41"/>
  </p:notesMasterIdLst>
  <p:sldIdLst>
    <p:sldId id="265" r:id="rId2"/>
    <p:sldId id="432" r:id="rId3"/>
    <p:sldId id="433" r:id="rId4"/>
    <p:sldId id="344" r:id="rId5"/>
    <p:sldId id="437" r:id="rId6"/>
    <p:sldId id="371" r:id="rId7"/>
    <p:sldId id="428" r:id="rId8"/>
    <p:sldId id="349" r:id="rId9"/>
    <p:sldId id="350" r:id="rId10"/>
    <p:sldId id="438" r:id="rId11"/>
    <p:sldId id="422" r:id="rId12"/>
    <p:sldId id="434" r:id="rId13"/>
    <p:sldId id="436" r:id="rId14"/>
    <p:sldId id="435" r:id="rId15"/>
    <p:sldId id="425" r:id="rId16"/>
    <p:sldId id="423" r:id="rId17"/>
    <p:sldId id="421" r:id="rId18"/>
    <p:sldId id="406" r:id="rId19"/>
    <p:sldId id="426" r:id="rId20"/>
    <p:sldId id="424" r:id="rId21"/>
    <p:sldId id="386" r:id="rId22"/>
    <p:sldId id="410" r:id="rId23"/>
    <p:sldId id="401" r:id="rId24"/>
    <p:sldId id="427" r:id="rId25"/>
    <p:sldId id="398" r:id="rId26"/>
    <p:sldId id="431" r:id="rId27"/>
    <p:sldId id="408" r:id="rId28"/>
    <p:sldId id="357" r:id="rId29"/>
    <p:sldId id="390" r:id="rId30"/>
    <p:sldId id="358" r:id="rId31"/>
    <p:sldId id="429" r:id="rId32"/>
    <p:sldId id="359" r:id="rId33"/>
    <p:sldId id="360" r:id="rId34"/>
    <p:sldId id="365" r:id="rId35"/>
    <p:sldId id="363" r:id="rId36"/>
    <p:sldId id="367" r:id="rId37"/>
    <p:sldId id="380" r:id="rId38"/>
    <p:sldId id="381" r:id="rId39"/>
    <p:sldId id="412" r:id="rId40"/>
  </p:sldIdLst>
  <p:sldSz cx="9144000" cy="6858000" type="screen4x3"/>
  <p:notesSz cx="7102475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FF"/>
    <a:srgbClr val="000000"/>
    <a:srgbClr val="FFFF99"/>
    <a:srgbClr val="800000"/>
    <a:srgbClr val="27B206"/>
    <a:srgbClr val="0000FF"/>
    <a:srgbClr val="FF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178" autoAdjust="0"/>
    <p:restoredTop sz="97897" autoAdjust="0"/>
  </p:normalViewPr>
  <p:slideViewPr>
    <p:cSldViewPr>
      <p:cViewPr varScale="1">
        <p:scale>
          <a:sx n="50" d="100"/>
          <a:sy n="50" d="100"/>
        </p:scale>
        <p:origin x="-5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316" y="-96"/>
      </p:cViewPr>
      <p:guideLst>
        <p:guide orient="horz" pos="3224"/>
        <p:guide pos="223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0.xml"/><Relationship Id="rId2" Type="http://schemas.openxmlformats.org/officeDocument/2006/relationships/slide" Target="slides/slide28.xml"/><Relationship Id="rId1" Type="http://schemas.openxmlformats.org/officeDocument/2006/relationships/slide" Target="slides/slide8.xml"/><Relationship Id="rId5" Type="http://schemas.openxmlformats.org/officeDocument/2006/relationships/slide" Target="slides/slide35.xml"/><Relationship Id="rId4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340E52E9-B2AF-43BE-AE58-44D92C915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9FD1DD-B270-4D20-818A-6FFED308692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0E52E9-B2AF-43BE-AE58-44D92C915B9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0E52E9-B2AF-43BE-AE58-44D92C915B9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9D524691-0F65-478A-BB1C-3B49930C79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AA7FE-68F3-4009-94B9-7004370EF7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54D4E-993D-4170-922C-D144F6A722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AA7CC-62F4-48F8-9CB0-B52C73D56E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7253-D682-467A-8940-0FE58DDE80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53F82-9CAB-4965-95C0-BFA4520663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5FA23-6272-4329-8DCE-B7C58853A6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6B9CF-FAA6-40BD-97C7-41D0B99C66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77742-904C-43A1-93CF-D7D4C42AD3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E16AC-AF3F-43E2-96FC-C4DDEA8F79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79F4F-AF22-4443-B7C8-3153795C54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FA27B1-BA16-4BF4-BE23-A2BE5394A1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/>
        </p:nvSpPr>
        <p:spPr bwMode="auto">
          <a:xfrm>
            <a:off x="2627313" y="6248400"/>
            <a:ext cx="44640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b"/>
          <a:lstStyle/>
          <a:p>
            <a:pPr eaLnBrk="0" hangingPunct="0"/>
            <a:endParaRPr lang="en-GB" sz="1200">
              <a:solidFill>
                <a:srgbClr val="4045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fluka-discuss@fluka.org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fluka-discuss@fluka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48735" y="4586351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b="0" dirty="0" smtClean="0">
                <a:latin typeface="Tahoma" pitchFamily="34" charset="0"/>
                <a:cs typeface="Tahoma" pitchFamily="34" charset="0"/>
              </a:rPr>
              <a:t>FLUKA Beginner’s Course</a:t>
            </a:r>
            <a:endParaRPr lang="en-US" sz="20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27584" y="1822222"/>
            <a:ext cx="7315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000" b="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Handling of Errors and Crashes</a:t>
            </a:r>
            <a:endParaRPr lang="en-US" sz="4000" b="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3" name="Picture 5" descr="error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1"/>
            <a:ext cx="7543800" cy="97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85800" y="2133600"/>
            <a:ext cx="8229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 smtClean="0"/>
              <a:t>The third WHAT of the card has no decimal point: remember that FLUKA expects ALL numbers with a floating point representation, </a:t>
            </a:r>
            <a:r>
              <a:rPr lang="en-US" sz="1800" dirty="0" smtClean="0">
                <a:solidFill>
                  <a:srgbClr val="0066FF"/>
                </a:solidFill>
              </a:rPr>
              <a:t>integers included</a:t>
            </a:r>
            <a:r>
              <a:rPr lang="en-US" sz="1800" dirty="0" smtClean="0"/>
              <a:t> (except </a:t>
            </a:r>
            <a:r>
              <a:rPr lang="en-US" sz="1800" dirty="0" smtClean="0">
                <a:solidFill>
                  <a:srgbClr val="0066FF"/>
                </a:solidFill>
              </a:rPr>
              <a:t>only</a:t>
            </a:r>
            <a:r>
              <a:rPr lang="en-US" sz="1800" dirty="0" smtClean="0"/>
              <a:t> if they are aligned to the right)</a:t>
            </a:r>
            <a:endParaRPr lang="en-US" sz="1800" b="1" dirty="0">
              <a:solidFill>
                <a:srgbClr val="8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04800" y="3198812"/>
            <a:ext cx="86868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9" name="Picture 3" descr="error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30587"/>
            <a:ext cx="91440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09600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</a:t>
            </a:r>
            <a:r>
              <a:rPr lang="en-US" sz="3200" baseline="30000" dirty="0" smtClean="0"/>
              <a:t>[2/2]</a:t>
            </a:r>
            <a:r>
              <a:rPr kumimoji="0" lang="en-US" sz="32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85800" y="486787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 smtClean="0"/>
              <a:t>The first WHAT of the card must be aligned to the right, being in exponential format</a:t>
            </a:r>
            <a:endParaRPr lang="en-US" sz="18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686800" cy="609600"/>
          </a:xfrm>
        </p:spPr>
        <p:txBody>
          <a:bodyPr/>
          <a:lstStyle/>
          <a:p>
            <a:r>
              <a:rPr lang="en-US" sz="3200" dirty="0" smtClean="0"/>
              <a:t>Errors in USRBIN/EVENTBIN scoring definitions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7924800" cy="5638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*** Activity/fission/neutron balance </a:t>
            </a:r>
            <a:r>
              <a:rPr lang="en-US" sz="1800" dirty="0" err="1" smtClean="0">
                <a:solidFill>
                  <a:srgbClr val="000000"/>
                </a:solidFill>
              </a:rPr>
              <a:t>binnings</a:t>
            </a:r>
            <a:r>
              <a:rPr lang="en-US" sz="1800" dirty="0" smtClean="0">
                <a:solidFill>
                  <a:srgbClr val="000000"/>
                </a:solidFill>
              </a:rPr>
              <a:t> cannot be track-length!!!</a:t>
            </a:r>
          </a:p>
          <a:p>
            <a:r>
              <a:rPr lang="en-US" sz="2000" dirty="0" smtClean="0"/>
              <a:t>USRBIN scoring method:</a:t>
            </a:r>
          </a:p>
          <a:p>
            <a:pPr lvl="1"/>
            <a:r>
              <a:rPr lang="en-US" sz="1600" dirty="0" smtClean="0"/>
              <a:t>Track-length quantities, i.e. they can be distributed along a track (</a:t>
            </a:r>
            <a:r>
              <a:rPr lang="en-US" sz="1600" dirty="0" err="1" smtClean="0"/>
              <a:t>fluence</a:t>
            </a:r>
            <a:r>
              <a:rPr lang="en-US" sz="1600" dirty="0" smtClean="0"/>
              <a:t>, energy deposition… ):</a:t>
            </a:r>
            <a:br>
              <a:rPr lang="en-US" sz="1600" dirty="0" smtClean="0"/>
            </a:br>
            <a:r>
              <a:rPr lang="en-US" sz="1600" b="1" dirty="0" smtClean="0"/>
              <a:t>WHAT(1)&gt;=10</a:t>
            </a:r>
          </a:p>
          <a:p>
            <a:pPr lvl="1"/>
            <a:r>
              <a:rPr lang="en-US" sz="1600" dirty="0" smtClean="0"/>
              <a:t>Point-wise quantities, i.e. they have to be scored on a point, or in the middle of the step (activity, fission, neutron balance…):</a:t>
            </a:r>
            <a:br>
              <a:rPr lang="en-US" sz="1600" dirty="0" smtClean="0"/>
            </a:br>
            <a:r>
              <a:rPr lang="en-US" sz="1600" b="1" dirty="0" smtClean="0"/>
              <a:t>WHAT(1)&lt;10</a:t>
            </a:r>
          </a:p>
          <a:p>
            <a:pPr lvl="1">
              <a:buNone/>
            </a:pPr>
            <a:endParaRPr lang="en-US" sz="1600" b="1" dirty="0" smtClean="0"/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******* </a:t>
            </a:r>
            <a:r>
              <a:rPr lang="en-US" sz="1800" dirty="0" err="1" smtClean="0">
                <a:solidFill>
                  <a:srgbClr val="000000"/>
                </a:solidFill>
              </a:rPr>
              <a:t>Fluka</a:t>
            </a:r>
            <a:r>
              <a:rPr lang="en-US" sz="1800" dirty="0" smtClean="0">
                <a:solidFill>
                  <a:srgbClr val="000000"/>
                </a:solidFill>
              </a:rPr>
              <a:t> stopped in </a:t>
            </a:r>
            <a:r>
              <a:rPr lang="en-US" sz="1800" dirty="0" err="1" smtClean="0">
                <a:solidFill>
                  <a:srgbClr val="000000"/>
                </a:solidFill>
              </a:rPr>
              <a:t>Usrbin</a:t>
            </a:r>
            <a:r>
              <a:rPr lang="en-US" sz="1800" dirty="0" smtClean="0">
                <a:solidFill>
                  <a:srgbClr val="000000"/>
                </a:solidFill>
              </a:rPr>
              <a:t>: "</a:t>
            </a:r>
            <a:r>
              <a:rPr lang="en-US" sz="1800" dirty="0" err="1" smtClean="0">
                <a:solidFill>
                  <a:srgbClr val="000000"/>
                </a:solidFill>
              </a:rPr>
              <a:t>usr</a:t>
            </a:r>
            <a:r>
              <a:rPr lang="en-US" sz="1800" dirty="0" smtClean="0">
                <a:solidFill>
                  <a:srgbClr val="000000"/>
                </a:solidFill>
              </a:rPr>
              <a:t>/</a:t>
            </a:r>
            <a:r>
              <a:rPr lang="en-US" sz="1800" dirty="0" err="1" smtClean="0">
                <a:solidFill>
                  <a:srgbClr val="000000"/>
                </a:solidFill>
              </a:rPr>
              <a:t>eventbin</a:t>
            </a:r>
            <a:r>
              <a:rPr lang="en-US" sz="1800" dirty="0" smtClean="0">
                <a:solidFill>
                  <a:srgbClr val="000000"/>
                </a:solidFill>
              </a:rPr>
              <a:t>" n.    1 *******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******* with zero width   0.000     for axis  R  ******</a:t>
            </a:r>
          </a:p>
          <a:p>
            <a:r>
              <a:rPr lang="en-US" sz="2000" dirty="0" smtClean="0"/>
              <a:t>Badly defined USRBIN scoring;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000" dirty="0" smtClean="0"/>
              <a:t>Output units:</a:t>
            </a:r>
          </a:p>
          <a:p>
            <a:pPr lvl="1"/>
            <a:r>
              <a:rPr lang="en-US" sz="1400" dirty="0" smtClean="0"/>
              <a:t>Never use unit numbers </a:t>
            </a:r>
            <a:r>
              <a:rPr lang="en-US" sz="1400" dirty="0" smtClean="0">
                <a:solidFill>
                  <a:srgbClr val="800000"/>
                </a:solidFill>
              </a:rPr>
              <a:t>&lt;20 </a:t>
            </a:r>
            <a:r>
              <a:rPr lang="en-US" sz="1400" dirty="0" smtClean="0"/>
              <a:t>(reserved for internal use of FLUKA) or </a:t>
            </a:r>
            <a:r>
              <a:rPr lang="en-US" sz="1400" dirty="0" smtClean="0">
                <a:solidFill>
                  <a:srgbClr val="800000"/>
                </a:solidFill>
              </a:rPr>
              <a:t>&gt;99</a:t>
            </a:r>
            <a:r>
              <a:rPr lang="en-US" sz="1400" dirty="0" smtClean="0"/>
              <a:t> (Fortran77 limitation);</a:t>
            </a:r>
          </a:p>
          <a:p>
            <a:pPr lvl="1"/>
            <a:r>
              <a:rPr lang="en-US" sz="1400" dirty="0" smtClean="0">
                <a:solidFill>
                  <a:srgbClr val="800000"/>
                </a:solidFill>
              </a:rPr>
              <a:t>Never mix</a:t>
            </a:r>
            <a:r>
              <a:rPr lang="en-US" sz="1400" dirty="0" smtClean="0"/>
              <a:t> the output of different scoring cards in the same unit;</a:t>
            </a:r>
          </a:p>
          <a:p>
            <a:pPr lvl="1" indent="-404813">
              <a:buNone/>
            </a:pPr>
            <a:r>
              <a:rPr lang="en-US" sz="1800" dirty="0" smtClean="0"/>
              <a:t>These requests are automatically fulfilled by FLAIR;</a:t>
            </a:r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pPr lvl="1"/>
            <a:endParaRPr 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Geometry Errors </a:t>
            </a:r>
            <a:r>
              <a:rPr lang="en-US" baseline="30000" dirty="0" smtClean="0"/>
              <a:t>[1/3]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924800" cy="1295400"/>
          </a:xfrm>
        </p:spPr>
        <p:txBody>
          <a:bodyPr/>
          <a:lstStyle/>
          <a:p>
            <a:pPr algn="just"/>
            <a:r>
              <a:rPr lang="it-IT" dirty="0" smtClean="0"/>
              <a:t>The geometry editor allows to spot geometry errors when the .inp file is parsed/updated (see dedicated lecture!)</a:t>
            </a:r>
            <a:endParaRPr lang="en-US" dirty="0" smtClean="0"/>
          </a:p>
        </p:txBody>
      </p:sp>
      <p:pic>
        <p:nvPicPr>
          <p:cNvPr id="15364" name="Picture 3" descr="\\tsclient\boccone\Work\err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209800"/>
            <a:ext cx="4546600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17"/>
          <p:cNvSpPr txBox="1">
            <a:spLocks/>
          </p:cNvSpPr>
          <p:nvPr/>
        </p:nvSpPr>
        <p:spPr bwMode="auto">
          <a:xfrm>
            <a:off x="685800" y="4495800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52425" indent="-352425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en-US" sz="1800" kern="0" dirty="0">
                <a:latin typeface="+mn-lt"/>
              </a:rPr>
              <a:t>A warning window notifies </a:t>
            </a:r>
            <a:r>
              <a:rPr lang="en-US" sz="1800" kern="0" dirty="0" smtClean="0">
                <a:latin typeface="+mn-lt"/>
              </a:rPr>
              <a:t>the user about the presence of </a:t>
            </a:r>
            <a:r>
              <a:rPr lang="en-US" sz="1800" kern="0" dirty="0">
                <a:latin typeface="+mn-lt"/>
              </a:rPr>
              <a:t>errors in the geometry;</a:t>
            </a:r>
          </a:p>
          <a:p>
            <a:pPr marL="352425" indent="-352425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en-US" sz="1800" kern="0" dirty="0" smtClean="0">
                <a:latin typeface="+mn-lt"/>
              </a:rPr>
              <a:t>A warning is also issued for errors not strictly geometrical (i.e. missing material assignment to a region, non recognized card…)</a:t>
            </a:r>
            <a:endParaRPr lang="en-US" sz="18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\\tsclient\boccone\Work\error_3.png"/>
          <p:cNvPicPr>
            <a:picLocks noChangeAspect="1" noChangeArrowheads="1"/>
          </p:cNvPicPr>
          <p:nvPr/>
        </p:nvPicPr>
        <p:blipFill>
          <a:blip r:embed="rId2" cstate="print"/>
          <a:srcRect t="13126"/>
          <a:stretch>
            <a:fillRect/>
          </a:stretch>
        </p:blipFill>
        <p:spPr bwMode="auto">
          <a:xfrm>
            <a:off x="914400" y="914400"/>
            <a:ext cx="48863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17"/>
          <p:cNvSpPr txBox="1">
            <a:spLocks/>
          </p:cNvSpPr>
          <p:nvPr/>
        </p:nvSpPr>
        <p:spPr>
          <a:xfrm>
            <a:off x="827088" y="4532312"/>
            <a:ext cx="7848600" cy="1944688"/>
          </a:xfrm>
          <a:prstGeom prst="rect">
            <a:avLst/>
          </a:prstGeom>
        </p:spPr>
        <p:txBody>
          <a:bodyPr/>
          <a:lstStyle/>
          <a:p>
            <a:pPr marL="352425" indent="-352425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en-US" sz="1800" kern="0" dirty="0" smtClean="0">
                <a:latin typeface="+mn-lt"/>
              </a:rPr>
              <a:t>The affected areas are surrounded by red lines:</a:t>
            </a:r>
            <a:endParaRPr lang="en-US" sz="1800" kern="0" dirty="0">
              <a:latin typeface="+mn-lt"/>
            </a:endParaRPr>
          </a:p>
          <a:p>
            <a:pPr marL="752475" lvl="1" indent="-352425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1600" kern="0" dirty="0">
                <a:latin typeface="+mn-lt"/>
              </a:rPr>
              <a:t>Areas filled with a full color correspond to overlapping regions;</a:t>
            </a:r>
          </a:p>
          <a:p>
            <a:pPr marL="752475" lvl="1" indent="-352425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1600" kern="0" dirty="0">
                <a:latin typeface="+mn-lt"/>
              </a:rPr>
              <a:t>Areas filled with red </a:t>
            </a:r>
            <a:r>
              <a:rPr lang="en-US" sz="1600" kern="0" dirty="0" smtClean="0">
                <a:latin typeface="+mn-lt"/>
              </a:rPr>
              <a:t>lines </a:t>
            </a:r>
            <a:r>
              <a:rPr lang="en-US" sz="1600" kern="0" dirty="0">
                <a:latin typeface="+mn-lt"/>
              </a:rPr>
              <a:t>correspond to a missing region definition; </a:t>
            </a:r>
          </a:p>
          <a:p>
            <a:pPr marL="352425" indent="-352425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en-US" sz="1800" kern="0" dirty="0">
                <a:latin typeface="+mn-lt"/>
              </a:rPr>
              <a:t>Clicking the      icon displays the dialog </a:t>
            </a:r>
            <a:r>
              <a:rPr lang="en-US" sz="1800" kern="0" dirty="0" smtClean="0">
                <a:latin typeface="+mn-lt"/>
              </a:rPr>
              <a:t>box with </a:t>
            </a:r>
            <a:r>
              <a:rPr lang="en-US" sz="1800" kern="0" dirty="0">
                <a:latin typeface="+mn-lt"/>
              </a:rPr>
              <a:t>the </a:t>
            </a:r>
            <a:r>
              <a:rPr lang="en-US" sz="1800" kern="0" dirty="0" smtClean="0">
                <a:latin typeface="+mn-lt"/>
              </a:rPr>
              <a:t>errors;</a:t>
            </a:r>
            <a:endParaRPr lang="en-US" sz="1800" kern="0" dirty="0">
              <a:latin typeface="+mn-lt"/>
            </a:endParaRPr>
          </a:p>
          <a:p>
            <a:pPr marL="352425" indent="-352425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en-US" sz="1800" kern="0" dirty="0">
                <a:latin typeface="+mn-lt"/>
              </a:rPr>
              <a:t>Touching surfaces are checked against 10 significant </a:t>
            </a:r>
            <a:r>
              <a:rPr lang="en-US" sz="1800" kern="0" dirty="0" smtClean="0">
                <a:latin typeface="+mn-lt"/>
              </a:rPr>
              <a:t>digits;</a:t>
            </a:r>
            <a:endParaRPr lang="en-US" sz="1800" kern="0" dirty="0">
              <a:latin typeface="+mn-lt"/>
            </a:endParaRPr>
          </a:p>
        </p:txBody>
      </p:sp>
      <p:pic>
        <p:nvPicPr>
          <p:cNvPr id="16388" name="Picture 4" descr="debug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7138" y="5486400"/>
            <a:ext cx="274637" cy="27463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6" name="Line Callout 2 5"/>
          <p:cNvSpPr/>
          <p:nvPr/>
        </p:nvSpPr>
        <p:spPr bwMode="auto">
          <a:xfrm>
            <a:off x="6227763" y="3213100"/>
            <a:ext cx="2376487" cy="360363"/>
          </a:xfrm>
          <a:prstGeom prst="borderCallout2">
            <a:avLst>
              <a:gd name="adj1" fmla="val 45353"/>
              <a:gd name="adj2" fmla="val -4767"/>
              <a:gd name="adj3" fmla="val 45353"/>
              <a:gd name="adj4" fmla="val -39850"/>
              <a:gd name="adj5" fmla="val 109692"/>
              <a:gd name="adj6" fmla="val -6976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pPr>
              <a:defRPr/>
            </a:pPr>
            <a:r>
              <a:rPr lang="en-US" sz="1600" kern="0" dirty="0">
                <a:solidFill>
                  <a:srgbClr val="40458C"/>
                </a:solidFill>
                <a:latin typeface="Tahoma"/>
              </a:rPr>
              <a:t>Missing region definition</a:t>
            </a:r>
            <a:endParaRPr lang="en-US" sz="2000" dirty="0"/>
          </a:p>
        </p:txBody>
      </p:sp>
      <p:sp>
        <p:nvSpPr>
          <p:cNvPr id="7" name="Line Callout 2 6"/>
          <p:cNvSpPr/>
          <p:nvPr/>
        </p:nvSpPr>
        <p:spPr bwMode="auto">
          <a:xfrm>
            <a:off x="6227763" y="1844675"/>
            <a:ext cx="2376487" cy="360363"/>
          </a:xfrm>
          <a:prstGeom prst="borderCallout2">
            <a:avLst>
              <a:gd name="adj1" fmla="val 45353"/>
              <a:gd name="adj2" fmla="val -4767"/>
              <a:gd name="adj3" fmla="val 45353"/>
              <a:gd name="adj4" fmla="val -117613"/>
              <a:gd name="adj5" fmla="val 130856"/>
              <a:gd name="adj6" fmla="val -125477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pPr>
              <a:defRPr/>
            </a:pPr>
            <a:r>
              <a:rPr lang="en-US" sz="1600" kern="0" dirty="0">
                <a:solidFill>
                  <a:srgbClr val="40458C"/>
                </a:solidFill>
                <a:latin typeface="Tahoma"/>
              </a:rPr>
              <a:t>Overlapping regions</a:t>
            </a:r>
            <a:endParaRPr lang="en-US" sz="20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Debugging Geometry Errors… </a:t>
            </a:r>
            <a:r>
              <a:rPr lang="en-US" sz="3200" baseline="30000" dirty="0" smtClean="0"/>
              <a:t>[2/3]</a:t>
            </a:r>
            <a:endParaRPr lang="en-US" sz="3200" dirty="0" smtClean="0"/>
          </a:p>
        </p:txBody>
      </p:sp>
      <p:sp>
        <p:nvSpPr>
          <p:cNvPr id="10" name="Line Callout 2 9"/>
          <p:cNvSpPr/>
          <p:nvPr/>
        </p:nvSpPr>
        <p:spPr bwMode="auto">
          <a:xfrm>
            <a:off x="6380163" y="990600"/>
            <a:ext cx="2376487" cy="360363"/>
          </a:xfrm>
          <a:prstGeom prst="borderCallout2">
            <a:avLst>
              <a:gd name="adj1" fmla="val 45353"/>
              <a:gd name="adj2" fmla="val -4767"/>
              <a:gd name="adj3" fmla="val 55781"/>
              <a:gd name="adj4" fmla="val -17995"/>
              <a:gd name="adj5" fmla="val 158664"/>
              <a:gd name="adj6" fmla="val -80675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</p:spPr>
        <p:txBody>
          <a:bodyPr/>
          <a:lstStyle/>
          <a:p>
            <a:pPr>
              <a:defRPr/>
            </a:pPr>
            <a:r>
              <a:rPr lang="en-US" sz="1600" kern="0" dirty="0" smtClean="0">
                <a:solidFill>
                  <a:srgbClr val="40458C"/>
                </a:solidFill>
                <a:latin typeface="Tahoma"/>
              </a:rPr>
              <a:t>Presence of errors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Geometry Errors… </a:t>
            </a:r>
            <a:r>
              <a:rPr lang="en-US" baseline="30000" dirty="0" smtClean="0"/>
              <a:t>[3/3]</a:t>
            </a:r>
            <a:endParaRPr lang="en-US" dirty="0" smtClean="0"/>
          </a:p>
        </p:txBody>
      </p:sp>
      <p:pic>
        <p:nvPicPr>
          <p:cNvPr id="17411" name="Picture 2" descr="\\tsclient\boccone\Work\error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908050"/>
            <a:ext cx="6877050" cy="2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17"/>
          <p:cNvSpPr txBox="1">
            <a:spLocks/>
          </p:cNvSpPr>
          <p:nvPr/>
        </p:nvSpPr>
        <p:spPr bwMode="auto">
          <a:xfrm>
            <a:off x="684213" y="3960812"/>
            <a:ext cx="7920037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800" b="1" kern="0" dirty="0">
                <a:solidFill>
                  <a:srgbClr val="800000"/>
                </a:solidFill>
                <a:latin typeface="+mn-lt"/>
              </a:rPr>
              <a:t>x, y, z</a:t>
            </a:r>
            <a:r>
              <a:rPr lang="en-US" sz="1800" kern="0" dirty="0">
                <a:latin typeface="+mn-lt"/>
              </a:rPr>
              <a:t>	Coordinates of the error (on the </a:t>
            </a:r>
            <a:r>
              <a:rPr lang="en-US" sz="1800" kern="0" dirty="0" smtClean="0">
                <a:solidFill>
                  <a:srgbClr val="800000"/>
                </a:solidFill>
                <a:latin typeface="+mn-lt"/>
              </a:rPr>
              <a:t>surface </a:t>
            </a:r>
            <a:r>
              <a:rPr lang="en-US" sz="1800" kern="0" dirty="0" smtClean="0">
                <a:latin typeface="+mn-lt"/>
              </a:rPr>
              <a:t>of the body);</a:t>
            </a:r>
            <a:endParaRPr lang="en-US" sz="1800" kern="0" dirty="0">
              <a:latin typeface="+mn-lt"/>
            </a:endParaRPr>
          </a:p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800" b="1" kern="0" dirty="0">
                <a:solidFill>
                  <a:srgbClr val="800000"/>
                </a:solidFill>
                <a:latin typeface="+mn-lt"/>
              </a:rPr>
              <a:t>body</a:t>
            </a:r>
            <a:r>
              <a:rPr lang="en-US" sz="1800" kern="0" dirty="0">
                <a:latin typeface="+mn-lt"/>
              </a:rPr>
              <a:t>	</a:t>
            </a:r>
            <a:r>
              <a:rPr lang="en-US" sz="1800" kern="0" dirty="0" err="1" smtClean="0">
                <a:latin typeface="+mn-lt"/>
              </a:rPr>
              <a:t>Body</a:t>
            </a:r>
            <a:r>
              <a:rPr lang="en-US" sz="1800" kern="0" dirty="0" smtClean="0">
                <a:latin typeface="+mn-lt"/>
              </a:rPr>
              <a:t> to which the error belongs;</a:t>
            </a:r>
            <a:endParaRPr lang="en-US" sz="1800" kern="0" dirty="0">
              <a:latin typeface="+mn-lt"/>
            </a:endParaRPr>
          </a:p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800" b="1" kern="0" dirty="0">
                <a:solidFill>
                  <a:srgbClr val="800000"/>
                </a:solidFill>
                <a:latin typeface="+mn-lt"/>
              </a:rPr>
              <a:t>+body</a:t>
            </a:r>
            <a:r>
              <a:rPr lang="en-US" sz="1800" kern="0" dirty="0">
                <a:latin typeface="+mn-lt"/>
              </a:rPr>
              <a:t>	Regions that are on the </a:t>
            </a:r>
            <a:r>
              <a:rPr lang="en-US" sz="1800" kern="0" dirty="0">
                <a:solidFill>
                  <a:srgbClr val="800000"/>
                </a:solidFill>
                <a:latin typeface="+mn-lt"/>
              </a:rPr>
              <a:t>+</a:t>
            </a:r>
            <a:r>
              <a:rPr lang="en-US" sz="1800" kern="0" dirty="0">
                <a:latin typeface="+mn-lt"/>
              </a:rPr>
              <a:t> side of the </a:t>
            </a:r>
            <a:r>
              <a:rPr lang="en-US" sz="1800" kern="0" dirty="0" smtClean="0">
                <a:solidFill>
                  <a:srgbClr val="800000"/>
                </a:solidFill>
                <a:latin typeface="+mn-lt"/>
              </a:rPr>
              <a:t>body</a:t>
            </a:r>
            <a:r>
              <a:rPr lang="en-US" sz="1800" kern="0" dirty="0">
                <a:solidFill>
                  <a:srgbClr val="800000"/>
                </a:solidFill>
                <a:latin typeface="+mn-lt"/>
              </a:rPr>
              <a:t>;</a:t>
            </a:r>
            <a:endParaRPr lang="en-US" sz="1800" kern="0" dirty="0">
              <a:latin typeface="+mn-lt"/>
            </a:endParaRPr>
          </a:p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800" kern="0" dirty="0">
                <a:latin typeface="+mn-lt"/>
              </a:rPr>
              <a:t>	Regions where the body should be </a:t>
            </a:r>
            <a:r>
              <a:rPr lang="en-US" sz="1800" kern="0" dirty="0">
                <a:solidFill>
                  <a:srgbClr val="800000"/>
                </a:solidFill>
                <a:latin typeface="+mn-lt"/>
              </a:rPr>
              <a:t>subtracted</a:t>
            </a:r>
            <a:r>
              <a:rPr lang="en-US" sz="1800" kern="0" dirty="0">
                <a:latin typeface="+mn-lt"/>
              </a:rPr>
              <a:t> to remove the </a:t>
            </a:r>
            <a:r>
              <a:rPr lang="en-US" sz="1800" kern="0" dirty="0" smtClean="0">
                <a:latin typeface="+mn-lt"/>
              </a:rPr>
              <a:t>error;</a:t>
            </a:r>
            <a:endParaRPr lang="en-US" sz="1800" kern="0" dirty="0">
              <a:latin typeface="+mn-lt"/>
            </a:endParaRPr>
          </a:p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800" b="1" kern="0" dirty="0">
                <a:solidFill>
                  <a:srgbClr val="800000"/>
                </a:solidFill>
                <a:latin typeface="+mn-lt"/>
              </a:rPr>
              <a:t>-body</a:t>
            </a:r>
            <a:r>
              <a:rPr lang="en-US" sz="1800" kern="0" dirty="0">
                <a:latin typeface="+mn-lt"/>
              </a:rPr>
              <a:t>	Regions that are on the </a:t>
            </a:r>
            <a:r>
              <a:rPr lang="en-US" sz="1800" kern="0" dirty="0">
                <a:solidFill>
                  <a:srgbClr val="800000"/>
                </a:solidFill>
                <a:latin typeface="+mn-lt"/>
              </a:rPr>
              <a:t>–</a:t>
            </a:r>
            <a:r>
              <a:rPr lang="en-US" sz="1800" kern="0" dirty="0">
                <a:latin typeface="+mn-lt"/>
              </a:rPr>
              <a:t> side of the </a:t>
            </a:r>
            <a:r>
              <a:rPr lang="en-US" sz="1800" kern="0" dirty="0" smtClean="0">
                <a:solidFill>
                  <a:srgbClr val="800000"/>
                </a:solidFill>
                <a:latin typeface="+mn-lt"/>
              </a:rPr>
              <a:t>body</a:t>
            </a:r>
            <a:r>
              <a:rPr lang="en-US" sz="1800" kern="0" dirty="0">
                <a:solidFill>
                  <a:srgbClr val="800000"/>
                </a:solidFill>
                <a:latin typeface="+mn-lt"/>
              </a:rPr>
              <a:t>;</a:t>
            </a:r>
            <a:endParaRPr lang="en-US" sz="1800" kern="0" dirty="0">
              <a:latin typeface="+mn-lt"/>
            </a:endParaRPr>
          </a:p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800" kern="0" dirty="0">
                <a:latin typeface="+mn-lt"/>
              </a:rPr>
              <a:t>	Regions that the </a:t>
            </a:r>
            <a:r>
              <a:rPr lang="en-US" sz="1800" kern="0" dirty="0">
                <a:solidFill>
                  <a:srgbClr val="800000"/>
                </a:solidFill>
                <a:latin typeface="+mn-lt"/>
              </a:rPr>
              <a:t>body</a:t>
            </a:r>
            <a:r>
              <a:rPr lang="en-US" sz="1800" kern="0" dirty="0">
                <a:latin typeface="+mn-lt"/>
              </a:rPr>
              <a:t> should be </a:t>
            </a:r>
            <a:r>
              <a:rPr lang="en-US" sz="1800" kern="0" dirty="0">
                <a:solidFill>
                  <a:srgbClr val="800000"/>
                </a:solidFill>
                <a:latin typeface="+mn-lt"/>
              </a:rPr>
              <a:t>intersected </a:t>
            </a:r>
            <a:r>
              <a:rPr lang="en-US" sz="1800" kern="0" dirty="0">
                <a:latin typeface="+mn-lt"/>
              </a:rPr>
              <a:t>to remove the </a:t>
            </a:r>
            <a:r>
              <a:rPr lang="en-US" sz="1800" kern="0" dirty="0" smtClean="0">
                <a:latin typeface="+mn-lt"/>
              </a:rPr>
              <a:t>error;</a:t>
            </a:r>
            <a:endParaRPr lang="en-US" sz="1800" kern="0" dirty="0">
              <a:latin typeface="+mn-lt"/>
            </a:endParaRPr>
          </a:p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800" b="1" kern="0" dirty="0">
                <a:solidFill>
                  <a:srgbClr val="800000"/>
                </a:solidFill>
                <a:latin typeface="+mn-lt"/>
              </a:rPr>
              <a:t>+/-	</a:t>
            </a:r>
            <a:r>
              <a:rPr lang="en-US" sz="1800" kern="0" dirty="0">
                <a:latin typeface="+mn-lt"/>
              </a:rPr>
              <a:t>are defined according to the normal </a:t>
            </a:r>
            <a:r>
              <a:rPr lang="en-US" sz="1800" kern="0" dirty="0" smtClean="0">
                <a:latin typeface="+mn-lt"/>
              </a:rPr>
              <a:t>to </a:t>
            </a:r>
            <a:r>
              <a:rPr lang="en-US" sz="1800" kern="0" dirty="0">
                <a:latin typeface="+mn-lt"/>
              </a:rPr>
              <a:t>the surface</a:t>
            </a:r>
            <a:r>
              <a:rPr lang="en-US" sz="1800" kern="0" dirty="0" smtClean="0">
                <a:latin typeface="+mn-lt"/>
              </a:rPr>
              <a:t>, </a:t>
            </a:r>
            <a:r>
              <a:rPr lang="en-US" sz="1800" b="1" kern="0" dirty="0" smtClean="0">
                <a:solidFill>
                  <a:srgbClr val="800000"/>
                </a:solidFill>
                <a:latin typeface="+mn-lt"/>
              </a:rPr>
              <a:t>+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>
                <a:latin typeface="+mn-lt"/>
              </a:rPr>
              <a:t>refers to 	</a:t>
            </a:r>
            <a:r>
              <a:rPr lang="en-US" sz="1800" kern="0" dirty="0" smtClean="0">
                <a:latin typeface="+mn-lt"/>
              </a:rPr>
              <a:t>inside</a:t>
            </a:r>
            <a:r>
              <a:rPr lang="en-US" sz="1800" kern="0" dirty="0">
                <a:latin typeface="+mn-lt"/>
              </a:rPr>
              <a:t>, </a:t>
            </a:r>
            <a:r>
              <a:rPr lang="en-US" sz="1800" b="1" kern="0" dirty="0">
                <a:solidFill>
                  <a:srgbClr val="800000"/>
                </a:solidFill>
                <a:latin typeface="+mn-lt"/>
              </a:rPr>
              <a:t>-</a:t>
            </a:r>
            <a:r>
              <a:rPr lang="en-US" sz="1800" kern="0" dirty="0">
                <a:latin typeface="+mn-lt"/>
              </a:rPr>
              <a:t> to </a:t>
            </a:r>
            <a:r>
              <a:rPr lang="en-US" sz="1800" kern="0" dirty="0" smtClean="0">
                <a:latin typeface="+mn-lt"/>
              </a:rPr>
              <a:t>outside;</a:t>
            </a:r>
            <a:endParaRPr lang="en-US" sz="18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04800"/>
            <a:ext cx="7772400" cy="609600"/>
          </a:xfrm>
        </p:spPr>
        <p:txBody>
          <a:bodyPr/>
          <a:lstStyle/>
          <a:p>
            <a:r>
              <a:rPr lang="en-US" sz="3200" dirty="0" smtClean="0"/>
              <a:t>Geometry: parentheses expansion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At the initialization of the geometry, you get the following message in the first line of </a:t>
            </a:r>
            <a:r>
              <a:rPr lang="en-US" dirty="0" smtClean="0">
                <a:solidFill>
                  <a:srgbClr val="800000"/>
                </a:solidFill>
              </a:rPr>
              <a:t>xxx.log</a:t>
            </a:r>
            <a:r>
              <a:rPr lang="en-US" dirty="0" smtClean="0"/>
              <a:t> file: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1800" dirty="0" smtClean="0">
                <a:solidFill>
                  <a:srgbClr val="000000"/>
                </a:solidFill>
              </a:rPr>
              <a:t>Subscript out of range on file line 56, procedure </a:t>
            </a:r>
            <a:r>
              <a:rPr lang="en-US" sz="1800" dirty="0" err="1" smtClean="0">
                <a:solidFill>
                  <a:srgbClr val="000000"/>
                </a:solidFill>
              </a:rPr>
              <a:t>rpnorm.f</a:t>
            </a:r>
            <a:r>
              <a:rPr lang="en-US" sz="1800" dirty="0" smtClean="0">
                <a:solidFill>
                  <a:srgbClr val="000000"/>
                </a:solidFill>
              </a:rPr>
              <a:t>/</a:t>
            </a:r>
            <a:r>
              <a:rPr lang="en-US" sz="1800" dirty="0" err="1" smtClean="0">
                <a:solidFill>
                  <a:srgbClr val="000000"/>
                </a:solidFill>
              </a:rPr>
              <a:t>rpnorm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br>
              <a:rPr lang="en-US" sz="1800" dirty="0" smtClean="0">
                <a:solidFill>
                  <a:srgbClr val="000000"/>
                </a:solidFill>
              </a:rPr>
            </a:br>
            <a:r>
              <a:rPr lang="en-US" sz="1800" dirty="0" smtClean="0">
                <a:solidFill>
                  <a:srgbClr val="000000"/>
                </a:solidFill>
              </a:rPr>
              <a:t>Attempt to access the 114705-th element of variable </a:t>
            </a:r>
            <a:r>
              <a:rPr lang="en-US" sz="1800" dirty="0" err="1" smtClean="0">
                <a:solidFill>
                  <a:srgbClr val="000000"/>
                </a:solidFill>
              </a:rPr>
              <a:t>tx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US" dirty="0" smtClean="0"/>
              <a:t>You have exceeded the maximum expansion limit for parenthesis, set to 100’000.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WARNING</a:t>
            </a:r>
            <a:r>
              <a:rPr lang="en-US" dirty="0" smtClean="0"/>
              <a:t> even with a simple region expression this limit can be reached, especially if you are using infinite bodies!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LOW-MAT errors </a:t>
            </a:r>
            <a:r>
              <a:rPr lang="en-US" sz="3200" baseline="30000" dirty="0" smtClean="0"/>
              <a:t>[1/2]</a:t>
            </a:r>
          </a:p>
        </p:txBody>
      </p:sp>
      <p:pic>
        <p:nvPicPr>
          <p:cNvPr id="19459" name="Picture 3" descr="error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16013"/>
            <a:ext cx="87630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848600" cy="132343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 smtClean="0"/>
              <a:t>The name of a </a:t>
            </a:r>
            <a:r>
              <a:rPr lang="en-US" sz="2000" dirty="0"/>
              <a:t>material </a:t>
            </a:r>
            <a:r>
              <a:rPr lang="en-US" sz="2000" dirty="0" smtClean="0"/>
              <a:t>breaks the correspondence </a:t>
            </a:r>
            <a:r>
              <a:rPr lang="en-US" sz="2000" dirty="0"/>
              <a:t>with the low energy neutron cross </a:t>
            </a:r>
            <a:r>
              <a:rPr lang="en-US" sz="2000" dirty="0" smtClean="0"/>
              <a:t>section library </a:t>
            </a:r>
            <a:r>
              <a:rPr lang="en-US" sz="2000" dirty="0"/>
              <a:t>available in FLUKA (see chap. 10 of the manual). In </a:t>
            </a:r>
            <a:r>
              <a:rPr lang="en-US" sz="2000" dirty="0" smtClean="0"/>
              <a:t>the present example: </a:t>
            </a:r>
            <a:r>
              <a:rPr lang="en-US" sz="2000" dirty="0"/>
              <a:t>POTASS </a:t>
            </a:r>
            <a:r>
              <a:rPr lang="en-US" sz="2000" dirty="0" smtClean="0"/>
              <a:t>is specified in the SDUM of the </a:t>
            </a:r>
            <a:r>
              <a:rPr lang="en-US" sz="2000" dirty="0" smtClean="0">
                <a:solidFill>
                  <a:srgbClr val="008000"/>
                </a:solidFill>
              </a:rPr>
              <a:t>LOW-MAT </a:t>
            </a:r>
            <a:r>
              <a:rPr lang="en-US" sz="2000" dirty="0" smtClean="0"/>
              <a:t>card concerned, instead </a:t>
            </a:r>
            <a:r>
              <a:rPr lang="en-US" sz="2000" dirty="0"/>
              <a:t>of POTASSIU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69925" y="3886200"/>
            <a:ext cx="80168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 smtClean="0"/>
              <a:t>Check </a:t>
            </a:r>
            <a:r>
              <a:rPr lang="en-US" sz="2000" dirty="0"/>
              <a:t>the use of </a:t>
            </a:r>
            <a:r>
              <a:rPr lang="en-US" sz="2000" dirty="0">
                <a:solidFill>
                  <a:srgbClr val="008000"/>
                </a:solidFill>
              </a:rPr>
              <a:t>LOW-MAT</a:t>
            </a:r>
            <a:r>
              <a:rPr lang="en-US" sz="2000" dirty="0"/>
              <a:t> </a:t>
            </a:r>
            <a:r>
              <a:rPr lang="en-US" sz="2000" dirty="0" smtClean="0"/>
              <a:t>cards in the manual, in particular material names and updated parameters.</a:t>
            </a:r>
            <a:endParaRPr lang="en-US" sz="2000" dirty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NB: Do </a:t>
            </a:r>
            <a:r>
              <a:rPr lang="en-US" sz="2000" dirty="0"/>
              <a:t>you really need </a:t>
            </a:r>
            <a:r>
              <a:rPr lang="en-US" sz="2000" dirty="0" smtClean="0">
                <a:solidFill>
                  <a:srgbClr val="008000"/>
                </a:solidFill>
              </a:rPr>
              <a:t>LOW-MAT</a:t>
            </a:r>
            <a:r>
              <a:rPr lang="en-US" sz="2000" dirty="0" smtClean="0"/>
              <a:t>?</a:t>
            </a:r>
            <a:endParaRPr lang="en-US" sz="2000" dirty="0">
              <a:solidFill>
                <a:schemeClr val="accent2"/>
              </a:solidFill>
            </a:endParaRPr>
          </a:p>
          <a:p>
            <a:pPr algn="just"/>
            <a:r>
              <a:rPr lang="en-US" sz="2000" dirty="0" smtClean="0">
                <a:solidFill>
                  <a:schemeClr val="hlink"/>
                </a:solidFill>
              </a:rPr>
              <a:t>This card </a:t>
            </a:r>
            <a:r>
              <a:rPr lang="en-US" sz="2000" dirty="0">
                <a:solidFill>
                  <a:schemeClr val="hlink"/>
                </a:solidFill>
              </a:rPr>
              <a:t>is necessary only in a limited number of </a:t>
            </a:r>
            <a:r>
              <a:rPr lang="en-US" sz="2000" dirty="0" smtClean="0">
                <a:solidFill>
                  <a:schemeClr val="hlink"/>
                </a:solidFill>
              </a:rPr>
              <a:t>cases, </a:t>
            </a:r>
            <a:r>
              <a:rPr lang="en-US" sz="2000" dirty="0">
                <a:solidFill>
                  <a:schemeClr val="hlink"/>
                </a:solidFill>
              </a:rPr>
              <a:t>and it </a:t>
            </a:r>
            <a:r>
              <a:rPr lang="en-US" sz="2000" dirty="0" smtClean="0">
                <a:solidFill>
                  <a:schemeClr val="hlink"/>
                </a:solidFill>
              </a:rPr>
              <a:t>can be easily misinterpreted if </a:t>
            </a:r>
            <a:r>
              <a:rPr lang="en-US" sz="2000" dirty="0">
                <a:solidFill>
                  <a:schemeClr val="hlink"/>
                </a:solidFill>
              </a:rPr>
              <a:t>you are not an expert user.</a:t>
            </a:r>
            <a:endParaRPr lang="en-US" sz="2000" dirty="0">
              <a:solidFill>
                <a:srgbClr val="FF0000"/>
              </a:solidFill>
            </a:endParaRPr>
          </a:p>
          <a:p>
            <a:pPr algn="just"/>
            <a:r>
              <a:rPr lang="en-US" sz="2000" i="1" dirty="0">
                <a:solidFill>
                  <a:srgbClr val="CC0066"/>
                </a:solidFill>
              </a:rPr>
              <a:t>[Read carefully the </a:t>
            </a:r>
            <a:r>
              <a:rPr lang="en-US" sz="2000" i="1" dirty="0" smtClean="0">
                <a:solidFill>
                  <a:srgbClr val="CC0066"/>
                </a:solidFill>
              </a:rPr>
              <a:t>manual]</a:t>
            </a:r>
            <a:endParaRPr lang="en-US" sz="2000" i="1" dirty="0">
              <a:solidFill>
                <a:srgbClr val="CC0066"/>
              </a:solidFill>
            </a:endParaRPr>
          </a:p>
          <a:p>
            <a:pPr algn="just"/>
            <a:endParaRPr lang="en-US" sz="2000" dirty="0">
              <a:solidFill>
                <a:srgbClr val="CC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z="3200" dirty="0" smtClean="0"/>
              <a:t>LOW-MAT errors </a:t>
            </a:r>
            <a:r>
              <a:rPr lang="en-US" sz="3200" baseline="30000" dirty="0" smtClean="0"/>
              <a:t>[2/2]</a:t>
            </a:r>
            <a:endParaRPr lang="en-US" sz="32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3000"/>
            <a:ext cx="7924800" cy="5181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WARNING</a:t>
            </a:r>
            <a:r>
              <a:rPr lang="en-US" dirty="0" smtClean="0"/>
              <a:t>: the default temperature has changed with respect to older FLUKA distributions:</a:t>
            </a:r>
          </a:p>
          <a:p>
            <a:pPr lvl="1"/>
            <a:r>
              <a:rPr lang="en-US" dirty="0" smtClean="0"/>
              <a:t>New library with 260 groups: </a:t>
            </a:r>
            <a:r>
              <a:rPr lang="en-US" b="1" dirty="0" smtClean="0"/>
              <a:t>29</a:t>
            </a: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b="1" dirty="0" smtClean="0"/>
              <a:t> K</a:t>
            </a:r>
          </a:p>
          <a:p>
            <a:pPr lvl="1"/>
            <a:r>
              <a:rPr lang="en-US" dirty="0" smtClean="0"/>
              <a:t>Old library with 72 groups: </a:t>
            </a:r>
            <a:r>
              <a:rPr lang="en-US" b="1" dirty="0" smtClean="0"/>
              <a:t>29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/>
              <a:t> K</a:t>
            </a:r>
          </a:p>
          <a:p>
            <a:r>
              <a:rPr lang="en-US" dirty="0" smtClean="0"/>
              <a:t>When an error is printed, FLUKA reports the SDUM of the LOW-MAT card concerned. </a:t>
            </a:r>
            <a:r>
              <a:rPr lang="en-US" i="1" dirty="0" smtClean="0"/>
              <a:t>If the SDUM is empty, you will see nothing in the output</a:t>
            </a:r>
          </a:p>
        </p:txBody>
      </p:sp>
      <p:pic>
        <p:nvPicPr>
          <p:cNvPr id="4" name="Picture 3" descr="error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59213"/>
            <a:ext cx="87630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04800"/>
            <a:ext cx="7772400" cy="609600"/>
          </a:xfrm>
        </p:spPr>
        <p:txBody>
          <a:bodyPr/>
          <a:lstStyle/>
          <a:p>
            <a:r>
              <a:rPr lang="en-US" sz="3200" dirty="0" smtClean="0"/>
              <a:t>Crashes during tracking: geometry </a:t>
            </a:r>
            <a:r>
              <a:rPr lang="en-US" sz="3200" baseline="30000" dirty="0" smtClean="0"/>
              <a:t>[1/2]</a:t>
            </a:r>
            <a:endParaRPr lang="en-US" sz="3200" dirty="0" smtClean="0"/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1219200" y="990600"/>
            <a:ext cx="7924800" cy="5181600"/>
          </a:xfrm>
        </p:spPr>
        <p:txBody>
          <a:bodyPr/>
          <a:lstStyle/>
          <a:p>
            <a:r>
              <a:rPr lang="en-US" dirty="0" smtClean="0"/>
              <a:t>Typical message due to errors in geometry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Font typeface="Wingdings" pitchFamily="2" charset="2"/>
              <a:buNone/>
            </a:pPr>
            <a:r>
              <a:rPr lang="en-US" b="1" i="1" dirty="0" smtClean="0"/>
              <a:t>Did you debug your geometry????????</a:t>
            </a:r>
          </a:p>
          <a:p>
            <a:pPr algn="ctr">
              <a:buFont typeface="Wingdings" pitchFamily="2" charset="2"/>
              <a:buNone/>
            </a:pPr>
            <a:endParaRPr lang="en-US" b="1" i="1" dirty="0" smtClean="0"/>
          </a:p>
          <a:p>
            <a:r>
              <a:rPr lang="en-US" dirty="0" smtClean="0"/>
              <a:t>Look in the .err/.out files to better direct your debugging;</a:t>
            </a:r>
          </a:p>
          <a:p>
            <a:r>
              <a:rPr lang="en-US" dirty="0" smtClean="0"/>
              <a:t>Consider also the use of the </a:t>
            </a:r>
            <a:r>
              <a:rPr lang="en-US" dirty="0" smtClean="0">
                <a:solidFill>
                  <a:srgbClr val="FF0000"/>
                </a:solidFill>
              </a:rPr>
              <a:t>RAY</a:t>
            </a:r>
            <a:r>
              <a:rPr lang="en-US" dirty="0" smtClean="0"/>
              <a:t> particle to trace and analyze your geometry;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990600" y="1522412"/>
            <a:ext cx="7543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Abort called from FLKAG1 reason TOO MANY ERRORS IN GEOMETRY Run stopped!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 STOP TOO MANY ERRORS IN GEOMETRY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04800"/>
            <a:ext cx="7772400" cy="609600"/>
          </a:xfrm>
        </p:spPr>
        <p:txBody>
          <a:bodyPr/>
          <a:lstStyle/>
          <a:p>
            <a:r>
              <a:rPr lang="en-US" sz="3200" dirty="0" smtClean="0"/>
              <a:t>Crashes during tracking: geometry </a:t>
            </a:r>
            <a:r>
              <a:rPr lang="en-US" sz="3200" baseline="30000" dirty="0" smtClean="0"/>
              <a:t>[2/2]</a:t>
            </a:r>
            <a:endParaRPr lang="en-US" sz="32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743200"/>
            <a:ext cx="7924800" cy="3810000"/>
          </a:xfrm>
        </p:spPr>
        <p:txBody>
          <a:bodyPr/>
          <a:lstStyle/>
          <a:p>
            <a:r>
              <a:rPr lang="en-US" sz="2000" dirty="0" smtClean="0"/>
              <a:t>GEOFAR errors (.out file) during tracking point to:</a:t>
            </a:r>
          </a:p>
          <a:p>
            <a:pPr lvl="1"/>
            <a:r>
              <a:rPr lang="en-US" sz="1800" dirty="0" smtClean="0"/>
              <a:t>errors in the geometry;</a:t>
            </a:r>
          </a:p>
          <a:p>
            <a:pPr lvl="1"/>
            <a:r>
              <a:rPr lang="en-US" sz="1800" dirty="0" smtClean="0"/>
              <a:t>numerical precision errors;</a:t>
            </a:r>
          </a:p>
          <a:p>
            <a:pPr lvl="1"/>
            <a:r>
              <a:rPr lang="en-US" sz="1800" dirty="0" smtClean="0"/>
              <a:t>perpendicularity of the </a:t>
            </a:r>
            <a:r>
              <a:rPr lang="en-US" sz="1800" dirty="0" smtClean="0">
                <a:solidFill>
                  <a:srgbClr val="800000"/>
                </a:solidFill>
              </a:rPr>
              <a:t>REC</a:t>
            </a:r>
            <a:r>
              <a:rPr lang="en-US" sz="1800" dirty="0" smtClean="0"/>
              <a:t> and </a:t>
            </a:r>
            <a:r>
              <a:rPr lang="en-US" sz="1800" dirty="0" smtClean="0">
                <a:solidFill>
                  <a:srgbClr val="800000"/>
                </a:solidFill>
              </a:rPr>
              <a:t>BOX</a:t>
            </a:r>
            <a:r>
              <a:rPr lang="en-US" sz="1800" dirty="0" smtClean="0"/>
              <a:t> axes (use maximum precision);</a:t>
            </a:r>
          </a:p>
          <a:p>
            <a:r>
              <a:rPr lang="en-US" sz="2000" dirty="0" smtClean="0"/>
              <a:t>FLUKA will always try to “save” the problematic particles: it will stop the run in case of too many issues.</a:t>
            </a:r>
          </a:p>
          <a:p>
            <a:r>
              <a:rPr lang="en-US" sz="2000" dirty="0" smtClean="0"/>
              <a:t>The problematic point is given by </a:t>
            </a:r>
            <a:r>
              <a:rPr lang="en-US" sz="2000" dirty="0" smtClean="0">
                <a:solidFill>
                  <a:srgbClr val="FF0000"/>
                </a:solidFill>
              </a:rPr>
              <a:t>position + step * direction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LATTICEs</a:t>
            </a:r>
            <a:r>
              <a:rPr lang="en-US" sz="2000" dirty="0" smtClean="0"/>
              <a:t> are </a:t>
            </a:r>
            <a:r>
              <a:rPr lang="en-US" sz="2000" dirty="0" smtClean="0">
                <a:solidFill>
                  <a:srgbClr val="FF0000"/>
                </a:solidFill>
              </a:rPr>
              <a:t>VERY</a:t>
            </a:r>
            <a:r>
              <a:rPr lang="en-US" sz="2000" dirty="0" smtClean="0"/>
              <a:t> sensitive to numerical precision: use as many digits as possible to ensure a proper description of the lattice, the related transformation and the prototype.</a:t>
            </a: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914400" y="993775"/>
            <a:ext cx="7924800" cy="1749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Geofar: Particle in </a:t>
            </a:r>
            <a:r>
              <a:rPr lang="en-US" sz="1800">
                <a:solidFill>
                  <a:srgbClr val="FF3300"/>
                </a:solidFill>
              </a:rPr>
              <a:t>region 3</a:t>
            </a:r>
            <a:r>
              <a:rPr lang="en-US" sz="1800">
                <a:solidFill>
                  <a:srgbClr val="000000"/>
                </a:solidFill>
              </a:rPr>
              <a:t> (cell # 0) in </a:t>
            </a:r>
            <a:r>
              <a:rPr lang="en-US" sz="1800">
                <a:solidFill>
                  <a:srgbClr val="27B206"/>
                </a:solidFill>
              </a:rPr>
              <a:t>position</a:t>
            </a:r>
            <a:r>
              <a:rPr lang="en-US" sz="1800">
                <a:solidFill>
                  <a:srgbClr val="000000"/>
                </a:solidFill>
              </a:rPr>
              <a:t> 1.000000000E+00 0.000000000E+00 1.000000000E+00 is now causing trouble, requesting a </a:t>
            </a:r>
            <a:r>
              <a:rPr lang="en-US" sz="1800">
                <a:solidFill>
                  <a:srgbClr val="27B206"/>
                </a:solidFill>
              </a:rPr>
              <a:t>step</a:t>
            </a:r>
            <a:r>
              <a:rPr lang="en-US" sz="1800">
                <a:solidFill>
                  <a:srgbClr val="000000"/>
                </a:solidFill>
              </a:rPr>
              <a:t> of 6.258867675E-07 cm to </a:t>
            </a:r>
            <a:r>
              <a:rPr lang="en-US" sz="1800">
                <a:solidFill>
                  <a:srgbClr val="27B206"/>
                </a:solidFill>
              </a:rPr>
              <a:t>direction</a:t>
            </a:r>
            <a:r>
              <a:rPr lang="en-US" sz="1800">
                <a:solidFill>
                  <a:srgbClr val="000000"/>
                </a:solidFill>
              </a:rPr>
              <a:t> -2.285059979E-01 -9.412338141E-01 2.487245789E-01, error count: 0 [...skipped...] Particle index 3 total energy 5.189748600E-04 GeV Nsurf 0 We succeeded in saving the particle: current region is n. 2 (cell #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rash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144000" cy="662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228600" y="5100638"/>
            <a:ext cx="2314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To err is human</a:t>
            </a:r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990600" y="5481638"/>
            <a:ext cx="71612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… but to really foul things up you need a computer.</a:t>
            </a:r>
          </a:p>
          <a:p>
            <a:r>
              <a:rPr lang="en-US" sz="1800" i="1">
                <a:solidFill>
                  <a:srgbClr val="FFFF00"/>
                </a:solidFill>
              </a:rPr>
              <a:t>Paul Ehrlich</a:t>
            </a:r>
            <a:endParaRPr lang="en-US"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runs, but…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 smtClean="0"/>
              <a:t>something seems wrong… 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you do not understand the results…</a:t>
            </a:r>
          </a:p>
          <a:p>
            <a:pPr algn="ctr">
              <a:buFont typeface="Wingdings" pitchFamily="2" charset="2"/>
              <a:buNone/>
            </a:pPr>
            <a:endParaRPr lang="en-US" dirty="0" smtClean="0"/>
          </a:p>
          <a:p>
            <a:pPr algn="ctr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LOOK in the output file!</a:t>
            </a:r>
            <a:endParaRPr lang="en-US" dirty="0" smtClean="0"/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what?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everything!</a:t>
            </a:r>
          </a:p>
          <a:p>
            <a:pPr algn="ctr">
              <a:buFont typeface="Wingdings" pitchFamily="2" charset="2"/>
              <a:buNone/>
            </a:pPr>
            <a:endParaRPr lang="en-US" dirty="0" smtClean="0"/>
          </a:p>
          <a:p>
            <a:pPr algn="ctr">
              <a:buFont typeface="Wingdings" pitchFamily="2" charset="2"/>
              <a:buNone/>
            </a:pPr>
            <a:endParaRPr lang="en-US" dirty="0" smtClean="0"/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a few examples follow, you’ll find out more yourself…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609600"/>
          </a:xfrm>
        </p:spPr>
        <p:txBody>
          <a:bodyPr/>
          <a:lstStyle/>
          <a:p>
            <a:r>
              <a:rPr lang="en-US" dirty="0" smtClean="0"/>
              <a:t>RANDOMIZ card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8229600" cy="548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</a:rPr>
              <a:t>You run several cycles and the statistical errors appears to be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ZERO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probably you are starting the same histories on every cycle. This is a typical error if the </a:t>
            </a:r>
            <a:r>
              <a:rPr lang="en-US" dirty="0" err="1" smtClean="0">
                <a:solidFill>
                  <a:srgbClr val="27B206"/>
                </a:solidFill>
              </a:rPr>
              <a:t>RANDOMIZe</a:t>
            </a:r>
            <a:r>
              <a:rPr lang="en-US" dirty="0" smtClean="0"/>
              <a:t> card does not exist!</a:t>
            </a:r>
          </a:p>
          <a:p>
            <a:r>
              <a:rPr lang="en-US" dirty="0" smtClean="0"/>
              <a:t>Verify the existence of </a:t>
            </a:r>
            <a:r>
              <a:rPr lang="en-US" dirty="0" err="1" smtClean="0">
                <a:solidFill>
                  <a:srgbClr val="27B206"/>
                </a:solidFill>
              </a:rPr>
              <a:t>RANDOMIZe</a:t>
            </a:r>
            <a:r>
              <a:rPr lang="en-US" dirty="0" smtClean="0"/>
              <a:t> card and that </a:t>
            </a:r>
            <a:r>
              <a:rPr lang="en-US" dirty="0" smtClean="0">
                <a:solidFill>
                  <a:srgbClr val="27B206"/>
                </a:solidFill>
              </a:rPr>
              <a:t>WHAT(1)=1.0</a:t>
            </a:r>
          </a:p>
          <a:p>
            <a:endParaRPr lang="en-US" dirty="0" smtClean="0">
              <a:solidFill>
                <a:srgbClr val="27B206"/>
              </a:solidFill>
            </a:endParaRPr>
          </a:p>
          <a:p>
            <a:r>
              <a:rPr lang="en-US" dirty="0" smtClean="0"/>
              <a:t>You get the following message in the *.out file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 **** No Random file available !!!!!! ****</a:t>
            </a:r>
          </a:p>
          <a:p>
            <a:pPr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 Abort called from FLRM64 reason NO RANDOM FILE Run stopped!</a:t>
            </a:r>
          </a:p>
          <a:p>
            <a:pPr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 STOP NO RANDOM FILE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>
                <a:solidFill>
                  <a:srgbClr val="800000"/>
                </a:solidFill>
              </a:rPr>
              <a:t>Most probably the error occurred during the previous cycle</a:t>
            </a:r>
            <a:r>
              <a:rPr lang="en-US" dirty="0" smtClean="0"/>
              <a:t> which didn’t generate a random number seed yet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>
          <a:xfrm>
            <a:off x="762000" y="304800"/>
            <a:ext cx="7772400" cy="609600"/>
          </a:xfrm>
        </p:spPr>
        <p:txBody>
          <a:bodyPr/>
          <a:lstStyle/>
          <a:p>
            <a:r>
              <a:rPr lang="en-US" sz="3200" dirty="0" smtClean="0"/>
              <a:t>Cards defining the primary particle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609600" y="990600"/>
            <a:ext cx="83058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</a:rPr>
              <a:t>The total/partial energy balance does not meet expectations</a:t>
            </a:r>
          </a:p>
          <a:p>
            <a:r>
              <a:rPr lang="en-US" dirty="0" smtClean="0"/>
              <a:t>Remember that for HEAVY IONS the kinetic Energy or Momentum in the </a:t>
            </a:r>
            <a:r>
              <a:rPr lang="en-US" dirty="0" smtClean="0">
                <a:solidFill>
                  <a:srgbClr val="008000"/>
                </a:solidFill>
              </a:rPr>
              <a:t>BEAM</a:t>
            </a:r>
            <a:r>
              <a:rPr lang="en-US" dirty="0" smtClean="0"/>
              <a:t> card </a:t>
            </a:r>
            <a:r>
              <a:rPr lang="en-US" smtClean="0"/>
              <a:t>is </a:t>
            </a:r>
            <a:r>
              <a:rPr lang="en-US" smtClean="0"/>
              <a:t>given </a:t>
            </a:r>
            <a:r>
              <a:rPr lang="en-US" dirty="0" smtClean="0">
                <a:solidFill>
                  <a:srgbClr val="FF0000"/>
                </a:solidFill>
              </a:rPr>
              <a:t>PER NUCLEON</a:t>
            </a:r>
            <a:r>
              <a:rPr lang="en-US" dirty="0" smtClean="0"/>
              <a:t>, while in all other cards the energy is the total kinetic one. Verify numbers in the beam section of the .out file;</a:t>
            </a:r>
          </a:p>
          <a:p>
            <a:r>
              <a:rPr lang="en-US" dirty="0" smtClean="0"/>
              <a:t>Check if you selected Energy or Momentum in BEAM;</a:t>
            </a:r>
          </a:p>
          <a:p>
            <a:r>
              <a:rPr lang="en-US" dirty="0" smtClean="0"/>
              <a:t>Verify that your primary source </a:t>
            </a:r>
            <a:r>
              <a:rPr lang="en-US" dirty="0" smtClean="0">
                <a:solidFill>
                  <a:srgbClr val="008000"/>
                </a:solidFill>
              </a:rPr>
              <a:t>BEAMPOS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800000"/>
                </a:solidFill>
              </a:rPr>
              <a:t>NOT</a:t>
            </a:r>
            <a:r>
              <a:rPr lang="en-US" dirty="0" smtClean="0"/>
              <a:t> </a:t>
            </a:r>
            <a:r>
              <a:rPr lang="en-US" b="1" dirty="0" smtClean="0"/>
              <a:t>defined on a surface boundary</a:t>
            </a:r>
            <a:r>
              <a:rPr lang="en-US" dirty="0" smtClean="0"/>
              <a:t>, but always inside a region;</a:t>
            </a:r>
          </a:p>
          <a:p>
            <a:r>
              <a:rPr lang="en-US" dirty="0" smtClean="0"/>
              <a:t>If you define a </a:t>
            </a:r>
            <a:r>
              <a:rPr lang="en-US" dirty="0" smtClean="0">
                <a:solidFill>
                  <a:srgbClr val="008000"/>
                </a:solidFill>
              </a:rPr>
              <a:t>SOURCE</a:t>
            </a:r>
            <a:r>
              <a:rPr lang="en-US" dirty="0" smtClean="0"/>
              <a:t> routine, the standard FLUKA source is NOT CALLED.</a:t>
            </a:r>
          </a:p>
          <a:p>
            <a:pPr marL="404813" lvl="1" indent="-169863"/>
            <a:r>
              <a:rPr lang="en-US" sz="1800" dirty="0" smtClean="0"/>
              <a:t>You have to define all the concerned distributions (position, momentum etc...);</a:t>
            </a:r>
          </a:p>
          <a:p>
            <a:pPr marL="404813" lvl="1" indent="-169863"/>
            <a:r>
              <a:rPr lang="en-US" sz="1800" dirty="0" smtClean="0"/>
              <a:t>You need a </a:t>
            </a:r>
            <a:r>
              <a:rPr lang="en-US" sz="1800" dirty="0" smtClean="0">
                <a:solidFill>
                  <a:srgbClr val="008000"/>
                </a:solidFill>
              </a:rPr>
              <a:t>BEAM</a:t>
            </a:r>
            <a:r>
              <a:rPr lang="en-US" sz="1800" dirty="0" smtClean="0"/>
              <a:t> card to define the maximum energy of your problem;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z="3200" dirty="0" smtClean="0"/>
              <a:t>MATERIAL / COMPOUND cards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3000"/>
            <a:ext cx="79248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</a:rPr>
              <a:t>The total/partial energy balance does not meet your expectations or particle </a:t>
            </a:r>
            <a:r>
              <a:rPr lang="en-US" dirty="0" err="1" smtClean="0">
                <a:solidFill>
                  <a:srgbClr val="000000"/>
                </a:solidFill>
              </a:rPr>
              <a:t>fluences</a:t>
            </a:r>
            <a:r>
              <a:rPr lang="en-US" dirty="0" smtClean="0">
                <a:solidFill>
                  <a:srgbClr val="000000"/>
                </a:solidFill>
              </a:rPr>
              <a:t> show discontinuities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please check: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density</a:t>
            </a:r>
            <a:r>
              <a:rPr lang="en-US" dirty="0" smtClean="0"/>
              <a:t> is defined for all MATERIALs;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are given in case of a </a:t>
            </a:r>
            <a:r>
              <a:rPr lang="en-US" dirty="0" smtClean="0">
                <a:solidFill>
                  <a:srgbClr val="FF0000"/>
                </a:solidFill>
              </a:rPr>
              <a:t>specific isotope</a:t>
            </a:r>
            <a:r>
              <a:rPr lang="en-US" dirty="0" smtClean="0"/>
              <a:t>;</a:t>
            </a:r>
          </a:p>
          <a:p>
            <a:r>
              <a:rPr lang="en-US" dirty="0" smtClean="0"/>
              <a:t>mixing </a:t>
            </a:r>
            <a:r>
              <a:rPr lang="en-US" dirty="0" smtClean="0">
                <a:solidFill>
                  <a:srgbClr val="FF0000"/>
                </a:solidFill>
              </a:rPr>
              <a:t>fractions</a:t>
            </a:r>
            <a:r>
              <a:rPr lang="en-US" dirty="0" smtClean="0"/>
              <a:t> (and signs!) in COMPOUND cards;</a:t>
            </a:r>
          </a:p>
          <a:p>
            <a:r>
              <a:rPr lang="en-US" dirty="0" smtClean="0"/>
              <a:t>recursion in COMPOUND cards;</a:t>
            </a:r>
          </a:p>
          <a:p>
            <a:r>
              <a:rPr lang="en-US" dirty="0" smtClean="0"/>
              <a:t>Formatting (the NAME-based format is preferred…);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04800"/>
            <a:ext cx="7772400" cy="609600"/>
          </a:xfrm>
        </p:spPr>
        <p:txBody>
          <a:bodyPr/>
          <a:lstStyle/>
          <a:p>
            <a:r>
              <a:rPr lang="en-US" sz="3200" dirty="0" smtClean="0"/>
              <a:t>Geometry induced weird results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066800"/>
            <a:ext cx="81534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possible symptoms: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the energy/fluence among different regions is not what’s expected;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problems with boundary-crossing estimators (low </a:t>
            </a:r>
            <a:r>
              <a:rPr lang="en-US" sz="2000" dirty="0" err="1" smtClean="0">
                <a:solidFill>
                  <a:srgbClr val="000000"/>
                </a:solidFill>
              </a:rPr>
              <a:t>fluences</a:t>
            </a:r>
            <a:r>
              <a:rPr lang="en-US" sz="2000" dirty="0" smtClean="0">
                <a:solidFill>
                  <a:srgbClr val="000000"/>
                </a:solidFill>
              </a:rPr>
              <a:t>, empty data…)</a:t>
            </a:r>
          </a:p>
          <a:p>
            <a:pPr algn="ctr">
              <a:buFont typeface="Wingdings" pitchFamily="2" charset="2"/>
              <a:buNone/>
            </a:pPr>
            <a:r>
              <a:rPr lang="en-US" sz="2000" b="1" i="1" dirty="0" smtClean="0"/>
              <a:t>Did you debug your geometry????????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Overlapping regions are </a:t>
            </a:r>
            <a:r>
              <a:rPr lang="en-US" sz="2000" dirty="0" smtClean="0">
                <a:solidFill>
                  <a:srgbClr val="FF0000"/>
                </a:solidFill>
              </a:rPr>
              <a:t>NOT</a:t>
            </a:r>
            <a:r>
              <a:rPr lang="en-US" sz="2000" dirty="0" smtClean="0">
                <a:solidFill>
                  <a:srgbClr val="000000"/>
                </a:solidFill>
              </a:rPr>
              <a:t> detected at initialization, and do </a:t>
            </a:r>
            <a:r>
              <a:rPr lang="en-US" sz="2000" dirty="0" smtClean="0">
                <a:solidFill>
                  <a:srgbClr val="FF0000"/>
                </a:solidFill>
              </a:rPr>
              <a:t>NOT</a:t>
            </a:r>
            <a:r>
              <a:rPr lang="en-US" sz="2000" dirty="0" smtClean="0">
                <a:solidFill>
                  <a:srgbClr val="000000"/>
                </a:solidFill>
              </a:rPr>
              <a:t> cause run-time errors. 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solidFill>
                  <a:srgbClr val="800000"/>
                </a:solidFill>
              </a:rPr>
              <a:t>Example: in “our” target, make targs2 overlap with targs3</a:t>
            </a:r>
          </a:p>
        </p:txBody>
      </p:sp>
      <p:pic>
        <p:nvPicPr>
          <p:cNvPr id="2765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049712"/>
            <a:ext cx="34829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962400"/>
            <a:ext cx="3505200" cy="270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AutoShape 7"/>
          <p:cNvSpPr>
            <a:spLocks noChangeArrowheads="1"/>
          </p:cNvSpPr>
          <p:nvPr/>
        </p:nvSpPr>
        <p:spPr bwMode="auto">
          <a:xfrm>
            <a:off x="4114800" y="4783137"/>
            <a:ext cx="1143000" cy="838200"/>
          </a:xfrm>
          <a:prstGeom prst="rightArrow">
            <a:avLst>
              <a:gd name="adj1" fmla="val 50000"/>
              <a:gd name="adj2" fmla="val 3409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Preprocessor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43000"/>
            <a:ext cx="8229600" cy="51816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dirty="0" smtClean="0"/>
              <a:t>Preprocessor directives are very powerful, but pay attention to nesting:</a:t>
            </a:r>
          </a:p>
          <a:p>
            <a:pPr marL="339725" lvl="1" indent="-339725"/>
            <a:r>
              <a:rPr lang="en-US" dirty="0" smtClean="0"/>
              <a:t>every </a:t>
            </a:r>
            <a:r>
              <a:rPr lang="en-US" dirty="0" smtClean="0">
                <a:solidFill>
                  <a:srgbClr val="FF0000"/>
                </a:solidFill>
              </a:rPr>
              <a:t>#if</a:t>
            </a:r>
            <a:r>
              <a:rPr lang="en-US" dirty="0" smtClean="0"/>
              <a:t> directive must have its closing </a:t>
            </a: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endif</a:t>
            </a:r>
            <a:r>
              <a:rPr lang="en-US" dirty="0" smtClean="0"/>
              <a:t> directive;</a:t>
            </a:r>
            <a:endParaRPr lang="en-US" dirty="0" smtClean="0">
              <a:solidFill>
                <a:srgbClr val="FF0000"/>
              </a:solidFill>
            </a:endParaRPr>
          </a:p>
          <a:p>
            <a:pPr marL="339725" lvl="1" indent="-339725"/>
            <a:r>
              <a:rPr lang="en-US" dirty="0" smtClean="0"/>
              <a:t>Up to 10 nested levels are allowed;</a:t>
            </a:r>
          </a:p>
          <a:p>
            <a:pPr marL="339725" lvl="1" indent="-339725"/>
            <a:r>
              <a:rPr lang="en-US" dirty="0" smtClean="0"/>
              <a:t>Up to 40 variables can be defined;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z="3200" smtClean="0"/>
              <a:t>Heavy 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3000"/>
            <a:ext cx="7924800" cy="304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You have a heavy ion beam and no reaction products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latin typeface="Arial" charset="0"/>
                <a:cs typeface="Arial" charset="0"/>
              </a:rPr>
              <a:t>Did you link the interaction generators with </a:t>
            </a:r>
            <a:r>
              <a:rPr lang="en-US" sz="2400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ldpmqmd</a:t>
            </a:r>
            <a:r>
              <a:rPr lang="en-US" sz="2400" dirty="0" smtClean="0">
                <a:latin typeface="Arial" charset="0"/>
                <a:cs typeface="Arial" charset="0"/>
              </a:rPr>
              <a:t>?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n-US" sz="2000" dirty="0" smtClean="0">
                <a:latin typeface="Arial" charset="0"/>
                <a:cs typeface="Arial" charset="0"/>
              </a:rPr>
              <a:t>Check, looking for initialization message like “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RQMD</a:t>
            </a:r>
            <a:r>
              <a:rPr lang="en-US" sz="2000" dirty="0" smtClean="0">
                <a:latin typeface="Arial" charset="0"/>
                <a:cs typeface="Arial" charset="0"/>
              </a:rPr>
              <a:t> initialized” and “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DPMJET-3</a:t>
            </a:r>
            <a:r>
              <a:rPr lang="en-US" sz="2000" dirty="0" smtClean="0">
                <a:latin typeface="Arial" charset="0"/>
                <a:cs typeface="Arial" charset="0"/>
              </a:rPr>
              <a:t> initialized” in the .out file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04800"/>
            <a:ext cx="7772400" cy="609600"/>
          </a:xfrm>
        </p:spPr>
        <p:txBody>
          <a:bodyPr/>
          <a:lstStyle/>
          <a:p>
            <a:r>
              <a:rPr lang="en-US" sz="3200" dirty="0" smtClean="0"/>
              <a:t>Merging cycles from different jobs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3000"/>
            <a:ext cx="7924800" cy="5181600"/>
          </a:xfrm>
        </p:spPr>
        <p:txBody>
          <a:bodyPr/>
          <a:lstStyle/>
          <a:p>
            <a:r>
              <a:rPr lang="en-US" sz="2000" dirty="0" smtClean="0"/>
              <a:t>Verify that you merge cycles for which the .</a:t>
            </a:r>
            <a:r>
              <a:rPr lang="en-US" sz="2000" dirty="0" err="1" smtClean="0"/>
              <a:t>inp</a:t>
            </a:r>
            <a:r>
              <a:rPr lang="en-US" sz="2000" dirty="0" smtClean="0"/>
              <a:t> files differ only by the RANDOMIZ card and/or number of primaries;</a:t>
            </a:r>
          </a:p>
          <a:p>
            <a:r>
              <a:rPr lang="en-US" sz="2000" dirty="0" smtClean="0"/>
              <a:t>It’s a good habit to remove the files before starting a run:</a:t>
            </a:r>
          </a:p>
          <a:p>
            <a:pPr lvl="1"/>
            <a:r>
              <a:rPr lang="en-US" sz="1600" dirty="0" smtClean="0"/>
              <a:t>Flair offers this possibility from the “</a:t>
            </a:r>
            <a:r>
              <a:rPr lang="en-US" sz="1600" dirty="0" smtClean="0">
                <a:solidFill>
                  <a:srgbClr val="800000"/>
                </a:solidFill>
              </a:rPr>
              <a:t>Output Files</a:t>
            </a:r>
            <a:r>
              <a:rPr lang="en-US" sz="1600" dirty="0" smtClean="0"/>
              <a:t>” frame;</a:t>
            </a:r>
          </a:p>
          <a:p>
            <a:pPr lvl="1"/>
            <a:r>
              <a:rPr lang="en-US" sz="1600" dirty="0" smtClean="0"/>
              <a:t>It’s good to develop the habit to remove the output files from test runs.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FLUKA users and the manual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46112" y="1944687"/>
            <a:ext cx="8193088" cy="2779713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dirty="0" smtClean="0"/>
              <a:t>All the reported problems so far imply that a FLUKA user lives </a:t>
            </a:r>
            <a:r>
              <a:rPr lang="en-US" dirty="0" smtClean="0">
                <a:solidFill>
                  <a:srgbClr val="FF0000"/>
                </a:solidFill>
              </a:rPr>
              <a:t>symbiotically</a:t>
            </a:r>
            <a:r>
              <a:rPr lang="en-US" dirty="0" smtClean="0"/>
              <a:t> with the Manual....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772400" cy="1981200"/>
          </a:xfrm>
        </p:spPr>
        <p:txBody>
          <a:bodyPr/>
          <a:lstStyle/>
          <a:p>
            <a:pPr algn="ctr" eaLnBrk="1" hangingPunct="1"/>
            <a:r>
              <a:rPr lang="en-US" sz="9600" smtClean="0"/>
              <a:t>NOW PANIC</a:t>
            </a:r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90800"/>
            <a:ext cx="7772400" cy="1981200"/>
          </a:xfrm>
        </p:spPr>
        <p:txBody>
          <a:bodyPr/>
          <a:lstStyle/>
          <a:p>
            <a:pPr algn="ctr" eaLnBrk="1" hangingPunct="1"/>
            <a:r>
              <a:rPr lang="en-US" sz="9600" smtClean="0"/>
              <a:t>DON’T PANIC</a:t>
            </a:r>
            <a:br>
              <a:rPr lang="en-US" sz="9600" smtClean="0"/>
            </a:br>
            <a:endParaRPr lang="en-US" sz="16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Run time errors with exceptions</a:t>
            </a:r>
            <a:r>
              <a:rPr lang="en-US" baseline="30000" dirty="0" smtClean="0"/>
              <a:t> [1/2]</a:t>
            </a:r>
            <a:endParaRPr lang="en-US" dirty="0" smtClean="0"/>
          </a:p>
        </p:txBody>
      </p:sp>
      <p:pic>
        <p:nvPicPr>
          <p:cNvPr id="33795" name="Picture 4" descr="error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25326"/>
            <a:ext cx="8762999" cy="479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870" name="Text Box 6"/>
          <p:cNvSpPr txBox="1">
            <a:spLocks noChangeArrowheads="1"/>
          </p:cNvSpPr>
          <p:nvPr/>
        </p:nvSpPr>
        <p:spPr bwMode="auto">
          <a:xfrm>
            <a:off x="762000" y="213360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000" dirty="0" smtClean="0"/>
              <a:t>The </a:t>
            </a:r>
            <a:r>
              <a:rPr lang="en-US" sz="2000" dirty="0"/>
              <a:t>temporary </a:t>
            </a:r>
            <a:r>
              <a:rPr lang="en-US" sz="2000" dirty="0" err="1" smtClean="0"/>
              <a:t>fluka</a:t>
            </a:r>
            <a:r>
              <a:rPr lang="en-US" sz="2000" dirty="0" smtClean="0"/>
              <a:t>_#### </a:t>
            </a:r>
            <a:r>
              <a:rPr lang="en-US" sz="2000" dirty="0" err="1" smtClean="0"/>
              <a:t>subdir</a:t>
            </a:r>
            <a:r>
              <a:rPr lang="en-US" sz="2000" dirty="0" smtClean="0"/>
              <a:t> </a:t>
            </a:r>
            <a:r>
              <a:rPr lang="en-US" sz="2000" dirty="0"/>
              <a:t>remains </a:t>
            </a:r>
            <a:r>
              <a:rPr lang="en-US" sz="2000" dirty="0" smtClean="0"/>
              <a:t>there, with the </a:t>
            </a:r>
            <a:r>
              <a:rPr lang="en-US" sz="2000" dirty="0"/>
              <a:t>*.log, *.out, *.err files, a core.* file and </a:t>
            </a:r>
            <a:r>
              <a:rPr lang="en-US" sz="2000" u="sng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last random seed</a:t>
            </a:r>
          </a:p>
        </p:txBody>
      </p:sp>
      <p:sp>
        <p:nvSpPr>
          <p:cNvPr id="420871" name="Text Box 7"/>
          <p:cNvSpPr txBox="1">
            <a:spLocks noChangeArrowheads="1"/>
          </p:cNvSpPr>
          <p:nvPr/>
        </p:nvSpPr>
        <p:spPr bwMode="auto">
          <a:xfrm>
            <a:off x="762000" y="2895600"/>
            <a:ext cx="7848600" cy="11969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>
                <a:solidFill>
                  <a:srgbClr val="800000"/>
                </a:solidFill>
              </a:rPr>
              <a:t>The last random seed allows to restart </a:t>
            </a:r>
            <a:r>
              <a:rPr lang="en-US" dirty="0" smtClean="0">
                <a:solidFill>
                  <a:srgbClr val="800000"/>
                </a:solidFill>
              </a:rPr>
              <a:t>the </a:t>
            </a:r>
            <a:r>
              <a:rPr lang="en-US" dirty="0">
                <a:solidFill>
                  <a:srgbClr val="800000"/>
                </a:solidFill>
              </a:rPr>
              <a:t>run from </a:t>
            </a:r>
            <a:r>
              <a:rPr lang="en-US" dirty="0" smtClean="0">
                <a:solidFill>
                  <a:srgbClr val="800000"/>
                </a:solidFill>
              </a:rPr>
              <a:t>the </a:t>
            </a:r>
            <a:r>
              <a:rPr lang="en-US" dirty="0">
                <a:solidFill>
                  <a:srgbClr val="800000"/>
                </a:solidFill>
              </a:rPr>
              <a:t>configuration </a:t>
            </a:r>
            <a:r>
              <a:rPr lang="en-US" dirty="0" smtClean="0">
                <a:solidFill>
                  <a:srgbClr val="800000"/>
                </a:solidFill>
              </a:rPr>
              <a:t>occurring </a:t>
            </a:r>
            <a:r>
              <a:rPr lang="en-US" dirty="0">
                <a:solidFill>
                  <a:srgbClr val="800000"/>
                </a:solidFill>
              </a:rPr>
              <a:t>at maximum 5 minutes of CPU before the error!</a:t>
            </a:r>
            <a:endParaRPr lang="en-US" u="sng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762000" y="4343400"/>
            <a:ext cx="784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000" dirty="0" smtClean="0"/>
              <a:t>The GNU </a:t>
            </a:r>
            <a:r>
              <a:rPr lang="en-US" sz="2000" dirty="0"/>
              <a:t>debugger (</a:t>
            </a:r>
            <a:r>
              <a:rPr lang="en-US" sz="2000" dirty="0" err="1"/>
              <a:t>gdb</a:t>
            </a:r>
            <a:r>
              <a:rPr lang="en-US" sz="2000" dirty="0" smtClean="0"/>
              <a:t>) can help in spotting the problem.</a:t>
            </a:r>
            <a:endParaRPr lang="en-US" sz="20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62000" y="990600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000" dirty="0" smtClean="0"/>
              <a:t>You get a message on terminal like:</a:t>
            </a:r>
            <a:endParaRPr lang="en-US" sz="2000" u="sng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time errors with exceptions</a:t>
            </a:r>
            <a:r>
              <a:rPr lang="en-US" baseline="30000" dirty="0" smtClean="0"/>
              <a:t> [2/2]</a:t>
            </a:r>
            <a:endParaRPr lang="en-US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80772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Suggestions: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Check the end of *.out / *.err files or the beginning of the *.log file:</a:t>
            </a:r>
          </a:p>
          <a:p>
            <a:pPr marL="857250" lvl="1" indent="-393700"/>
            <a:r>
              <a:rPr lang="en-US" dirty="0" smtClean="0"/>
              <a:t>they may contain important information for you or for the experts;</a:t>
            </a:r>
          </a:p>
          <a:p>
            <a:pPr marL="857250" lvl="1" indent="-393700"/>
            <a:r>
              <a:rPr lang="en-US" dirty="0" smtClean="0"/>
              <a:t>the code has many internal checks, and some error conditions are recorded;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you use your own user routines, please check them:</a:t>
            </a:r>
          </a:p>
          <a:p>
            <a:pPr lvl="1"/>
            <a:r>
              <a:rPr lang="en-US" dirty="0" smtClean="0"/>
              <a:t>with the hints found at the beginning of the *.log file;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with the help of the </a:t>
            </a:r>
            <a:r>
              <a:rPr lang="en-US" dirty="0" err="1" smtClean="0">
                <a:sym typeface="Wingdings" pitchFamily="2" charset="2"/>
              </a:rPr>
              <a:t>gdb</a:t>
            </a:r>
            <a:r>
              <a:rPr lang="en-US" dirty="0" smtClean="0">
                <a:sym typeface="Wingdings" pitchFamily="2" charset="2"/>
              </a:rPr>
              <a:t> debugger;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Maybe there is a very well hidden geometry problem;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gdb</a:t>
            </a:r>
            <a:r>
              <a:rPr lang="en-US" dirty="0" smtClean="0"/>
              <a:t> </a:t>
            </a:r>
            <a:r>
              <a:rPr lang="en-US" baseline="30000" dirty="0" smtClean="0"/>
              <a:t>[1/2]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800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2000" dirty="0" smtClean="0"/>
              <a:t>How to run it: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dirty="0" smtClean="0"/>
              <a:t>from terminal:</a:t>
            </a:r>
          </a:p>
          <a:p>
            <a:pPr marL="914400" indent="-450850" algn="just"/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fluka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_####</a:t>
            </a:r>
          </a:p>
          <a:p>
            <a:pPr marL="914400" indent="-450850" algn="just"/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$FLUPRO/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flukahp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core.*</a:t>
            </a:r>
            <a:endParaRPr lang="en-US" sz="20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dirty="0" smtClean="0"/>
              <a:t>from FLAIR:</a:t>
            </a:r>
          </a:p>
          <a:p>
            <a:pPr marL="457200" indent="-457200" algn="just"/>
            <a:r>
              <a:rPr lang="en-US" sz="2000" dirty="0" smtClean="0"/>
              <a:t>	</a:t>
            </a:r>
            <a:r>
              <a:rPr lang="en-US" sz="2000" b="1" dirty="0" smtClean="0"/>
              <a:t>double click</a:t>
            </a:r>
            <a:r>
              <a:rPr lang="en-US" sz="2000" dirty="0" smtClean="0"/>
              <a:t> on the core file from the “Output Files” Frame;</a:t>
            </a:r>
            <a:endParaRPr lang="en-US" sz="2000" dirty="0"/>
          </a:p>
        </p:txBody>
      </p:sp>
      <p:pic>
        <p:nvPicPr>
          <p:cNvPr id="36868" name="Picture 4" descr="gd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3276600"/>
            <a:ext cx="902736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gdb</a:t>
            </a:r>
            <a:r>
              <a:rPr lang="en-US" dirty="0" smtClean="0"/>
              <a:t> </a:t>
            </a:r>
            <a:r>
              <a:rPr lang="en-US" baseline="30000" dirty="0" smtClean="0"/>
              <a:t>[2/2]</a:t>
            </a:r>
            <a:endParaRPr lang="en-US" dirty="0" smtClean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8077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2000" dirty="0" smtClean="0"/>
              <a:t>Basic commands: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bt</a:t>
            </a:r>
            <a:r>
              <a:rPr lang="en-US" sz="2000" dirty="0" smtClean="0"/>
              <a:t>, for listing the functions which led to the current one and the crash;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dirty="0" smtClean="0"/>
              <a:t>, for switching to a given frame (i.e. interrupted function);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 smtClean="0"/>
              <a:t>, for printing the value of a given variable;</a:t>
            </a:r>
          </a:p>
        </p:txBody>
      </p:sp>
      <p:grpSp>
        <p:nvGrpSpPr>
          <p:cNvPr id="37893" name="Group 5"/>
          <p:cNvGrpSpPr>
            <a:grpSpLocks/>
          </p:cNvGrpSpPr>
          <p:nvPr/>
        </p:nvGrpSpPr>
        <p:grpSpPr bwMode="auto">
          <a:xfrm>
            <a:off x="76200" y="2654300"/>
            <a:ext cx="9067800" cy="4203700"/>
            <a:chOff x="144" y="1580"/>
            <a:chExt cx="5616" cy="2552"/>
          </a:xfrm>
        </p:grpSpPr>
        <p:pic>
          <p:nvPicPr>
            <p:cNvPr id="37894" name="Picture 6" descr="gdb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" y="1720"/>
              <a:ext cx="5616" cy="2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7895" name="Group 7"/>
            <p:cNvGrpSpPr>
              <a:grpSpLocks/>
            </p:cNvGrpSpPr>
            <p:nvPr/>
          </p:nvGrpSpPr>
          <p:grpSpPr bwMode="auto">
            <a:xfrm>
              <a:off x="2832" y="1580"/>
              <a:ext cx="2856" cy="860"/>
              <a:chOff x="2832" y="1580"/>
              <a:chExt cx="2856" cy="860"/>
            </a:xfrm>
          </p:grpSpPr>
          <p:sp>
            <p:nvSpPr>
              <p:cNvPr id="37896" name="Line 8"/>
              <p:cNvSpPr>
                <a:spLocks noChangeShapeType="1"/>
              </p:cNvSpPr>
              <p:nvPr/>
            </p:nvSpPr>
            <p:spPr bwMode="auto">
              <a:xfrm flipH="1">
                <a:off x="2832" y="1864"/>
                <a:ext cx="1056" cy="576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37897" name="Text Box 9"/>
              <p:cNvSpPr txBox="1">
                <a:spLocks noChangeArrowheads="1"/>
              </p:cNvSpPr>
              <p:nvPr/>
            </p:nvSpPr>
            <p:spPr bwMode="auto">
              <a:xfrm>
                <a:off x="3926" y="1580"/>
                <a:ext cx="1762" cy="640"/>
              </a:xfrm>
              <a:prstGeom prst="rect">
                <a:avLst/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just"/>
                <a:r>
                  <a:rPr lang="en-US" sz="2000" b="1">
                    <a:solidFill>
                      <a:schemeClr val="hlink"/>
                    </a:solidFill>
                  </a:rPr>
                  <a:t>Here it is!</a:t>
                </a:r>
              </a:p>
              <a:p>
                <a:pPr algn="just"/>
                <a:r>
                  <a:rPr lang="en-US" sz="2000" b="1">
                    <a:solidFill>
                      <a:schemeClr val="hlink"/>
                    </a:solidFill>
                  </a:rPr>
                  <a:t>frame #6 in source.f</a:t>
                </a:r>
              </a:p>
              <a:p>
                <a:pPr algn="just"/>
                <a:r>
                  <a:rPr lang="en-US" sz="2000" b="1">
                    <a:solidFill>
                      <a:schemeClr val="hlink"/>
                    </a:solidFill>
                  </a:rPr>
                  <a:t>at line 123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Reading errors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8001000" cy="3962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800000"/>
                </a:solidFill>
              </a:rPr>
              <a:t>On Unit 14</a:t>
            </a:r>
            <a:r>
              <a:rPr lang="en-US" sz="2000" dirty="0" smtClean="0"/>
              <a:t>: your </a:t>
            </a:r>
            <a:r>
              <a:rPr lang="en-US" sz="2000" u="sng" dirty="0" smtClean="0">
                <a:solidFill>
                  <a:srgbClr val="800000"/>
                </a:solidFill>
              </a:rPr>
              <a:t>nuclear.bin</a:t>
            </a: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/>
              <a:t>file might be corrupted or missing (check all your binary files in $FLUPRO) or doesn’t match the FLUKA distribution</a:t>
            </a:r>
            <a:endParaRPr lang="en-US" sz="2000" u="sng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800000"/>
                </a:solidFill>
              </a:rPr>
              <a:t>On Unit 1: </a:t>
            </a:r>
            <a:r>
              <a:rPr lang="en-US" sz="2000" dirty="0" smtClean="0"/>
              <a:t>a problem in the </a:t>
            </a:r>
            <a:r>
              <a:rPr lang="en-US" sz="2000" u="sng" dirty="0" smtClean="0">
                <a:solidFill>
                  <a:srgbClr val="800000"/>
                </a:solidFill>
              </a:rPr>
              <a:t>random seed.</a:t>
            </a:r>
            <a:r>
              <a:rPr lang="en-US" sz="2000" dirty="0" smtClean="0"/>
              <a:t> It typically happens when you start the simulation with a </a:t>
            </a:r>
            <a:r>
              <a:rPr lang="en-US" sz="2000" dirty="0" err="1" smtClean="0">
                <a:solidFill>
                  <a:srgbClr val="800000"/>
                </a:solidFill>
              </a:rPr>
              <a:t>rfluka</a:t>
            </a:r>
            <a:r>
              <a:rPr lang="en-US" sz="2000" dirty="0" smtClean="0"/>
              <a:t> command with option</a:t>
            </a:r>
            <a:r>
              <a:rPr lang="en-US" sz="2000" dirty="0" smtClean="0">
                <a:solidFill>
                  <a:srgbClr val="800000"/>
                </a:solidFill>
              </a:rPr>
              <a:t> –N </a:t>
            </a:r>
            <a:r>
              <a:rPr lang="en-US" sz="2000" dirty="0" err="1" smtClean="0">
                <a:solidFill>
                  <a:srgbClr val="800000"/>
                </a:solidFill>
              </a:rPr>
              <a:t>n</a:t>
            </a:r>
            <a:r>
              <a:rPr lang="en-US" sz="2000" dirty="0" smtClean="0"/>
              <a:t> with n&gt;0: check for the existence of </a:t>
            </a:r>
            <a:r>
              <a:rPr lang="en-US" sz="2000" dirty="0" smtClean="0">
                <a:solidFill>
                  <a:srgbClr val="800000"/>
                </a:solidFill>
              </a:rPr>
              <a:t>ran***n</a:t>
            </a:r>
            <a:r>
              <a:rPr lang="en-US" sz="2000" dirty="0" smtClean="0"/>
              <a:t> in the directory where you issue </a:t>
            </a:r>
            <a:r>
              <a:rPr lang="en-US" sz="2000" dirty="0" err="1" smtClean="0"/>
              <a:t>rfluka</a:t>
            </a:r>
            <a:r>
              <a:rPr lang="en-US" sz="2000" dirty="0" smtClean="0"/>
              <a:t>!</a:t>
            </a:r>
          </a:p>
          <a:p>
            <a:pPr algn="just" eaLnBrk="1" hangingPunct="1">
              <a:lnSpc>
                <a:spcPct val="90000"/>
              </a:lnSpc>
            </a:pPr>
            <a:endParaRPr lang="en-US" sz="2000" dirty="0" smtClean="0"/>
          </a:p>
          <a:p>
            <a:pPr algn="just" eaLnBrk="1" hangingPunct="1">
              <a:lnSpc>
                <a:spcPct val="90000"/>
              </a:lnSpc>
            </a:pPr>
            <a:endParaRPr lang="en-US" sz="2000" dirty="0" smtClean="0"/>
          </a:p>
          <a:p>
            <a:pPr algn="just"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FLUKA bug?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964488" cy="4608513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dirty="0" smtClean="0"/>
              <a:t>If your crash does not fall in any of the </a:t>
            </a:r>
            <a:r>
              <a:rPr lang="en-US" smtClean="0"/>
              <a:t>previous categories, </a:t>
            </a:r>
            <a:r>
              <a:rPr lang="en-US" dirty="0" smtClean="0"/>
              <a:t>and you do not understand what happens, prepare a report with ( </a:t>
            </a:r>
            <a:r>
              <a:rPr lang="en-US" dirty="0" smtClean="0">
                <a:solidFill>
                  <a:srgbClr val="FF0000"/>
                </a:solidFill>
              </a:rPr>
              <a:t>possibly</a:t>
            </a:r>
            <a:r>
              <a:rPr lang="en-US" dirty="0" smtClean="0"/>
              <a:t> ) the </a:t>
            </a:r>
            <a:r>
              <a:rPr lang="en-US" dirty="0" err="1" smtClean="0">
                <a:solidFill>
                  <a:srgbClr val="000000"/>
                </a:solidFill>
              </a:rPr>
              <a:t>gdb</a:t>
            </a:r>
            <a:r>
              <a:rPr lang="en-US" dirty="0" smtClean="0"/>
              <a:t> results and send it to </a:t>
            </a:r>
            <a:r>
              <a:rPr lang="en-US" dirty="0" smtClean="0">
                <a:hlinkClick r:id="rId2"/>
              </a:rPr>
              <a:t>fluka-discuss@fluka.org</a:t>
            </a:r>
            <a:r>
              <a:rPr lang="en-US" dirty="0" smtClean="0"/>
              <a:t> together with a </a:t>
            </a:r>
            <a:r>
              <a:rPr lang="en-US" dirty="0" smtClean="0">
                <a:solidFill>
                  <a:srgbClr val="000000"/>
                </a:solidFill>
              </a:rPr>
              <a:t>tar</a:t>
            </a:r>
            <a:r>
              <a:rPr lang="en-US" dirty="0" smtClean="0"/>
              <a:t> file containing:</a:t>
            </a:r>
          </a:p>
          <a:p>
            <a:pPr lvl="1" algn="just" eaLnBrk="1" hangingPunct="1"/>
            <a:r>
              <a:rPr lang="en-US" sz="2400" dirty="0" smtClean="0">
                <a:solidFill>
                  <a:srgbClr val="800000"/>
                </a:solidFill>
              </a:rPr>
              <a:t>.</a:t>
            </a:r>
            <a:r>
              <a:rPr lang="en-US" sz="2400" dirty="0" err="1" smtClean="0">
                <a:solidFill>
                  <a:srgbClr val="800000"/>
                </a:solidFill>
              </a:rPr>
              <a:t>inp</a:t>
            </a:r>
            <a:r>
              <a:rPr lang="en-US" sz="2400" dirty="0" smtClean="0">
                <a:solidFill>
                  <a:srgbClr val="800000"/>
                </a:solidFill>
              </a:rPr>
              <a:t>, .out, .log, .err files;</a:t>
            </a:r>
          </a:p>
          <a:p>
            <a:pPr lvl="1" algn="just" eaLnBrk="1" hangingPunct="1"/>
            <a:r>
              <a:rPr lang="en-US" sz="2400" dirty="0" smtClean="0">
                <a:solidFill>
                  <a:srgbClr val="800000"/>
                </a:solidFill>
              </a:rPr>
              <a:t>user routines (if any);</a:t>
            </a:r>
          </a:p>
          <a:p>
            <a:pPr lvl="1" algn="just" eaLnBrk="1" hangingPunct="1"/>
            <a:r>
              <a:rPr lang="en-US" sz="2400" dirty="0" smtClean="0">
                <a:solidFill>
                  <a:srgbClr val="800000"/>
                </a:solidFill>
              </a:rPr>
              <a:t>additional auxiliary files (if any);</a:t>
            </a:r>
          </a:p>
          <a:p>
            <a:pPr lvl="1" algn="just" eaLnBrk="1" hangingPunct="1"/>
            <a:r>
              <a:rPr lang="en-US" sz="2400" dirty="0" smtClean="0">
                <a:solidFill>
                  <a:srgbClr val="800000"/>
                </a:solidFill>
              </a:rPr>
              <a:t>last random seed (ran* file in </a:t>
            </a:r>
            <a:r>
              <a:rPr lang="en-US" sz="2400" dirty="0" err="1" smtClean="0">
                <a:solidFill>
                  <a:srgbClr val="800000"/>
                </a:solidFill>
              </a:rPr>
              <a:t>fluka</a:t>
            </a:r>
            <a:r>
              <a:rPr lang="en-US" sz="2400" dirty="0" smtClean="0">
                <a:solidFill>
                  <a:srgbClr val="800000"/>
                </a:solidFill>
              </a:rPr>
              <a:t>_####);</a:t>
            </a:r>
          </a:p>
          <a:p>
            <a:pPr lvl="1" algn="just" eaLnBrk="1" hangingPunct="1"/>
            <a:r>
              <a:rPr lang="en-US" sz="2400" dirty="0" smtClean="0">
                <a:solidFill>
                  <a:srgbClr val="800000"/>
                </a:solidFill>
              </a:rPr>
              <a:t> and any other possible useful information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*.err file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762000" y="1066800"/>
            <a:ext cx="77120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000" dirty="0">
                <a:latin typeface="+mj-lt"/>
              </a:rPr>
              <a:t>The </a:t>
            </a:r>
            <a:r>
              <a:rPr lang="en-US" sz="2000" dirty="0">
                <a:solidFill>
                  <a:srgbClr val="800000"/>
                </a:solidFill>
                <a:latin typeface="+mj-lt"/>
              </a:rPr>
              <a:t>*.err</a:t>
            </a:r>
            <a:r>
              <a:rPr lang="en-US" sz="2000" dirty="0">
                <a:latin typeface="+mj-lt"/>
              </a:rPr>
              <a:t> file will report errors, but also a lot of warning </a:t>
            </a:r>
            <a:r>
              <a:rPr lang="en-US" sz="2000" dirty="0" smtClean="0">
                <a:latin typeface="+mj-lt"/>
              </a:rPr>
              <a:t>messages which </a:t>
            </a:r>
            <a:r>
              <a:rPr lang="en-US" sz="2000" dirty="0">
                <a:latin typeface="+mj-lt"/>
              </a:rPr>
              <a:t>have a meaning mostly for the developers.</a:t>
            </a:r>
          </a:p>
          <a:p>
            <a:pPr algn="just">
              <a:defRPr/>
            </a:pPr>
            <a:endParaRPr lang="en-US" sz="2000" dirty="0">
              <a:latin typeface="+mj-lt"/>
            </a:endParaRPr>
          </a:p>
          <a:p>
            <a:pPr algn="just">
              <a:defRPr/>
            </a:pPr>
            <a:r>
              <a:rPr lang="en-US" sz="2000" dirty="0">
                <a:latin typeface="+mj-lt"/>
              </a:rPr>
              <a:t>For instance: the following messages are not errors!</a:t>
            </a:r>
          </a:p>
        </p:txBody>
      </p:sp>
      <p:pic>
        <p:nvPicPr>
          <p:cNvPr id="41988" name="Picture 4" descr="error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662237"/>
            <a:ext cx="8839200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5" descr="error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14800"/>
            <a:ext cx="11887200" cy="159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Oval 6"/>
          <p:cNvSpPr>
            <a:spLocks noChangeArrowheads="1"/>
          </p:cNvSpPr>
          <p:nvPr/>
        </p:nvSpPr>
        <p:spPr bwMode="auto">
          <a:xfrm>
            <a:off x="304800" y="4267200"/>
            <a:ext cx="838200" cy="3810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/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2514600" y="4267200"/>
            <a:ext cx="838200" cy="3810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685800" y="4648200"/>
            <a:ext cx="0" cy="129540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2913063" y="4630738"/>
            <a:ext cx="439737" cy="1084262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517525" y="5949950"/>
            <a:ext cx="2244725" cy="711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000" b="1">
                <a:solidFill>
                  <a:schemeClr val="hlink"/>
                </a:solidFill>
              </a:rPr>
              <a:t>No. of events </a:t>
            </a:r>
          </a:p>
          <a:p>
            <a:pPr algn="just"/>
            <a:r>
              <a:rPr lang="en-US" sz="2000" b="1">
                <a:solidFill>
                  <a:schemeClr val="hlink"/>
                </a:solidFill>
              </a:rPr>
              <a:t>simulated so far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3352800" y="5715000"/>
            <a:ext cx="3538538" cy="711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000" b="1">
                <a:solidFill>
                  <a:schemeClr val="hlink"/>
                </a:solidFill>
              </a:rPr>
              <a:t>No. of events </a:t>
            </a:r>
          </a:p>
          <a:p>
            <a:pPr algn="just"/>
            <a:r>
              <a:rPr lang="en-US" sz="2000" b="1">
                <a:solidFill>
                  <a:schemeClr val="hlink"/>
                </a:solidFill>
              </a:rPr>
              <a:t>remaining to be simulated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Flair output window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output window of FLAIR contains all messages from FLAIR, FLUKA, processing and plotting tools.</a:t>
            </a:r>
          </a:p>
          <a:p>
            <a:r>
              <a:rPr lang="en-US" dirty="0" smtClean="0"/>
              <a:t>Always consult it in case of problem or doubts</a:t>
            </a:r>
          </a:p>
        </p:txBody>
      </p:sp>
      <p:pic>
        <p:nvPicPr>
          <p:cNvPr id="43012" name="Picture 4" descr="flair-outp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819400"/>
            <a:ext cx="54102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" y="4191000"/>
            <a:ext cx="3505200" cy="156966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800000"/>
                </a:solidFill>
              </a:rPr>
              <a:t>A </a:t>
            </a:r>
            <a:r>
              <a:rPr lang="en-US" dirty="0" err="1">
                <a:solidFill>
                  <a:srgbClr val="800000"/>
                </a:solidFill>
              </a:rPr>
              <a:t>Traceback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800000"/>
                </a:solidFill>
              </a:rPr>
              <a:t>message means </a:t>
            </a:r>
            <a:r>
              <a:rPr lang="en-US" dirty="0">
                <a:solidFill>
                  <a:srgbClr val="800000"/>
                </a:solidFill>
              </a:rPr>
              <a:t>that</a:t>
            </a:r>
          </a:p>
          <a:p>
            <a:pPr algn="ctr"/>
            <a:r>
              <a:rPr lang="en-US" dirty="0">
                <a:solidFill>
                  <a:srgbClr val="800000"/>
                </a:solidFill>
              </a:rPr>
              <a:t>something went wrong</a:t>
            </a:r>
          </a:p>
          <a:p>
            <a:pPr algn="ctr"/>
            <a:r>
              <a:rPr lang="en-US" dirty="0">
                <a:solidFill>
                  <a:srgbClr val="800000"/>
                </a:solidFill>
              </a:rPr>
              <a:t>with </a:t>
            </a:r>
            <a:r>
              <a:rPr lang="en-US" dirty="0" smtClean="0">
                <a:solidFill>
                  <a:srgbClr val="800000"/>
                </a:solidFill>
              </a:rPr>
              <a:t>FLAIR</a:t>
            </a: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Flair Error Report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43000"/>
            <a:ext cx="8153400" cy="1066800"/>
          </a:xfrm>
        </p:spPr>
        <p:txBody>
          <a:bodyPr/>
          <a:lstStyle/>
          <a:p>
            <a:r>
              <a:rPr lang="en-US" sz="2000" dirty="0" smtClean="0"/>
              <a:t>In case of </a:t>
            </a:r>
            <a:r>
              <a:rPr lang="en-US" sz="2000" dirty="0" err="1" smtClean="0"/>
              <a:t>Traceback</a:t>
            </a:r>
            <a:r>
              <a:rPr lang="en-US" sz="2000" dirty="0" smtClean="0"/>
              <a:t>, when closing the program or after too many messages, FLAIR will propose to send the </a:t>
            </a:r>
            <a:r>
              <a:rPr lang="en-US" sz="2000" dirty="0" err="1" smtClean="0"/>
              <a:t>Traceback</a:t>
            </a:r>
            <a:r>
              <a:rPr lang="en-US" sz="2000" dirty="0" smtClean="0"/>
              <a:t> message to the author for further investigation</a:t>
            </a:r>
          </a:p>
        </p:txBody>
      </p:sp>
      <p:pic>
        <p:nvPicPr>
          <p:cNvPr id="44036" name="Picture 4" descr="error_repo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286000"/>
            <a:ext cx="5724525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0" y="2209800"/>
            <a:ext cx="3276599" cy="452431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Please </a:t>
            </a:r>
            <a:r>
              <a:rPr lang="en-US" sz="2000" dirty="0">
                <a:solidFill>
                  <a:srgbClr val="FF0000"/>
                </a:solidFill>
              </a:rPr>
              <a:t>send</a:t>
            </a:r>
            <a:r>
              <a:rPr lang="en-US" sz="2000" dirty="0">
                <a:solidFill>
                  <a:srgbClr val="800000"/>
                </a:solidFill>
              </a:rPr>
              <a:t> this </a:t>
            </a:r>
            <a:r>
              <a:rPr lang="en-US" sz="2000" dirty="0" smtClean="0">
                <a:solidFill>
                  <a:srgbClr val="800000"/>
                </a:solidFill>
              </a:rPr>
              <a:t>report unless you know the reason for the problem, e.g</a:t>
            </a:r>
            <a:r>
              <a:rPr lang="en-US" sz="2000" dirty="0">
                <a:solidFill>
                  <a:srgbClr val="800000"/>
                </a:solidFill>
              </a:rPr>
              <a:t>. opening a </a:t>
            </a:r>
            <a:r>
              <a:rPr lang="en-US" sz="2000" dirty="0" smtClean="0">
                <a:solidFill>
                  <a:srgbClr val="800000"/>
                </a:solidFill>
              </a:rPr>
              <a:t>problematic .</a:t>
            </a:r>
            <a:r>
              <a:rPr lang="en-US" sz="2000" dirty="0" err="1" smtClean="0">
                <a:solidFill>
                  <a:srgbClr val="800000"/>
                </a:solidFill>
              </a:rPr>
              <a:t>inp</a:t>
            </a:r>
            <a:r>
              <a:rPr lang="en-US" sz="2000" dirty="0" smtClean="0">
                <a:solidFill>
                  <a:srgbClr val="800000"/>
                </a:solidFill>
              </a:rPr>
              <a:t>, non existing directory etc…</a:t>
            </a:r>
            <a:endParaRPr lang="en-US" sz="2000" dirty="0">
              <a:solidFill>
                <a:srgbClr val="800000"/>
              </a:solidFill>
            </a:endParaRPr>
          </a:p>
          <a:p>
            <a:endParaRPr lang="en-US" sz="2000" dirty="0">
              <a:solidFill>
                <a:srgbClr val="800000"/>
              </a:solidFill>
            </a:endParaRPr>
          </a:p>
          <a:p>
            <a:r>
              <a:rPr lang="en-US" sz="2000" dirty="0">
                <a:solidFill>
                  <a:srgbClr val="800000"/>
                </a:solidFill>
              </a:rPr>
              <a:t>It will be good to </a:t>
            </a:r>
            <a:r>
              <a:rPr lang="en-US" sz="2000" dirty="0" smtClean="0">
                <a:solidFill>
                  <a:srgbClr val="800000"/>
                </a:solidFill>
              </a:rPr>
              <a:t>provide also </a:t>
            </a:r>
            <a:r>
              <a:rPr lang="en-US" sz="2000" dirty="0">
                <a:solidFill>
                  <a:srgbClr val="800000"/>
                </a:solidFill>
              </a:rPr>
              <a:t>a </a:t>
            </a:r>
            <a:r>
              <a:rPr lang="en-US" sz="2000" dirty="0" smtClean="0">
                <a:solidFill>
                  <a:srgbClr val="800000"/>
                </a:solidFill>
              </a:rPr>
              <a:t>small description on how </a:t>
            </a:r>
            <a:r>
              <a:rPr lang="en-US" sz="2000" dirty="0">
                <a:solidFill>
                  <a:srgbClr val="800000"/>
                </a:solidFill>
              </a:rPr>
              <a:t>to reproduce </a:t>
            </a:r>
            <a:r>
              <a:rPr lang="en-US" sz="2000" dirty="0" smtClean="0">
                <a:solidFill>
                  <a:srgbClr val="800000"/>
                </a:solidFill>
              </a:rPr>
              <a:t>the problem</a:t>
            </a:r>
            <a:r>
              <a:rPr lang="en-US" sz="2000" dirty="0">
                <a:solidFill>
                  <a:srgbClr val="800000"/>
                </a:solidFill>
              </a:rPr>
              <a:t>.</a:t>
            </a:r>
          </a:p>
          <a:p>
            <a:endParaRPr lang="en-US" sz="2000" dirty="0">
              <a:solidFill>
                <a:srgbClr val="800000"/>
              </a:solidFill>
            </a:endParaRPr>
          </a:p>
          <a:p>
            <a:r>
              <a:rPr lang="en-US" dirty="0">
                <a:solidFill>
                  <a:srgbClr val="800000"/>
                </a:solidFill>
              </a:rPr>
              <a:t>The text box </a:t>
            </a:r>
            <a:r>
              <a:rPr lang="en-US" dirty="0" smtClean="0">
                <a:solidFill>
                  <a:srgbClr val="800000"/>
                </a:solidFill>
              </a:rPr>
              <a:t>can be  edited</a:t>
            </a: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Remember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In case of technical problems, your best allies are: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the FLUKA </a:t>
            </a:r>
            <a:r>
              <a:rPr lang="en-US" sz="2000" dirty="0" smtClean="0">
                <a:solidFill>
                  <a:srgbClr val="FF0000"/>
                </a:solidFill>
              </a:rPr>
              <a:t>manual</a:t>
            </a:r>
            <a:r>
              <a:rPr lang="en-US" sz="2000" dirty="0" smtClean="0"/>
              <a:t>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error messages at the end of </a:t>
            </a:r>
            <a:r>
              <a:rPr lang="en-US" sz="2000" dirty="0" smtClean="0">
                <a:solidFill>
                  <a:srgbClr val="FF0000"/>
                </a:solidFill>
              </a:rPr>
              <a:t>.out/.err files</a:t>
            </a:r>
            <a:r>
              <a:rPr lang="en-US" sz="2000" dirty="0" smtClean="0"/>
              <a:t>, and at the beginning of </a:t>
            </a:r>
            <a:r>
              <a:rPr lang="en-US" sz="2000" dirty="0" smtClean="0">
                <a:solidFill>
                  <a:srgbClr val="FF0000"/>
                </a:solidFill>
              </a:rPr>
              <a:t>.log file</a:t>
            </a:r>
            <a:r>
              <a:rPr lang="en-US" sz="2000" dirty="0" smtClean="0"/>
              <a:t>;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In case of doubts on the results: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read </a:t>
            </a:r>
            <a:r>
              <a:rPr lang="en-US" sz="2000" dirty="0"/>
              <a:t>the </a:t>
            </a:r>
            <a:r>
              <a:rPr lang="en-US" sz="2000" dirty="0">
                <a:solidFill>
                  <a:srgbClr val="FF0000"/>
                </a:solidFill>
              </a:rPr>
              <a:t>FAQ</a:t>
            </a:r>
            <a:r>
              <a:rPr lang="en-US" sz="2000" dirty="0"/>
              <a:t> of </a:t>
            </a:r>
            <a:r>
              <a:rPr lang="en-US" sz="2000" dirty="0" smtClean="0"/>
              <a:t>FLUKA;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search for </a:t>
            </a:r>
            <a:r>
              <a:rPr lang="en-US" sz="2000" dirty="0"/>
              <a:t>a similar </a:t>
            </a:r>
            <a:r>
              <a:rPr lang="en-US" sz="2000" dirty="0" smtClean="0"/>
              <a:t>problem in the FLUKA </a:t>
            </a:r>
            <a:r>
              <a:rPr lang="en-US" sz="2000" dirty="0" smtClean="0">
                <a:solidFill>
                  <a:srgbClr val="FF0000"/>
                </a:solidFill>
              </a:rPr>
              <a:t>discussion list</a:t>
            </a:r>
            <a:r>
              <a:rPr lang="en-US" sz="2000" dirty="0" smtClean="0"/>
              <a:t>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if </a:t>
            </a:r>
            <a:r>
              <a:rPr lang="en-US" sz="2000" dirty="0"/>
              <a:t>you really cannot </a:t>
            </a:r>
            <a:r>
              <a:rPr lang="en-US" sz="2000" dirty="0" smtClean="0"/>
              <a:t>understand the issue, </a:t>
            </a:r>
            <a:r>
              <a:rPr lang="en-US" sz="2000" dirty="0"/>
              <a:t>or if you need to ask about physics related problems, </a:t>
            </a:r>
            <a:r>
              <a:rPr lang="en-US" sz="2000" dirty="0" smtClean="0"/>
              <a:t>write to:</a:t>
            </a:r>
          </a:p>
          <a:p>
            <a:pPr marL="914400" lvl="1"/>
            <a:r>
              <a:rPr lang="en-US" sz="2000" dirty="0" smtClean="0">
                <a:hlinkClick r:id="rId2"/>
              </a:rPr>
              <a:t>fluka-discuss@fluka.org</a:t>
            </a:r>
            <a:endParaRPr lang="en-US" sz="2000" dirty="0" smtClean="0"/>
          </a:p>
          <a:p>
            <a:pPr marL="914400" lvl="1" indent="-457200"/>
            <a:endParaRPr lang="en-US" sz="2000" dirty="0" smtClean="0"/>
          </a:p>
          <a:p>
            <a:pPr marL="914400" lvl="1" indent="-457200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 </a:t>
            </a:r>
            <a:r>
              <a:rPr lang="en-US" baseline="30000" dirty="0" smtClean="0"/>
              <a:t>[1/2]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924800" cy="5181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800000"/>
                </a:solidFill>
              </a:rPr>
              <a:t>Sometimes the users get crashes…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800000"/>
                </a:solidFill>
              </a:rPr>
              <a:t>Sometimes results look weird…</a:t>
            </a:r>
          </a:p>
          <a:p>
            <a:pPr eaLnBrk="1" hangingPunct="1">
              <a:buFont typeface="Wingdings" pitchFamily="2" charset="2"/>
              <a:buNone/>
            </a:pPr>
            <a:endParaRPr lang="en-US" sz="1600" dirty="0" smtClean="0">
              <a:solidFill>
                <a:srgbClr val="800000"/>
              </a:solidFill>
            </a:endParaRPr>
          </a:p>
          <a:p>
            <a:pPr eaLnBrk="1" hangingPunct="1"/>
            <a:r>
              <a:rPr lang="en-US" sz="2000" dirty="0" smtClean="0"/>
              <a:t>These are often simple problems that the users can address and solve on their own: the first purpose of this lecture is to help you to spot this type of error.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In a few other cases, a real FLUKA problem is found, and the second purpose of this lecture is to help you to spot this type of error.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The other cases deal mainly with the sensibleness of results and the best approach to simulations: this has nothing to do with the present lecture...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 </a:t>
            </a:r>
            <a:r>
              <a:rPr lang="en-US" baseline="30000" dirty="0" smtClean="0"/>
              <a:t>[2/2]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sz="2000" dirty="0" smtClean="0"/>
              <a:t>Typical (trivial?) errors:</a:t>
            </a:r>
          </a:p>
          <a:p>
            <a:pPr eaLnBrk="1" hangingPunct="1">
              <a:buNone/>
            </a:pPr>
            <a:endParaRPr lang="en-US" sz="2000" dirty="0" smtClean="0"/>
          </a:p>
          <a:p>
            <a:pPr eaLnBrk="1" hangingPunct="1"/>
            <a:r>
              <a:rPr lang="en-US" sz="2000" dirty="0" smtClean="0"/>
              <a:t>Installation problems;</a:t>
            </a:r>
          </a:p>
          <a:p>
            <a:pPr eaLnBrk="1" hangingPunct="1"/>
            <a:r>
              <a:rPr lang="en-US" sz="2000" dirty="0" smtClean="0"/>
              <a:t>Crashes at run initialization, usually due to mistyping / wrong setting of cards in the .</a:t>
            </a:r>
            <a:r>
              <a:rPr lang="en-US" sz="2000" dirty="0" err="1" smtClean="0"/>
              <a:t>inp</a:t>
            </a:r>
            <a:r>
              <a:rPr lang="en-US" sz="2000" dirty="0" smtClean="0"/>
              <a:t> file;</a:t>
            </a:r>
          </a:p>
          <a:p>
            <a:pPr eaLnBrk="1" hangingPunct="1"/>
            <a:r>
              <a:rPr lang="en-US" sz="2000" dirty="0" smtClean="0"/>
              <a:t>Crashes during tracking (typically due to geometry);</a:t>
            </a:r>
          </a:p>
          <a:p>
            <a:pPr eaLnBrk="1" hangingPunct="1"/>
            <a:r>
              <a:rPr lang="en-US" sz="2000" dirty="0" smtClean="0"/>
              <a:t>Problems found after the end of the simulation, usually due to subtle errors in the .</a:t>
            </a:r>
            <a:r>
              <a:rPr lang="en-US" sz="2000" dirty="0" err="1" smtClean="0"/>
              <a:t>inp</a:t>
            </a:r>
            <a:r>
              <a:rPr lang="en-US" sz="2000" dirty="0" smtClean="0"/>
              <a:t> file;</a:t>
            </a:r>
          </a:p>
          <a:p>
            <a:pPr eaLnBrk="1" hangingPunct="1"/>
            <a:endParaRPr lang="en-US" sz="2000" dirty="0" smtClean="0"/>
          </a:p>
          <a:p>
            <a:pPr eaLnBrk="1" hangingPunct="1">
              <a:buNone/>
            </a:pPr>
            <a:r>
              <a:rPr lang="en-US" sz="2000" dirty="0" smtClean="0"/>
              <a:t>NB: (NOT trivial) crashes at runtime NOT explicitly related to geometry issues usually need the use of </a:t>
            </a:r>
            <a:r>
              <a:rPr lang="en-US" sz="2000" dirty="0" err="1" smtClean="0"/>
              <a:t>gdb</a:t>
            </a:r>
            <a:r>
              <a:rPr lang="en-US" sz="2000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problems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/>
          <a:lstStyle/>
          <a:p>
            <a:pPr marL="338138" indent="-338138"/>
            <a:r>
              <a:rPr lang="en-US" sz="2000" dirty="0" smtClean="0"/>
              <a:t>Nothing happens, or “executable not found” message in FLAIR</a:t>
            </a:r>
          </a:p>
          <a:p>
            <a:pPr marL="509588" lvl="1" indent="-274638"/>
            <a:r>
              <a:rPr lang="en-US" sz="1600" dirty="0" smtClean="0"/>
              <a:t>Check that you have the correct version of FLUKA for your platform and you have all packages needed for compiling and executing </a:t>
            </a:r>
            <a:r>
              <a:rPr lang="en-US" sz="1600" dirty="0" err="1" smtClean="0"/>
              <a:t>fortran</a:t>
            </a:r>
            <a:r>
              <a:rPr lang="en-US" sz="1600" dirty="0" smtClean="0"/>
              <a:t> programs. Generally, for LINUX distributions, you need:</a:t>
            </a:r>
          </a:p>
          <a:p>
            <a:pPr marL="692150" lvl="2" indent="-182563"/>
            <a:r>
              <a:rPr lang="en-US" sz="1600" dirty="0" smtClean="0">
                <a:solidFill>
                  <a:srgbClr val="000000"/>
                </a:solidFill>
              </a:rPr>
              <a:t>g77 , compat-gcc-34-g77  or </a:t>
            </a:r>
            <a:r>
              <a:rPr lang="en-US" sz="1600" dirty="0" err="1" smtClean="0">
                <a:solidFill>
                  <a:srgbClr val="000000"/>
                </a:solidFill>
              </a:rPr>
              <a:t>gfortran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b="1" dirty="0" smtClean="0">
                <a:solidFill>
                  <a:srgbClr val="FF3300"/>
                </a:solidFill>
              </a:rPr>
              <a:t>(check the supported versions on the RELEASE-NOTES file included in the distribution) </a:t>
            </a:r>
          </a:p>
          <a:p>
            <a:pPr marL="692150" lvl="2" indent="-182563"/>
            <a:r>
              <a:rPr lang="en-US" sz="1600" dirty="0" smtClean="0">
                <a:solidFill>
                  <a:srgbClr val="000000"/>
                </a:solidFill>
              </a:rPr>
              <a:t>libg2c</a:t>
            </a:r>
          </a:p>
          <a:p>
            <a:pPr marL="509588" lvl="1" indent="-274638"/>
            <a:r>
              <a:rPr lang="en-US" sz="1600" dirty="0" smtClean="0"/>
              <a:t>Verify your </a:t>
            </a:r>
            <a:r>
              <a:rPr lang="en-US" sz="1600" dirty="0" smtClean="0">
                <a:solidFill>
                  <a:srgbClr val="800000"/>
                </a:solidFill>
              </a:rPr>
              <a:t>$FLUPRO </a:t>
            </a:r>
            <a:r>
              <a:rPr lang="en-US" sz="1600" dirty="0" smtClean="0"/>
              <a:t>environment variable, then issue a </a:t>
            </a:r>
            <a:r>
              <a:rPr lang="en-US" sz="1600" dirty="0" smtClean="0">
                <a:solidFill>
                  <a:srgbClr val="800000"/>
                </a:solidFill>
              </a:rPr>
              <a:t>make </a:t>
            </a:r>
            <a:r>
              <a:rPr lang="en-US" sz="1600" dirty="0" smtClean="0"/>
              <a:t>command in the </a:t>
            </a:r>
            <a:r>
              <a:rPr lang="en-US" sz="1600" dirty="0" smtClean="0">
                <a:solidFill>
                  <a:srgbClr val="800000"/>
                </a:solidFill>
              </a:rPr>
              <a:t>$FLUPRO </a:t>
            </a:r>
            <a:r>
              <a:rPr lang="en-US" sz="1600" dirty="0" smtClean="0"/>
              <a:t>directory: all the FLUKA tools and the default executable </a:t>
            </a:r>
            <a:r>
              <a:rPr lang="en-US" sz="1600" dirty="0" smtClean="0">
                <a:solidFill>
                  <a:srgbClr val="800000"/>
                </a:solidFill>
              </a:rPr>
              <a:t>$FLUPRO/</a:t>
            </a:r>
            <a:r>
              <a:rPr lang="en-US" sz="1600" dirty="0" err="1" smtClean="0">
                <a:solidFill>
                  <a:srgbClr val="800000"/>
                </a:solidFill>
              </a:rPr>
              <a:t>flukahp</a:t>
            </a:r>
            <a:r>
              <a:rPr lang="en-US" sz="1600" dirty="0" smtClean="0">
                <a:solidFill>
                  <a:srgbClr val="800000"/>
                </a:solidFill>
              </a:rPr>
              <a:t> </a:t>
            </a:r>
            <a:r>
              <a:rPr lang="en-US" sz="1600" dirty="0" smtClean="0"/>
              <a:t>will be compiled;</a:t>
            </a:r>
          </a:p>
          <a:p>
            <a:pPr marL="509588" lvl="1" indent="-274638"/>
            <a:r>
              <a:rPr lang="en-US" sz="1600" dirty="0" smtClean="0">
                <a:solidFill>
                  <a:srgbClr val="800000"/>
                </a:solidFill>
              </a:rPr>
              <a:t>The $FLUPRO variable must always be set (in .</a:t>
            </a:r>
            <a:r>
              <a:rPr lang="en-US" sz="1600" dirty="0" err="1" smtClean="0">
                <a:solidFill>
                  <a:srgbClr val="800000"/>
                </a:solidFill>
              </a:rPr>
              <a:t>bashrc</a:t>
            </a:r>
            <a:r>
              <a:rPr lang="en-US" sz="1600" dirty="0" smtClean="0">
                <a:solidFill>
                  <a:srgbClr val="800000"/>
                </a:solidFill>
              </a:rPr>
              <a:t>, .</a:t>
            </a:r>
            <a:r>
              <a:rPr lang="en-US" sz="1600" dirty="0" err="1" smtClean="0">
                <a:solidFill>
                  <a:srgbClr val="800000"/>
                </a:solidFill>
              </a:rPr>
              <a:t>tcshrc</a:t>
            </a:r>
            <a:r>
              <a:rPr lang="en-US" sz="1600" dirty="0" smtClean="0">
                <a:solidFill>
                  <a:srgbClr val="800000"/>
                </a:solidFill>
              </a:rPr>
              <a:t>, .</a:t>
            </a:r>
            <a:r>
              <a:rPr lang="en-US" sz="1600" dirty="0" err="1" smtClean="0">
                <a:solidFill>
                  <a:srgbClr val="800000"/>
                </a:solidFill>
              </a:rPr>
              <a:t>cshrc</a:t>
            </a:r>
            <a:r>
              <a:rPr lang="en-US" sz="1600" dirty="0" smtClean="0">
                <a:solidFill>
                  <a:srgbClr val="800000"/>
                </a:solidFill>
              </a:rPr>
              <a:t>…);</a:t>
            </a:r>
          </a:p>
          <a:p>
            <a:pPr marL="457200" indent="-457200"/>
            <a:r>
              <a:rPr lang="en-US" sz="2000" dirty="0" smtClean="0"/>
              <a:t>You get the following message (.out file):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6350">
              <a:buNone/>
            </a:pPr>
            <a:r>
              <a:rPr lang="en-US" sz="2000" dirty="0" smtClean="0"/>
              <a:t>Update your version of FLUKA and “make” again; re-link in case of user routines.</a:t>
            </a:r>
            <a:endParaRPr lang="en-US" sz="1600" dirty="0" smtClean="0">
              <a:solidFill>
                <a:srgbClr val="800000"/>
              </a:solidFill>
            </a:endParaRPr>
          </a:p>
          <a:p>
            <a:pPr lvl="1">
              <a:buNone/>
            </a:pPr>
            <a:endParaRPr lang="en-US" sz="1600" dirty="0" smtClean="0">
              <a:solidFill>
                <a:srgbClr val="800000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828800" y="4343400"/>
            <a:ext cx="5410200" cy="1477328"/>
          </a:xfrm>
          <a:prstGeom prst="rect">
            <a:avLst/>
          </a:prstGeom>
          <a:solidFill>
            <a:srgbClr val="FFFF99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800000"/>
                </a:solidFill>
                <a:latin typeface="Courier New" pitchFamily="49" charset="0"/>
              </a:rPr>
              <a:t>**** This version is obsolete and/or  ****</a:t>
            </a:r>
          </a:p>
          <a:p>
            <a:r>
              <a:rPr lang="en-US" sz="1500" b="1" dirty="0">
                <a:solidFill>
                  <a:srgbClr val="800000"/>
                </a:solidFill>
                <a:latin typeface="Courier New" pitchFamily="49" charset="0"/>
              </a:rPr>
              <a:t>**** you are not allowed to use FLUKA ****</a:t>
            </a:r>
          </a:p>
          <a:p>
            <a:r>
              <a:rPr lang="en-US" sz="1500" b="1" dirty="0">
                <a:solidFill>
                  <a:srgbClr val="800000"/>
                </a:solidFill>
                <a:latin typeface="Courier New" pitchFamily="49" charset="0"/>
              </a:rPr>
              <a:t>**** Please contact Alfredo Ferrari   ****</a:t>
            </a:r>
          </a:p>
          <a:p>
            <a:r>
              <a:rPr lang="en-US" sz="1500" b="1" dirty="0">
                <a:solidFill>
                  <a:srgbClr val="800000"/>
                </a:solidFill>
                <a:latin typeface="Courier New" pitchFamily="49" charset="0"/>
              </a:rPr>
              <a:t>**** </a:t>
            </a:r>
            <a:r>
              <a:rPr lang="en-US" sz="1500" b="1" dirty="0" smtClean="0">
                <a:solidFill>
                  <a:srgbClr val="800000"/>
                </a:solidFill>
                <a:latin typeface="Courier New" pitchFamily="49" charset="0"/>
              </a:rPr>
              <a:t>CERN-EN/STI, </a:t>
            </a:r>
            <a:r>
              <a:rPr lang="en-US" sz="1500" b="1" dirty="0">
                <a:solidFill>
                  <a:srgbClr val="800000"/>
                </a:solidFill>
                <a:latin typeface="Courier New" pitchFamily="49" charset="0"/>
              </a:rPr>
              <a:t>tel.+41-22-76-76119 ****</a:t>
            </a:r>
          </a:p>
          <a:p>
            <a:r>
              <a:rPr lang="en-US" sz="1500" b="1" dirty="0">
                <a:solidFill>
                  <a:srgbClr val="800000"/>
                </a:solidFill>
                <a:latin typeface="Courier New" pitchFamily="49" charset="0"/>
              </a:rPr>
              <a:t>**** or look for an updated version   ****</a:t>
            </a:r>
          </a:p>
          <a:p>
            <a:r>
              <a:rPr lang="en-US" sz="1500" b="1" dirty="0">
                <a:solidFill>
                  <a:srgbClr val="800000"/>
                </a:solidFill>
                <a:latin typeface="Courier New" pitchFamily="49" charset="0"/>
              </a:rPr>
              <a:t>**** at http://www.fluka.org          ****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Crashes at run initialization: general</a:t>
            </a:r>
          </a:p>
        </p:txBody>
      </p:sp>
      <p:pic>
        <p:nvPicPr>
          <p:cNvPr id="8195" name="Picture 3" descr="error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706361"/>
            <a:ext cx="4648200" cy="157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1752600" y="2514600"/>
            <a:ext cx="6172199" cy="793051"/>
          </a:xfrm>
          <a:prstGeom prst="ellipse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5800" y="914400"/>
            <a:ext cx="7924800" cy="5715000"/>
          </a:xfrm>
          <a:prstGeom prst="rect">
            <a:avLst/>
          </a:prstGeom>
        </p:spPr>
        <p:txBody>
          <a:bodyPr/>
          <a:lstStyle/>
          <a:p>
            <a:pPr marL="338138" marR="0" lvl="0" indent="-3381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following message appears on terminal (or in the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nohup.out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file when running with FLAIR) and no results are produced:</a:t>
            </a:r>
          </a:p>
          <a:p>
            <a:pPr marL="338138" marR="0" lvl="0" indent="-3381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+mn-lt"/>
            </a:endParaRPr>
          </a:p>
          <a:p>
            <a:pPr marL="338138" marR="0" lvl="0" indent="-3381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itchFamily="34" charset="0"/>
              <a:buChar char="•"/>
              <a:tabLst/>
              <a:defRPr/>
            </a:pPr>
            <a:endParaRPr lang="en-US" sz="1600" kern="0" dirty="0" smtClean="0">
              <a:solidFill>
                <a:srgbClr val="800000"/>
              </a:solidFill>
              <a:latin typeface="+mn-lt"/>
            </a:endParaRPr>
          </a:p>
          <a:p>
            <a:pPr marL="338138" marR="0" lvl="0" indent="-3381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+mn-lt"/>
            </a:endParaRPr>
          </a:p>
          <a:p>
            <a:pPr marL="338138" marR="0" lvl="0" indent="-3381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itchFamily="34" charset="0"/>
              <a:buChar char="•"/>
              <a:tabLst/>
              <a:defRPr/>
            </a:pPr>
            <a:endParaRPr lang="en-US" sz="1600" kern="0" dirty="0" smtClean="0">
              <a:solidFill>
                <a:srgbClr val="800000"/>
              </a:solidFill>
              <a:latin typeface="+mn-lt"/>
            </a:endParaRPr>
          </a:p>
          <a:p>
            <a:pPr marL="338138" marR="0" lvl="0" indent="-3381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+mn-lt"/>
            </a:endParaRPr>
          </a:p>
          <a:p>
            <a:pPr marL="338138" marR="0" lvl="0" indent="-3381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itchFamily="34" charset="0"/>
              <a:buChar char="•"/>
              <a:tabLst/>
              <a:defRPr/>
            </a:pPr>
            <a:endParaRPr lang="en-US" sz="1600" kern="0" dirty="0" smtClean="0">
              <a:solidFill>
                <a:srgbClr val="800000"/>
              </a:solidFill>
              <a:latin typeface="+mn-lt"/>
            </a:endParaRPr>
          </a:p>
          <a:p>
            <a:pPr marL="338138" marR="0" lvl="0" indent="-3381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+mn-lt"/>
            </a:endParaRPr>
          </a:p>
          <a:p>
            <a:pPr marL="338138" indent="-338138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</a:pPr>
            <a:r>
              <a:rPr lang="en-US" sz="2000" kern="0" dirty="0" smtClean="0"/>
              <a:t>Look at the beginning of the .log file and/or at the end of the .out file:</a:t>
            </a:r>
          </a:p>
          <a:p>
            <a:pPr marL="795338" lvl="1" indent="-338138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</a:pPr>
            <a:r>
              <a:rPr lang="en-US" sz="1600" kern="0" dirty="0" smtClean="0"/>
              <a:t>either in your working dir;</a:t>
            </a:r>
          </a:p>
          <a:p>
            <a:pPr marL="795338" lvl="1" indent="-338138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</a:pPr>
            <a:r>
              <a:rPr lang="en-US" sz="1600" kern="0" dirty="0" smtClean="0"/>
              <a:t>or in the temporary </a:t>
            </a:r>
            <a:r>
              <a:rPr lang="en-US" sz="1600" kern="0" dirty="0" err="1" smtClean="0"/>
              <a:t>subdir</a:t>
            </a:r>
            <a:r>
              <a:rPr lang="en-US" sz="1600" kern="0" dirty="0" smtClean="0"/>
              <a:t> </a:t>
            </a:r>
            <a:r>
              <a:rPr lang="en-US" sz="1600" kern="0" dirty="0" err="1" smtClean="0"/>
              <a:t>fluka</a:t>
            </a:r>
            <a:r>
              <a:rPr lang="en-US" sz="1600" kern="0" dirty="0" smtClean="0"/>
              <a:t>_####;</a:t>
            </a:r>
          </a:p>
          <a:p>
            <a:pPr marL="795338" lvl="1" indent="-338138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</a:pPr>
            <a:r>
              <a:rPr lang="en-US" sz="1600" kern="0" dirty="0" smtClean="0"/>
              <a:t>or in the Output Files window in FLAIR;</a:t>
            </a:r>
          </a:p>
          <a:p>
            <a:pPr marL="795338" lvl="1" indent="-338138" eaLnBrk="0" hangingPunct="0"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US" sz="2000" kern="0" dirty="0" smtClean="0"/>
              <a:t>and check the error message;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Wrong formatting in the .</a:t>
            </a:r>
            <a:r>
              <a:rPr lang="en-US" dirty="0" err="1" smtClean="0"/>
              <a:t>inp</a:t>
            </a:r>
            <a:r>
              <a:rPr lang="en-US" dirty="0" smtClean="0"/>
              <a:t> file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000" dirty="0" smtClean="0"/>
              <a:t>Quite easy case: FLUKA echoes all the parsed lines of the </a:t>
            </a:r>
            <a:r>
              <a:rPr lang="en-US" sz="2000" dirty="0" smtClean="0">
                <a:solidFill>
                  <a:srgbClr val="000000"/>
                </a:solidFill>
              </a:rPr>
              <a:t>*.inp</a:t>
            </a:r>
            <a:r>
              <a:rPr lang="en-US" sz="2000" dirty="0" smtClean="0"/>
              <a:t> file in the </a:t>
            </a:r>
            <a:r>
              <a:rPr lang="en-US" sz="2000" dirty="0" smtClean="0">
                <a:solidFill>
                  <a:srgbClr val="000000"/>
                </a:solidFill>
              </a:rPr>
              <a:t>*.out</a:t>
            </a:r>
            <a:r>
              <a:rPr lang="en-US" sz="2000" dirty="0" smtClean="0"/>
              <a:t> file. In case of problems, the echo stops at the last card correctly interpreted;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000" dirty="0" smtClean="0"/>
              <a:t>FLUKA reads the input file in </a:t>
            </a:r>
            <a:r>
              <a:rPr lang="en-US" sz="2000" dirty="0" smtClean="0">
                <a:solidFill>
                  <a:srgbClr val="800000"/>
                </a:solidFill>
              </a:rPr>
              <a:t>many passages</a:t>
            </a:r>
            <a:r>
              <a:rPr lang="en-US" sz="2000" dirty="0" smtClean="0"/>
              <a:t>. Therefore, the </a:t>
            </a:r>
            <a:r>
              <a:rPr lang="en-US" sz="2000" dirty="0" smtClean="0">
                <a:solidFill>
                  <a:srgbClr val="800000"/>
                </a:solidFill>
              </a:rPr>
              <a:t>order of the echoed cards does not necessarily correspond to the order in the .</a:t>
            </a:r>
            <a:r>
              <a:rPr lang="en-US" sz="2000" dirty="0" err="1" smtClean="0">
                <a:solidFill>
                  <a:srgbClr val="800000"/>
                </a:solidFill>
              </a:rPr>
              <a:t>inp</a:t>
            </a:r>
            <a:r>
              <a:rPr lang="en-US" sz="2000" dirty="0" smtClean="0">
                <a:solidFill>
                  <a:srgbClr val="800000"/>
                </a:solidFill>
              </a:rPr>
              <a:t> file</a:t>
            </a:r>
            <a:r>
              <a:rPr lang="en-US" sz="2000" dirty="0" smtClean="0"/>
              <a:t>!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000" dirty="0" smtClean="0"/>
              <a:t>In case the problem is located in the geometry declaration, please have a look also at the </a:t>
            </a:r>
            <a:r>
              <a:rPr lang="en-US" sz="2000" dirty="0" smtClean="0">
                <a:solidFill>
                  <a:srgbClr val="000000"/>
                </a:solidFill>
              </a:rPr>
              <a:t>fort.16</a:t>
            </a:r>
            <a:r>
              <a:rPr lang="en-US" sz="2000" dirty="0" smtClean="0"/>
              <a:t> file in the </a:t>
            </a:r>
            <a:r>
              <a:rPr lang="en-US" sz="2000" dirty="0" err="1" smtClean="0">
                <a:solidFill>
                  <a:srgbClr val="000000"/>
                </a:solidFill>
              </a:rPr>
              <a:t>fluka</a:t>
            </a:r>
            <a:r>
              <a:rPr lang="en-US" sz="2000" dirty="0" smtClean="0">
                <a:solidFill>
                  <a:srgbClr val="000000"/>
                </a:solidFill>
              </a:rPr>
              <a:t>_####</a:t>
            </a:r>
            <a:r>
              <a:rPr lang="en-US" sz="2000" dirty="0" smtClean="0"/>
              <a:t> temp </a:t>
            </a:r>
            <a:r>
              <a:rPr lang="en-US" sz="2000" dirty="0" err="1" smtClean="0"/>
              <a:t>subdir</a:t>
            </a:r>
            <a:r>
              <a:rPr lang="en-US" sz="2000" dirty="0" smtClean="0"/>
              <a:t>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WARNING</a:t>
            </a:r>
            <a:r>
              <a:rPr lang="en-US" sz="2000" dirty="0" smtClean="0"/>
              <a:t> sometimes </a:t>
            </a:r>
            <a:r>
              <a:rPr lang="en-US" sz="2000" dirty="0" smtClean="0">
                <a:solidFill>
                  <a:srgbClr val="800000"/>
                </a:solidFill>
              </a:rPr>
              <a:t>non visible </a:t>
            </a:r>
            <a:r>
              <a:rPr lang="en-US" sz="2000" dirty="0" smtClean="0"/>
              <a:t>control characters may appear in a file sent via e-mail (NOT for ALL mail clients): in this case, the </a:t>
            </a:r>
            <a:r>
              <a:rPr lang="en-US" sz="2000" dirty="0" smtClean="0">
                <a:solidFill>
                  <a:srgbClr val="800000"/>
                </a:solidFill>
              </a:rPr>
              <a:t>“dos2unix” </a:t>
            </a:r>
            <a:r>
              <a:rPr lang="en-US" sz="2000" dirty="0" smtClean="0"/>
              <a:t>command (specific rpm in LINUX) can remove them (or use simple </a:t>
            </a:r>
            <a:r>
              <a:rPr lang="en-US" sz="2000" dirty="0" err="1" smtClean="0"/>
              <a:t>perl</a:t>
            </a:r>
            <a:r>
              <a:rPr lang="en-US" sz="2000" dirty="0" smtClean="0"/>
              <a:t> or editor commands);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000" dirty="0" smtClean="0"/>
              <a:t>Remember to </a:t>
            </a:r>
            <a:r>
              <a:rPr lang="en-US" sz="2000" i="1" dirty="0" smtClean="0"/>
              <a:t>always</a:t>
            </a:r>
            <a:r>
              <a:rPr lang="en-US" sz="2000" dirty="0" smtClean="0"/>
              <a:t> check the </a:t>
            </a:r>
            <a:r>
              <a:rPr lang="en-US" sz="2000" dirty="0" smtClean="0">
                <a:solidFill>
                  <a:srgbClr val="800000"/>
                </a:solidFill>
              </a:rPr>
              <a:t>first cycle</a:t>
            </a:r>
            <a:r>
              <a:rPr lang="en-US" sz="2000" dirty="0" smtClean="0"/>
              <a:t> you requested (e.g.</a:t>
            </a:r>
            <a:r>
              <a:rPr lang="en-US" sz="2000" dirty="0" smtClean="0">
                <a:solidFill>
                  <a:srgbClr val="000000"/>
                </a:solidFill>
              </a:rPr>
              <a:t> *_001.out</a:t>
            </a:r>
            <a:r>
              <a:rPr lang="en-US" sz="2000" dirty="0" smtClean="0"/>
              <a:t>);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en-US" sz="2000" dirty="0" smtClean="0"/>
          </a:p>
          <a:p>
            <a:pPr algn="just" eaLnBrk="1" hangingPunct="1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This type of error were very common before the advent of FLAIR;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000" dirty="0" smtClean="0"/>
              <a:t>Keep in mind that the total length of a line in FREE format is 132 characters;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Examples </a:t>
            </a:r>
            <a:r>
              <a:rPr lang="en-US" baseline="30000" dirty="0" smtClean="0"/>
              <a:t>[1/2] </a:t>
            </a:r>
            <a:endParaRPr lang="en-US" dirty="0" smtClean="0"/>
          </a:p>
        </p:txBody>
      </p:sp>
      <p:pic>
        <p:nvPicPr>
          <p:cNvPr id="12291" name="Picture 3" descr="erro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91440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9600" y="190500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 smtClean="0"/>
              <a:t>.</a:t>
            </a:r>
            <a:r>
              <a:rPr lang="en-US" sz="1800" dirty="0" err="1" smtClean="0"/>
              <a:t>inp</a:t>
            </a:r>
            <a:r>
              <a:rPr lang="en-US" sz="1800" dirty="0" smtClean="0"/>
              <a:t> file in fixed format: the SDUM identifying the particle is not properly aligned</a:t>
            </a:r>
            <a:endParaRPr lang="en-US" sz="1800" b="1" dirty="0">
              <a:solidFill>
                <a:srgbClr val="800000"/>
              </a:solidFill>
            </a:endParaRPr>
          </a:p>
        </p:txBody>
      </p:sp>
      <p:pic>
        <p:nvPicPr>
          <p:cNvPr id="12293" name="Picture 5" descr="error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743200"/>
            <a:ext cx="4724400" cy="675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33400" y="3430310"/>
            <a:ext cx="853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 smtClean="0"/>
              <a:t>.</a:t>
            </a:r>
            <a:r>
              <a:rPr lang="en-US" sz="1800" dirty="0" err="1" smtClean="0"/>
              <a:t>inp</a:t>
            </a:r>
            <a:r>
              <a:rPr lang="en-US" sz="1800" dirty="0" smtClean="0"/>
              <a:t> file in fixed format: misalignment in the BLCKHOLE word (the final “E” is lost)</a:t>
            </a:r>
            <a:endParaRPr lang="en-US" sz="1800" b="1" dirty="0">
              <a:solidFill>
                <a:srgbClr val="8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304800" y="2590800"/>
            <a:ext cx="86868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304800" y="4341812"/>
            <a:ext cx="86868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12" name="Picture 3" descr="error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97400"/>
            <a:ext cx="91440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85800" y="57150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 smtClean="0"/>
              <a:t>Mistyped ROT-DEFI card: ROT-DEF</a:t>
            </a:r>
            <a:endParaRPr lang="en-US" sz="18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fluka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Theme_fluka</Template>
  <TotalTime>21150</TotalTime>
  <Words>2663</Words>
  <Application>Microsoft Office PowerPoint</Application>
  <PresentationFormat>On-screen Show (4:3)</PresentationFormat>
  <Paragraphs>282</Paragraphs>
  <Slides>39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Theme_fluka</vt:lpstr>
      <vt:lpstr>Slide 1</vt:lpstr>
      <vt:lpstr>Slide 2</vt:lpstr>
      <vt:lpstr>DON’T PANIC </vt:lpstr>
      <vt:lpstr>Overview [1/2]</vt:lpstr>
      <vt:lpstr>Overview [2/2]</vt:lpstr>
      <vt:lpstr>Installation problems</vt:lpstr>
      <vt:lpstr>Crashes at run initialization: general</vt:lpstr>
      <vt:lpstr>Wrong formatting in the .inp file</vt:lpstr>
      <vt:lpstr>Examples [1/2] </vt:lpstr>
      <vt:lpstr>Slide 10</vt:lpstr>
      <vt:lpstr>Errors in USRBIN/EVENTBIN scoring definitions</vt:lpstr>
      <vt:lpstr>Debugging Geometry Errors [1/3]</vt:lpstr>
      <vt:lpstr>Debugging Geometry Errors… [2/3]</vt:lpstr>
      <vt:lpstr>Debugging Geometry Errors… [3/3]</vt:lpstr>
      <vt:lpstr>Geometry: parentheses expansion</vt:lpstr>
      <vt:lpstr>LOW-MAT errors [1/2]</vt:lpstr>
      <vt:lpstr>LOW-MAT errors [2/2]</vt:lpstr>
      <vt:lpstr>Crashes during tracking: geometry [1/2]</vt:lpstr>
      <vt:lpstr>Crashes during tracking: geometry [2/2]</vt:lpstr>
      <vt:lpstr>It runs, but…</vt:lpstr>
      <vt:lpstr>RANDOMIZ card</vt:lpstr>
      <vt:lpstr>Cards defining the primary particle</vt:lpstr>
      <vt:lpstr>MATERIAL / COMPOUND cards</vt:lpstr>
      <vt:lpstr>Geometry induced weird results</vt:lpstr>
      <vt:lpstr>Preprocessor</vt:lpstr>
      <vt:lpstr>Heavy Ions</vt:lpstr>
      <vt:lpstr>Merging cycles from different jobs</vt:lpstr>
      <vt:lpstr>FLUKA users and the manual</vt:lpstr>
      <vt:lpstr>NOW PANIC</vt:lpstr>
      <vt:lpstr>Run time errors with exceptions [1/2]</vt:lpstr>
      <vt:lpstr>Run time errors with exceptions [2/2]</vt:lpstr>
      <vt:lpstr>gdb [1/2]</vt:lpstr>
      <vt:lpstr>gdb [2/2]</vt:lpstr>
      <vt:lpstr>Reading errors</vt:lpstr>
      <vt:lpstr>FLUKA bug?</vt:lpstr>
      <vt:lpstr>The *.err file</vt:lpstr>
      <vt:lpstr>Flair output window</vt:lpstr>
      <vt:lpstr>Flair Error Report</vt:lpstr>
      <vt:lpstr>Remember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errors</dc:title>
  <dc:creator>fluka</dc:creator>
  <cp:lastModifiedBy>roberto</cp:lastModifiedBy>
  <cp:revision>330</cp:revision>
  <dcterms:created xsi:type="dcterms:W3CDTF">2006-01-25T09:21:21Z</dcterms:created>
  <dcterms:modified xsi:type="dcterms:W3CDTF">2012-04-27T13:53:55Z</dcterms:modified>
</cp:coreProperties>
</file>