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895" r:id="rId2"/>
    <p:sldId id="945" r:id="rId3"/>
    <p:sldId id="941" r:id="rId4"/>
    <p:sldId id="942" r:id="rId5"/>
    <p:sldId id="946" r:id="rId6"/>
    <p:sldId id="947" r:id="rId7"/>
    <p:sldId id="948" r:id="rId8"/>
    <p:sldId id="949" r:id="rId9"/>
    <p:sldId id="943" r:id="rId10"/>
    <p:sldId id="944" r:id="rId11"/>
    <p:sldId id="951" r:id="rId12"/>
    <p:sldId id="950" r:id="rId13"/>
    <p:sldId id="952" r:id="rId14"/>
  </p:sldIdLst>
  <p:sldSz cx="9144000" cy="6858000" type="overhead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FFFF00"/>
    <a:srgbClr val="73ED05"/>
    <a:srgbClr val="009900"/>
    <a:srgbClr val="CC00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2386" autoAdjust="0"/>
  </p:normalViewPr>
  <p:slideViewPr>
    <p:cSldViewPr>
      <p:cViewPr varScale="1">
        <p:scale>
          <a:sx n="47" d="100"/>
          <a:sy n="47" d="100"/>
        </p:scale>
        <p:origin x="-9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48FEF78-E71E-4514-856D-8246C6D8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>
            <a:lvl1pPr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127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5813"/>
            <a:ext cx="5138738" cy="3854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876800"/>
            <a:ext cx="52133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6775"/>
            <a:ext cx="3048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b" anchorCtr="0" compatLnSpc="1">
            <a:prstTxWarp prst="textNoShape">
              <a:avLst/>
            </a:prstTxWarp>
          </a:bodyPr>
          <a:lstStyle>
            <a:lvl1pPr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9756775"/>
            <a:ext cx="3127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14044B2-1A81-4A3B-A64C-A0F90629C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F1DD9-41BA-4598-853F-0F74A0D9A67F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Beginners FLUKA Course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8CBE97E-FC35-450D-80C6-E5D1892596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1C9E-179D-47CB-B348-3ABFDA3436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A4DA-2624-4004-B027-5497B2AB9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874DE-8399-4515-906A-8B0B342A7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/>
        </p:nvSpPr>
        <p:spPr bwMode="auto">
          <a:xfrm>
            <a:off x="2627313" y="6248400"/>
            <a:ext cx="44640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eaLnBrk="0" hangingPunct="0"/>
            <a:endParaRPr lang="en-GB" sz="1200">
              <a:solidFill>
                <a:srgbClr val="40458C"/>
              </a:solidFill>
            </a:endParaRPr>
          </a:p>
        </p:txBody>
      </p:sp>
      <p:pic>
        <p:nvPicPr>
          <p:cNvPr id="13" name="Picture 15" descr="logo3000x2000ligh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82" y="-24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FLUKA Beginner’s Course</a:t>
            </a:r>
            <a:endParaRPr lang="en-US" sz="2000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1822222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4000" b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Highlight on Advanced Topics</a:t>
            </a:r>
            <a:endParaRPr lang="en-US" sz="4000" b="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10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scoring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USERDUMP 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mgdraw.f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1938401"/>
            <a:ext cx="8358246" cy="206210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mgdraw.f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get particle trajectories and (continuous and local) energy losses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you can go over reaction products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access information at each boundary crossing, particle step,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energy deposition event, 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interaction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29190" y="1214422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14348" y="4857760"/>
            <a:ext cx="8001056" cy="83099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mdstck.f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(for which no activating card is needed) as well,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with the additional – dangerous – possibility of influencing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the subsequent transport of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secondaries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42910" y="3786190"/>
            <a:ext cx="1428760" cy="428628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643042" y="4071942"/>
            <a:ext cx="3357586" cy="714380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10348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scoring-3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1000108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USERWEIG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User routines: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comscw.f</a:t>
            </a:r>
            <a:endParaRPr lang="en-US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		       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fluscw.f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2009839"/>
            <a:ext cx="8143932" cy="206210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comscw.f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apply a user defined weight (even discard) on deposited</a:t>
            </a:r>
            <a:b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energy, stars or residual nuclei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extract information (and dump it on a file) about the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involved particles</a:t>
            </a:r>
            <a:endParaRPr lang="en-US" dirty="0" smtClean="0"/>
          </a:p>
          <a:p>
            <a:pPr algn="l"/>
            <a:endParaRPr lang="en-US" i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429124" y="1643050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4487299"/>
            <a:ext cx="8001056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fluscw.f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same as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comscw.f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for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fluence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scoring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flags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3764165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 input card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stuprf.f</a:t>
            </a:r>
            <a:endParaRPr lang="en-US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		       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stupre.f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4786322"/>
            <a:ext cx="8143932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stuprf.f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keep track of the particle origin</a:t>
            </a:r>
            <a:endParaRPr lang="en-US" i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429124" y="4407107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5715016"/>
            <a:ext cx="8001056" cy="33855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stupre.f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applies in case of electrons, photons and positrons</a:t>
            </a:r>
          </a:p>
        </p:txBody>
      </p:sp>
      <p:pic>
        <p:nvPicPr>
          <p:cNvPr id="12" name="Picture 11" descr="pie.png"/>
          <p:cNvPicPr>
            <a:picLocks noChangeAspect="1"/>
          </p:cNvPicPr>
          <p:nvPr/>
        </p:nvPicPr>
        <p:blipFill>
          <a:blip r:embed="rId3" cstate="print"/>
          <a:srcRect l="6349" t="6349" r="6349" b="56614"/>
          <a:stretch>
            <a:fillRect/>
          </a:stretch>
        </p:blipFill>
        <p:spPr>
          <a:xfrm>
            <a:off x="2214546" y="1357298"/>
            <a:ext cx="4714908" cy="2000264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4348" y="1000108"/>
            <a:ext cx="5857916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identification of ancestors of </a:t>
            </a:r>
            <a:r>
              <a:rPr lang="en-US" sz="1400" dirty="0" err="1" smtClean="0">
                <a:solidFill>
                  <a:srgbClr val="000000"/>
                </a:solidFill>
              </a:rPr>
              <a:t>muon</a:t>
            </a:r>
            <a:r>
              <a:rPr lang="en-US" sz="1400" dirty="0" smtClean="0">
                <a:solidFill>
                  <a:srgbClr val="000000"/>
                </a:solidFill>
              </a:rPr>
              <a:t>-neutrinos reaching Gran </a:t>
            </a:r>
            <a:r>
              <a:rPr lang="en-US" sz="1400" dirty="0" err="1" smtClean="0">
                <a:solidFill>
                  <a:srgbClr val="000000"/>
                </a:solidFill>
              </a:rPr>
              <a:t>Sasso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14546" y="3223439"/>
            <a:ext cx="2428892" cy="27699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ancestor as exiting the target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786314" y="3223439"/>
            <a:ext cx="2071702" cy="27699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parent decaying in </a:t>
            </a:r>
            <a:r>
              <a:rPr lang="en-US" sz="12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200" baseline="-25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1200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10348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region independent importance biasing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1000108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BIASING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User routines: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usimbs.f</a:t>
            </a:r>
            <a:endParaRPr lang="en-US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2251898"/>
            <a:ext cx="8143932" cy="206210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usimbs.f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901700" indent="-901700" algn="just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is called for every particle step in user selected regions in order to return the change in the importance from the beginning to the end of the step, in a region-independent way!</a:t>
            </a:r>
          </a:p>
          <a:p>
            <a:pPr marL="901700" indent="-901700" algn="just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It doesn’t produce as accurate results as the manual region importance biasing, but it is a great time saver as segmenting a complex geometry can be a cumbersome task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29062" y="1321023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2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This is not the end …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79248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As said in the first day, most applications can be run through data-cards only, exploiting the FLUKA built-in capacities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Sometimes, more is needed…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set of templates User Routines is provided in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$FLUPRO/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usermvax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directory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800" kern="0" noProof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All common and default parameters are located in </a:t>
            </a:r>
            <a:r>
              <a:rPr lang="en-US" sz="1800" kern="0" noProof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sz="1800" kern="0" noProof="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flukapro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These can be modified by the user to fit his input/output needs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We’ll give here some hints of what can be done, more can be found in the manual, in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fluka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-discuss archive, or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at the second FLUKA advanced course and workshop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to be held in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lang="en-US" sz="18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Vancouver,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Canada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, on Sep 15-20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3</a:t>
            </a:fld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3200400"/>
            <a:ext cx="1066800" cy="16764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beam distributions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25875"/>
            <a:ext cx="36496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b="9761"/>
          <a:stretch>
            <a:fillRect/>
          </a:stretch>
        </p:blipFill>
        <p:spPr bwMode="auto">
          <a:xfrm>
            <a:off x="206375" y="1274763"/>
            <a:ext cx="3863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885825"/>
            <a:ext cx="36242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9325" y="4429132"/>
            <a:ext cx="2886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5969000" y="2014538"/>
            <a:ext cx="1900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11% above 30 sigma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5911850" y="1652588"/>
            <a:ext cx="20081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00B050"/>
                </a:solidFill>
                <a:latin typeface="Arial" charset="0"/>
                <a:cs typeface="Arial" charset="0"/>
              </a:rPr>
              <a:t>16% above 15 sigma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214686"/>
            <a:ext cx="27955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947306"/>
            <a:ext cx="4929222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LHC proton beam at the Dispersion Suppressor entrance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4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beam distributions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1692181"/>
            <a:ext cx="8358246" cy="329320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source.f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sample beam particle position, direction, and energy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from an external file or any (analytic or numerical) distribution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assign different weights to primary particles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load reaction products in the same primary history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several sampling routines already exist in the FLUKA code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parameters input in the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card are available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29190" y="1263835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42910" y="5220489"/>
            <a:ext cx="8215370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BEAM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card with a momentum/energy higher than the maximum one is still needed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 initialization purposes (to define the tabulation limit)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5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CNGSlayout_200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00880"/>
            <a:ext cx="7961309" cy="26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4349" y="4786322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two magnetic lenses (blue in the sketch) align positive mesons towards the Decay tunnel, so that neutrinos from the decay are directed to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GranSasso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730~km away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Negative mesons are deflected away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lenses have a finite energy/angle acceptance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- 1</a:t>
            </a:r>
            <a:endParaRPr lang="en-US" sz="24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14348" y="1049521"/>
            <a:ext cx="4929222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ERN 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eutrino to </a:t>
            </a:r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ran </a:t>
            </a:r>
            <a:r>
              <a:rPr lang="en-US" sz="1400" b="1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err="1" smtClean="0">
                <a:solidFill>
                  <a:srgbClr val="000000"/>
                </a:solidFill>
              </a:rPr>
              <a:t>asso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6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- 2</a:t>
            </a:r>
            <a:endParaRPr lang="en-US" sz="2400" dirty="0"/>
          </a:p>
        </p:txBody>
      </p:sp>
      <p:pic>
        <p:nvPicPr>
          <p:cNvPr id="10" name="Picture 9" descr="B_C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400320"/>
            <a:ext cx="6486525" cy="38862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6116" y="2061766"/>
            <a:ext cx="4286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Magnetic field intensity in the CNGS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horn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158" y="3589099"/>
            <a:ext cx="2124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current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≈150kA, pulsed, circulates through the 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Inner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Outer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conductors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field is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toroidal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1/R</a:t>
            </a:r>
          </a:p>
          <a:p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071539" y="4071941"/>
            <a:ext cx="3071834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071538" y="5000636"/>
            <a:ext cx="2500330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ASSIGNMA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magfld.f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929190" y="1263835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rn_insta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5922963"/>
          </a:xfrm>
          <a:prstGeom prst="rect">
            <a:avLst/>
          </a:prstGeom>
          <a:noFill/>
        </p:spPr>
      </p:pic>
      <p:pic>
        <p:nvPicPr>
          <p:cNvPr id="13317" name="Picture 5" descr="horn_inte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3619500"/>
            <a:ext cx="4872037" cy="3238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g_plot02"/>
          <p:cNvPicPr>
            <a:picLocks noChangeAspect="1" noChangeArrowheads="1"/>
          </p:cNvPicPr>
          <p:nvPr/>
        </p:nvPicPr>
        <p:blipFill>
          <a:blip r:embed="rId2" cstate="print"/>
          <a:srcRect l="7901" t="15449" r="771" b="6636"/>
          <a:stretch>
            <a:fillRect/>
          </a:stretch>
        </p:blipFill>
        <p:spPr bwMode="auto">
          <a:xfrm>
            <a:off x="2857488" y="3071810"/>
            <a:ext cx="6143668" cy="367030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24503" y="4929198"/>
            <a:ext cx="1390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event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USRBIN  R-Z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7898" y="908050"/>
            <a:ext cx="6760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SUBROUTINE MAGFLD ( X, Y, Z, BTX, BTY, BTZ, B, NREG, IDISC 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82431" y="1255928"/>
            <a:ext cx="44181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IF ( NREG .EQ. NRHORN ) THEN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RRR = SQRT ( X**2 + Y**2 )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BTX =-Y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BTY = X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BTZ = ZERZER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   = 2.D-07 * CURHOR / 1.D-02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END IF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8313" y="5516563"/>
            <a:ext cx="16640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Focused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De-focused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Escaping…many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428728" y="4221162"/>
            <a:ext cx="4727597" cy="1493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714480" y="4437062"/>
            <a:ext cx="5018108" cy="1492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- 4</a:t>
            </a:r>
            <a:endParaRPr lang="en-US" sz="24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00562" y="1287836"/>
            <a:ext cx="4429156" cy="156966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magfld.f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define the magnetic field 	     analytically or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     by interpolating an external map	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86116" y="2876132"/>
            <a:ext cx="4929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charged particle tracks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CNGS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geometry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4714876" y="2214554"/>
            <a:ext cx="1000132" cy="1588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9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scoring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optics_lo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71700" y="314344"/>
            <a:ext cx="4800600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947306"/>
            <a:ext cx="221457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beam crossing in ATLAS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Theme_fluka</Template>
  <TotalTime>14630</TotalTime>
  <Words>526</Words>
  <Application>Microsoft Office PowerPoint</Application>
  <PresentationFormat>Overhead</PresentationFormat>
  <Paragraphs>139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Theme_fluka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Biasing</dc:title>
  <dc:creator>Francesco Cerutti</dc:creator>
  <cp:lastModifiedBy>roberto</cp:lastModifiedBy>
  <cp:revision>1008</cp:revision>
  <cp:lastPrinted>2004-07-08T08:47:15Z</cp:lastPrinted>
  <dcterms:created xsi:type="dcterms:W3CDTF">2003-02-06T18:33:45Z</dcterms:created>
  <dcterms:modified xsi:type="dcterms:W3CDTF">2012-04-27T13:51:36Z</dcterms:modified>
</cp:coreProperties>
</file>