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82" r:id="rId3"/>
  </p:sldIdLst>
  <p:sldSz cx="9144000" cy="6858000" type="overhead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1" autoAdjust="0"/>
    <p:restoredTop sz="86583" autoAdjust="0"/>
  </p:normalViewPr>
  <p:slideViewPr>
    <p:cSldViewPr>
      <p:cViewPr varScale="1">
        <p:scale>
          <a:sx n="112" d="100"/>
          <a:sy n="112" d="100"/>
        </p:scale>
        <p:origin x="-154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62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62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73EEF72-A754-4BEE-AE1A-6FF39E284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8704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218" y="1"/>
            <a:ext cx="3129109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85813"/>
            <a:ext cx="5140325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191" y="4876609"/>
            <a:ext cx="5214623" cy="456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514"/>
            <a:ext cx="3048704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218" y="9756514"/>
            <a:ext cx="3129109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fld id="{8391C4BF-5D1B-4BE0-BEE7-3D0D8434E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8EDF6-6A19-4169-B71F-47A11B4E7EC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F83E11-EC2A-4680-AD6B-650AFBD71EF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FLUKA Houston Course: Combinatorial Geometry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862A727-9C61-4BCC-A103-FD440A3AB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4AB30-6D2D-436C-BA7A-B8BE764F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97AF2-ECBA-4FBD-88E6-30A9BFAF8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861F7-12B0-46C2-9DE3-C5F45D5C1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32DF7-E4E8-4489-A367-253C13D51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55008-211E-4BB6-9633-98B009906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043FD-C4AB-415F-9FDC-E5205373B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B29B3-0B8F-49FE-BA2C-0020E32F4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B0F96-6F5B-4BE8-81C2-856BB206B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7173-2ED1-4E88-998C-D18A63EEA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2D8DD-633D-45AE-A5D2-F43B5AA18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B15053-FA92-4E6E-9524-DBF9CB734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 userDrawn="1"/>
        </p:nvSpPr>
        <p:spPr bwMode="auto">
          <a:xfrm>
            <a:off x="2627313" y="6248400"/>
            <a:ext cx="44640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b"/>
          <a:lstStyle/>
          <a:p>
            <a:pPr eaLnBrk="0" hangingPunct="0"/>
            <a:endParaRPr lang="en-GB" sz="1200">
              <a:solidFill>
                <a:srgbClr val="40458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700213"/>
            <a:ext cx="7772400" cy="1095375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2: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(Compound) Materials</a:t>
            </a:r>
            <a:endParaRPr lang="en-US" dirty="0" smtClean="0"/>
          </a:p>
        </p:txBody>
      </p:sp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411413" y="4437063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 dirty="0" smtClean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/>
              <a:t>Beginners’ </a:t>
            </a:r>
            <a:r>
              <a:rPr lang="en-US" sz="2000" dirty="0" smtClean="0"/>
              <a:t>FLUKA Course</a:t>
            </a:r>
            <a:endParaRPr 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64E69D6-42F6-4360-9616-36AC9B3886B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Exercise 2: </a:t>
            </a:r>
            <a:r>
              <a:rPr lang="en-US" sz="3200" dirty="0" smtClean="0"/>
              <a:t>(Compound) Materials</a:t>
            </a:r>
            <a:endParaRPr lang="en-US" sz="3200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55697"/>
            <a:ext cx="8283575" cy="5545137"/>
          </a:xfrm>
        </p:spPr>
        <p:txBody>
          <a:bodyPr/>
          <a:lstStyle/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err="1" smtClean="0">
                <a:solidFill>
                  <a:srgbClr val="FF0000"/>
                </a:solidFill>
              </a:rPr>
              <a:t>mkdir</a:t>
            </a:r>
            <a:r>
              <a:rPr lang="en-US" sz="1600" dirty="0" smtClean="0">
                <a:solidFill>
                  <a:srgbClr val="FF0000"/>
                </a:solidFill>
              </a:rPr>
              <a:t> ex2</a:t>
            </a:r>
            <a:r>
              <a:rPr lang="en-US" sz="1600" dirty="0" smtClean="0">
                <a:solidFill>
                  <a:srgbClr val="FF0000"/>
                </a:solidFill>
              </a:rPr>
              <a:t>	 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err="1" smtClean="0">
                <a:solidFill>
                  <a:srgbClr val="FF0000"/>
                </a:solidFill>
              </a:rPr>
              <a:t>cd</a:t>
            </a:r>
            <a:r>
              <a:rPr lang="en-US" sz="1600" dirty="0" smtClean="0">
                <a:solidFill>
                  <a:srgbClr val="FF0000"/>
                </a:solidFill>
              </a:rPr>
              <a:t> ex2</a:t>
            </a:r>
            <a:endParaRPr lang="en-US" sz="1600" dirty="0" smtClean="0">
              <a:solidFill>
                <a:srgbClr val="FF0000"/>
              </a:solidFill>
            </a:endParaRP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00" dirty="0" smtClean="0">
              <a:solidFill>
                <a:srgbClr val="000000"/>
              </a:solidFill>
            </a:endParaRP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download the previous ex1.inp </a:t>
            </a:r>
            <a:r>
              <a:rPr lang="en-US" sz="1800" dirty="0" smtClean="0">
                <a:solidFill>
                  <a:srgbClr val="000000"/>
                </a:solidFill>
              </a:rPr>
              <a:t>and </a:t>
            </a:r>
            <a:r>
              <a:rPr lang="en-US" sz="1800" dirty="0" smtClean="0">
                <a:solidFill>
                  <a:srgbClr val="000000"/>
                </a:solidFill>
              </a:rPr>
              <a:t>rename it to ex2.inp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err="1" smtClean="0">
                <a:solidFill>
                  <a:srgbClr val="FF0000"/>
                </a:solidFill>
              </a:rPr>
              <a:t>mv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ex1.inp ex2.inp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 smtClean="0"/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dirty="0" smtClean="0"/>
              <a:t>add two compound materials (water and air) and assign them to the target and the region around it (respectively)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err="1" smtClean="0">
                <a:solidFill>
                  <a:srgbClr val="FF0000"/>
                </a:solidFill>
              </a:rPr>
              <a:t>emacs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[or any editor]</a:t>
            </a:r>
            <a:r>
              <a:rPr lang="en-US" sz="1600" dirty="0" smtClean="0">
                <a:solidFill>
                  <a:srgbClr val="FF0000"/>
                </a:solidFill>
              </a:rPr>
              <a:t> ex2.inp &amp;</a:t>
            </a:r>
            <a:endParaRPr lang="en-US" sz="1800" dirty="0" smtClean="0"/>
          </a:p>
          <a:p>
            <a:pPr defTabSz="590550" eaLnBrk="1" hangingPunct="1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use as components the materials pre-defined in FLUKA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air composition (MASS content):</a:t>
            </a:r>
          </a:p>
          <a:p>
            <a:pPr algn="ctr"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NITROGEN (0.9256), OXYGEN (0.2837), ARGON (0.01572)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i="1" dirty="0" smtClean="0">
              <a:solidFill>
                <a:srgbClr val="800000"/>
              </a:solidFill>
            </a:endParaRP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calculate the density of air for standard conditions (22.4l/mol)</a:t>
            </a:r>
            <a:endParaRPr lang="en-US" sz="900" i="1" dirty="0" smtClean="0">
              <a:solidFill>
                <a:srgbClr val="800000"/>
              </a:solidFill>
            </a:endParaRP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/>
              <a:t>run your new ex2.inp in the ex2 dir</a:t>
            </a:r>
          </a:p>
          <a:p>
            <a:pPr defTabSz="590550" eaLnBrk="1" hangingPunct="1">
              <a:lnSpc>
                <a:spcPct val="80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$</a:t>
            </a:r>
            <a:r>
              <a:rPr lang="en-US" sz="1600" dirty="0" smtClean="0">
                <a:solidFill>
                  <a:srgbClr val="FF0000"/>
                </a:solidFill>
              </a:rPr>
              <a:t>FLUPRO/</a:t>
            </a:r>
            <a:r>
              <a:rPr lang="en-US" sz="1600" dirty="0" err="1" smtClean="0">
                <a:solidFill>
                  <a:srgbClr val="FF0000"/>
                </a:solidFill>
              </a:rPr>
              <a:t>flutil</a:t>
            </a:r>
            <a:r>
              <a:rPr lang="en-US" sz="1600" dirty="0" smtClean="0">
                <a:solidFill>
                  <a:srgbClr val="FF0000"/>
                </a:solidFill>
              </a:rPr>
              <a:t>/</a:t>
            </a:r>
            <a:r>
              <a:rPr lang="en-US" sz="1600" dirty="0" err="1" smtClean="0">
                <a:solidFill>
                  <a:srgbClr val="FF0000"/>
                </a:solidFill>
              </a:rPr>
              <a:t>rfluka</a:t>
            </a:r>
            <a:r>
              <a:rPr lang="en-US" sz="1600" dirty="0" smtClean="0">
                <a:solidFill>
                  <a:srgbClr val="FF0000"/>
                </a:solidFill>
              </a:rPr>
              <a:t> –N0 –M3 ex2 &amp;	</a:t>
            </a:r>
            <a:endParaRPr lang="en-US" sz="1800" i="1" dirty="0" smtClean="0">
              <a:solidFill>
                <a:srgbClr val="800000"/>
              </a:solidFill>
            </a:endParaRP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dirty="0" smtClean="0"/>
              <a:t>compare the energy deposited into the target and the region around it, now and in the previous case (ex1 directory)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/>
              <a:t>     Do the same for the probability that a primary proton undergoes an inelastic collision (BEAMPART Star Density in the .out file)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8224</TotalTime>
  <Words>23</Words>
  <Application>Microsoft Office PowerPoint</Application>
  <PresentationFormat>Overhead</PresentationFormat>
  <Paragraphs>25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Blueprint</vt:lpstr>
      <vt:lpstr>Exercise 2: (Compound) Materials</vt:lpstr>
      <vt:lpstr>Exercise 2: (Compound) Materials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EET</cp:lastModifiedBy>
  <cp:revision>887</cp:revision>
  <cp:lastPrinted>2004-07-08T08:47:15Z</cp:lastPrinted>
  <dcterms:created xsi:type="dcterms:W3CDTF">2003-02-06T18:33:45Z</dcterms:created>
  <dcterms:modified xsi:type="dcterms:W3CDTF">2009-10-22T11:35:19Z</dcterms:modified>
</cp:coreProperties>
</file>