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5"/>
  </p:notesMasterIdLst>
  <p:sldIdLst>
    <p:sldId id="342" r:id="rId2"/>
    <p:sldId id="341" r:id="rId3"/>
    <p:sldId id="343" r:id="rId4"/>
  </p:sldIdLst>
  <p:sldSz cx="9144000" cy="6858000" type="screen4x3"/>
  <p:notesSz cx="7102475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7B206"/>
    <a:srgbClr val="0000FF"/>
    <a:srgbClr val="FF0000"/>
    <a:srgbClr val="FF3300"/>
    <a:srgbClr val="3DF71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9" autoAdjust="0"/>
    <p:restoredTop sz="90634" autoAdjust="0"/>
  </p:normalViewPr>
  <p:slideViewPr>
    <p:cSldViewPr>
      <p:cViewPr varScale="1">
        <p:scale>
          <a:sx n="118" d="100"/>
          <a:sy n="118" d="100"/>
        </p:scale>
        <p:origin x="-13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886" y="0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557" y="4861781"/>
            <a:ext cx="5681363" cy="460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68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886" y="9721868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fld id="{EB100E8B-870D-4EEC-BE2F-EE3C73EE1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34521D-C5ED-4E20-9314-0BBA887D26D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87400"/>
            <a:ext cx="5137150" cy="3852863"/>
          </a:xfrm>
          <a:ln w="12700"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3335" y="4877009"/>
            <a:ext cx="5214338" cy="4563948"/>
          </a:xfrm>
          <a:noFill/>
          <a:ln/>
        </p:spPr>
        <p:txBody>
          <a:bodyPr lIns="90488" tIns="46038" rIns="90488" bIns="46038"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201811-D1C1-48EB-A951-658EDC0DEE9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71078A-9D25-4B3F-AFD2-288D74931C3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6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10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160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60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F5F5A41-2921-4699-ADA8-A00FB0A94D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5F134-143F-4252-979A-7072891B4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6D76F-F86C-47C4-9892-AADDFF261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C7C1C-4AD1-4214-8413-DD8B24D2A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E8B45-810C-4185-A546-DCE2EEEE3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50B75-F741-4C50-A725-FD2313A40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77974-D46C-49C9-B56E-DAB6B684A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7FD6F-1014-415A-AA90-FE5785EF7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A43A0-EB09-4C77-A23A-A92B5637F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8A32D-06E4-4B42-BA36-D9F02D4460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E7979-DF8E-4FC6-9E75-BABEE1F0E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215043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15045" name="Line 5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5046" name="Line 6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5047" name="Arc 7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050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51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400800"/>
            <a:ext cx="3962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52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E46D82-30E2-419C-BF39-A6D55896C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700213"/>
            <a:ext cx="7772400" cy="109537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Exercise 7: Importance biasing</a:t>
            </a:r>
            <a:endParaRPr lang="en-US" sz="4000" dirty="0" smtClean="0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3048000" y="4419600"/>
            <a:ext cx="51117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dirty="0" smtClean="0"/>
          </a:p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dirty="0" smtClean="0"/>
              <a:t>Beginners’ </a:t>
            </a:r>
            <a:r>
              <a:rPr lang="en-US" dirty="0" smtClean="0"/>
              <a:t>FLUKA Course</a:t>
            </a:r>
            <a:endParaRPr lang="en-US" dirty="0"/>
          </a:p>
        </p:txBody>
      </p:sp>
      <p:pic>
        <p:nvPicPr>
          <p:cNvPr id="3076" name="Picture 8" descr="logo3000x20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0"/>
          <p:cNvSpPr>
            <a:spLocks noChangeArrowheads="1"/>
          </p:cNvSpPr>
          <p:nvPr/>
        </p:nvSpPr>
        <p:spPr bwMode="auto">
          <a:xfrm>
            <a:off x="6681788" y="4405313"/>
            <a:ext cx="914400" cy="40005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>
              <a:solidFill>
                <a:schemeClr val="bg1"/>
              </a:solidFill>
            </a:endParaRPr>
          </a:p>
        </p:txBody>
      </p:sp>
      <p:sp>
        <p:nvSpPr>
          <p:cNvPr id="4099" name="Line 42"/>
          <p:cNvSpPr>
            <a:spLocks noChangeShapeType="1"/>
          </p:cNvSpPr>
          <p:nvPr/>
        </p:nvSpPr>
        <p:spPr bwMode="auto">
          <a:xfrm>
            <a:off x="6834188" y="4405313"/>
            <a:ext cx="0" cy="3810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0" name="Line 43"/>
          <p:cNvSpPr>
            <a:spLocks noChangeShapeType="1"/>
          </p:cNvSpPr>
          <p:nvPr/>
        </p:nvSpPr>
        <p:spPr bwMode="auto">
          <a:xfrm>
            <a:off x="6986588" y="4405313"/>
            <a:ext cx="0" cy="3810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1" name="Line 46"/>
          <p:cNvSpPr>
            <a:spLocks noChangeShapeType="1"/>
          </p:cNvSpPr>
          <p:nvPr/>
        </p:nvSpPr>
        <p:spPr bwMode="auto">
          <a:xfrm flipV="1">
            <a:off x="5614988" y="3795713"/>
            <a:ext cx="0" cy="6096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2" name="Line 48"/>
          <p:cNvSpPr>
            <a:spLocks noChangeShapeType="1"/>
          </p:cNvSpPr>
          <p:nvPr/>
        </p:nvSpPr>
        <p:spPr bwMode="auto">
          <a:xfrm>
            <a:off x="5614988" y="3795713"/>
            <a:ext cx="28194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3" name="Line 49"/>
          <p:cNvSpPr>
            <a:spLocks noChangeShapeType="1"/>
          </p:cNvSpPr>
          <p:nvPr/>
        </p:nvSpPr>
        <p:spPr bwMode="auto">
          <a:xfrm flipV="1">
            <a:off x="8420100" y="3795713"/>
            <a:ext cx="0" cy="6096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4" name="Line 50"/>
          <p:cNvSpPr>
            <a:spLocks noChangeShapeType="1"/>
          </p:cNvSpPr>
          <p:nvPr/>
        </p:nvSpPr>
        <p:spPr bwMode="auto">
          <a:xfrm flipV="1">
            <a:off x="8739188" y="2805113"/>
            <a:ext cx="0" cy="16002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5" name="Line 52"/>
          <p:cNvSpPr>
            <a:spLocks noChangeShapeType="1"/>
          </p:cNvSpPr>
          <p:nvPr/>
        </p:nvSpPr>
        <p:spPr bwMode="auto">
          <a:xfrm flipV="1">
            <a:off x="5310188" y="2805113"/>
            <a:ext cx="0" cy="16002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6" name="Line 53"/>
          <p:cNvSpPr>
            <a:spLocks noChangeShapeType="1"/>
          </p:cNvSpPr>
          <p:nvPr/>
        </p:nvSpPr>
        <p:spPr bwMode="auto">
          <a:xfrm>
            <a:off x="5310188" y="2805113"/>
            <a:ext cx="34290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7" name="Line 54"/>
          <p:cNvSpPr>
            <a:spLocks noChangeShapeType="1"/>
          </p:cNvSpPr>
          <p:nvPr/>
        </p:nvSpPr>
        <p:spPr bwMode="auto">
          <a:xfrm>
            <a:off x="5310188" y="4405313"/>
            <a:ext cx="3048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8" name="Line 55"/>
          <p:cNvSpPr>
            <a:spLocks noChangeShapeType="1"/>
          </p:cNvSpPr>
          <p:nvPr/>
        </p:nvSpPr>
        <p:spPr bwMode="auto">
          <a:xfrm>
            <a:off x="8434388" y="4405313"/>
            <a:ext cx="3048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9" name="Line 59"/>
          <p:cNvSpPr>
            <a:spLocks noChangeShapeType="1"/>
          </p:cNvSpPr>
          <p:nvPr/>
        </p:nvSpPr>
        <p:spPr bwMode="auto">
          <a:xfrm>
            <a:off x="8420100" y="4786313"/>
            <a:ext cx="3048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0" name="Line 60"/>
          <p:cNvSpPr>
            <a:spLocks noChangeShapeType="1"/>
          </p:cNvSpPr>
          <p:nvPr/>
        </p:nvSpPr>
        <p:spPr bwMode="auto">
          <a:xfrm>
            <a:off x="5310188" y="4805363"/>
            <a:ext cx="3048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1" name="Line 61"/>
          <p:cNvSpPr>
            <a:spLocks noChangeShapeType="1"/>
          </p:cNvSpPr>
          <p:nvPr/>
        </p:nvSpPr>
        <p:spPr bwMode="auto">
          <a:xfrm flipV="1">
            <a:off x="8439150" y="4786313"/>
            <a:ext cx="0" cy="6096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2" name="Line 62"/>
          <p:cNvSpPr>
            <a:spLocks noChangeShapeType="1"/>
          </p:cNvSpPr>
          <p:nvPr/>
        </p:nvSpPr>
        <p:spPr bwMode="auto">
          <a:xfrm flipV="1">
            <a:off x="5629275" y="4800600"/>
            <a:ext cx="0" cy="6096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3" name="Line 63"/>
          <p:cNvSpPr>
            <a:spLocks noChangeShapeType="1"/>
          </p:cNvSpPr>
          <p:nvPr/>
        </p:nvSpPr>
        <p:spPr bwMode="auto">
          <a:xfrm flipV="1">
            <a:off x="5310188" y="4800600"/>
            <a:ext cx="0" cy="16002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4" name="Line 64"/>
          <p:cNvSpPr>
            <a:spLocks noChangeShapeType="1"/>
          </p:cNvSpPr>
          <p:nvPr/>
        </p:nvSpPr>
        <p:spPr bwMode="auto">
          <a:xfrm flipV="1">
            <a:off x="8739188" y="4786313"/>
            <a:ext cx="0" cy="16002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5" name="Line 65"/>
          <p:cNvSpPr>
            <a:spLocks noChangeShapeType="1"/>
          </p:cNvSpPr>
          <p:nvPr/>
        </p:nvSpPr>
        <p:spPr bwMode="auto">
          <a:xfrm>
            <a:off x="5295900" y="6386513"/>
            <a:ext cx="34290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6" name="Line 66"/>
          <p:cNvSpPr>
            <a:spLocks noChangeShapeType="1"/>
          </p:cNvSpPr>
          <p:nvPr/>
        </p:nvSpPr>
        <p:spPr bwMode="auto">
          <a:xfrm>
            <a:off x="5624513" y="5395913"/>
            <a:ext cx="28194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7" name="Text Box 67"/>
          <p:cNvSpPr txBox="1">
            <a:spLocks noChangeArrowheads="1"/>
          </p:cNvSpPr>
          <p:nvPr/>
        </p:nvSpPr>
        <p:spPr bwMode="auto">
          <a:xfrm>
            <a:off x="5462588" y="4586288"/>
            <a:ext cx="369887" cy="2444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-50</a:t>
            </a:r>
          </a:p>
        </p:txBody>
      </p:sp>
      <p:sp>
        <p:nvSpPr>
          <p:cNvPr id="4118" name="Text Box 68"/>
          <p:cNvSpPr txBox="1">
            <a:spLocks noChangeArrowheads="1"/>
          </p:cNvSpPr>
          <p:nvPr/>
        </p:nvSpPr>
        <p:spPr bwMode="auto">
          <a:xfrm>
            <a:off x="5124450" y="4586288"/>
            <a:ext cx="369888" cy="2444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-60</a:t>
            </a:r>
          </a:p>
        </p:txBody>
      </p:sp>
      <p:sp>
        <p:nvSpPr>
          <p:cNvPr id="4119" name="Text Box 69"/>
          <p:cNvSpPr txBox="1">
            <a:spLocks noChangeArrowheads="1"/>
          </p:cNvSpPr>
          <p:nvPr/>
        </p:nvSpPr>
        <p:spPr bwMode="auto">
          <a:xfrm>
            <a:off x="8591550" y="4586288"/>
            <a:ext cx="323850" cy="2444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60</a:t>
            </a:r>
          </a:p>
        </p:txBody>
      </p:sp>
      <p:sp>
        <p:nvSpPr>
          <p:cNvPr id="4120" name="Text Box 70"/>
          <p:cNvSpPr txBox="1">
            <a:spLocks noChangeArrowheads="1"/>
          </p:cNvSpPr>
          <p:nvPr/>
        </p:nvSpPr>
        <p:spPr bwMode="auto">
          <a:xfrm>
            <a:off x="8267700" y="4586288"/>
            <a:ext cx="323850" cy="2444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50</a:t>
            </a:r>
          </a:p>
        </p:txBody>
      </p:sp>
      <p:sp>
        <p:nvSpPr>
          <p:cNvPr id="4121" name="Line 71"/>
          <p:cNvSpPr>
            <a:spLocks noChangeShapeType="1"/>
          </p:cNvSpPr>
          <p:nvPr/>
        </p:nvSpPr>
        <p:spPr bwMode="auto">
          <a:xfrm>
            <a:off x="5715000" y="4619625"/>
            <a:ext cx="6096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22" name="Text Box 72"/>
          <p:cNvSpPr txBox="1">
            <a:spLocks noChangeArrowheads="1"/>
          </p:cNvSpPr>
          <p:nvPr/>
        </p:nvSpPr>
        <p:spPr bwMode="auto">
          <a:xfrm>
            <a:off x="6986588" y="3567113"/>
            <a:ext cx="323850" cy="2444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4123" name="Text Box 73"/>
          <p:cNvSpPr txBox="1">
            <a:spLocks noChangeArrowheads="1"/>
          </p:cNvSpPr>
          <p:nvPr/>
        </p:nvSpPr>
        <p:spPr bwMode="auto">
          <a:xfrm>
            <a:off x="6951663" y="2576513"/>
            <a:ext cx="393700" cy="2444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250</a:t>
            </a:r>
          </a:p>
        </p:txBody>
      </p:sp>
      <p:sp>
        <p:nvSpPr>
          <p:cNvPr id="4124" name="Text Box 74"/>
          <p:cNvSpPr txBox="1">
            <a:spLocks noChangeArrowheads="1"/>
          </p:cNvSpPr>
          <p:nvPr/>
        </p:nvSpPr>
        <p:spPr bwMode="auto">
          <a:xfrm>
            <a:off x="5410200" y="2895600"/>
            <a:ext cx="1514475" cy="3048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Comic Sans MS" pitchFamily="66" charset="0"/>
              </a:rPr>
              <a:t>Concrete shield</a:t>
            </a:r>
          </a:p>
        </p:txBody>
      </p:sp>
      <p:sp>
        <p:nvSpPr>
          <p:cNvPr id="4125" name="Text Box 75"/>
          <p:cNvSpPr txBox="1">
            <a:spLocks noChangeArrowheads="1"/>
          </p:cNvSpPr>
          <p:nvPr/>
        </p:nvSpPr>
        <p:spPr bwMode="auto">
          <a:xfrm>
            <a:off x="7507288" y="3109913"/>
            <a:ext cx="393700" cy="2444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240</a:t>
            </a:r>
          </a:p>
        </p:txBody>
      </p:sp>
      <p:sp>
        <p:nvSpPr>
          <p:cNvPr id="4126" name="Line 76"/>
          <p:cNvSpPr>
            <a:spLocks noChangeShapeType="1"/>
          </p:cNvSpPr>
          <p:nvPr/>
        </p:nvSpPr>
        <p:spPr bwMode="auto">
          <a:xfrm flipV="1">
            <a:off x="7672388" y="2805113"/>
            <a:ext cx="0" cy="304800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27" name="Line 77"/>
          <p:cNvSpPr>
            <a:spLocks noChangeShapeType="1"/>
          </p:cNvSpPr>
          <p:nvPr/>
        </p:nvSpPr>
        <p:spPr bwMode="auto">
          <a:xfrm>
            <a:off x="7672388" y="3338513"/>
            <a:ext cx="0" cy="457200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28" name="Rectangle 8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3200" dirty="0" smtClean="0"/>
              <a:t>Exercise 7: Importance biasing</a:t>
            </a:r>
          </a:p>
        </p:txBody>
      </p:sp>
      <p:sp>
        <p:nvSpPr>
          <p:cNvPr id="202836" name="Rectangle 84"/>
          <p:cNvSpPr>
            <a:spLocks noChangeArrowheads="1"/>
          </p:cNvSpPr>
          <p:nvPr/>
        </p:nvSpPr>
        <p:spPr bwMode="auto">
          <a:xfrm>
            <a:off x="685800" y="1020763"/>
            <a:ext cx="4495800" cy="5450723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182563" indent="-182563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1800" dirty="0">
                <a:latin typeface="+mj-lt"/>
              </a:rPr>
              <a:t>Create a new directory </a:t>
            </a:r>
            <a:r>
              <a:rPr lang="en-US" sz="1800" b="1" dirty="0">
                <a:latin typeface="+mj-lt"/>
              </a:rPr>
              <a:t>ex7</a:t>
            </a:r>
            <a:r>
              <a:rPr lang="en-US" sz="1800" dirty="0">
                <a:latin typeface="+mj-lt"/>
              </a:rPr>
              <a:t> and download the </a:t>
            </a:r>
            <a:r>
              <a:rPr lang="en-US" sz="1800" i="1" dirty="0">
                <a:latin typeface="+mj-lt"/>
              </a:rPr>
              <a:t>ex5.inp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smtClean="0">
                <a:latin typeface="+mj-lt"/>
              </a:rPr>
              <a:t>rename </a:t>
            </a:r>
            <a:r>
              <a:rPr lang="en-US" sz="1800" dirty="0">
                <a:latin typeface="+mj-lt"/>
              </a:rPr>
              <a:t>it to </a:t>
            </a:r>
            <a:r>
              <a:rPr lang="en-US" sz="1800" i="1" dirty="0">
                <a:latin typeface="+mj-lt"/>
              </a:rPr>
              <a:t>ex7.inp</a:t>
            </a:r>
          </a:p>
          <a:p>
            <a:pPr marL="182563" indent="-182563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1800" b="1" dirty="0">
                <a:solidFill>
                  <a:srgbClr val="FF0000"/>
                </a:solidFill>
                <a:latin typeface="+mj-lt"/>
              </a:rPr>
              <a:t>Step 1:</a:t>
            </a:r>
          </a:p>
          <a:p>
            <a:pPr marL="182563" indent="-182563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add </a:t>
            </a:r>
            <a:r>
              <a:rPr lang="en-US" sz="1600" dirty="0">
                <a:latin typeface="+mj-lt"/>
              </a:rPr>
              <a:t>a 240 cm thick concrete shield around the target</a:t>
            </a:r>
          </a:p>
          <a:p>
            <a:pPr marL="182563" indent="-182563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calculate neutron fluence inside the shield</a:t>
            </a:r>
          </a:p>
          <a:p>
            <a:pPr marL="182563" indent="-182563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1400" i="1" dirty="0">
                <a:solidFill>
                  <a:srgbClr val="800000"/>
                </a:solidFill>
                <a:latin typeface="+mj-lt"/>
              </a:rPr>
              <a:t>	</a:t>
            </a:r>
            <a:r>
              <a:rPr lang="en-US" sz="1400" i="1" dirty="0" smtClean="0">
                <a:solidFill>
                  <a:srgbClr val="800000"/>
                </a:solidFill>
                <a:latin typeface="+mj-lt"/>
              </a:rPr>
              <a:t>add a region-independent scoring mesh </a:t>
            </a:r>
            <a:r>
              <a:rPr lang="en-US" sz="1400" i="1" dirty="0">
                <a:solidFill>
                  <a:srgbClr val="800000"/>
                </a:solidFill>
                <a:latin typeface="+mj-lt"/>
              </a:rPr>
              <a:t>(USRBIN) </a:t>
            </a:r>
            <a:r>
              <a:rPr lang="en-US" sz="1400" i="1" dirty="0" smtClean="0">
                <a:solidFill>
                  <a:srgbClr val="800000"/>
                </a:solidFill>
                <a:latin typeface="+mj-lt"/>
              </a:rPr>
              <a:t>and create </a:t>
            </a:r>
            <a:r>
              <a:rPr lang="en-US" sz="1400" i="1" dirty="0">
                <a:solidFill>
                  <a:srgbClr val="800000"/>
                </a:solidFill>
                <a:latin typeface="+mj-lt"/>
              </a:rPr>
              <a:t>a contour plot with FLAIR</a:t>
            </a:r>
          </a:p>
          <a:p>
            <a:pPr marL="182563" indent="-182563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1800" b="1" dirty="0">
                <a:solidFill>
                  <a:srgbClr val="FF0000"/>
                </a:solidFill>
              </a:rPr>
              <a:t>Step 2:</a:t>
            </a:r>
          </a:p>
          <a:p>
            <a:pPr marL="182563" indent="-182563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1600" dirty="0"/>
              <a:t>split lateral shield into 6 layers of 40 cm thickness each and assign region importance factor to each layer such that the importance increases between adjacent layers by a factor of two</a:t>
            </a:r>
          </a:p>
          <a:p>
            <a:pPr marL="182563" indent="-182563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1600" dirty="0"/>
              <a:t>calculate again the neutron fluence inside the shield, </a:t>
            </a:r>
            <a:r>
              <a:rPr lang="en-US" sz="1600" i="1" dirty="0">
                <a:solidFill>
                  <a:srgbClr val="800000"/>
                </a:solidFill>
              </a:rPr>
              <a:t>create contour plot </a:t>
            </a:r>
            <a:r>
              <a:rPr lang="en-US" sz="1600" dirty="0"/>
              <a:t>and compare to case without region importance biasing</a:t>
            </a:r>
          </a:p>
          <a:p>
            <a:pPr marL="182563" indent="-182563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1600" dirty="0">
                <a:solidFill>
                  <a:srgbClr val="800000"/>
                </a:solidFill>
              </a:rPr>
              <a:t>Tip: you can create a #define BIAS variable and enclose the BIASING cards with #if BIAS…#</a:t>
            </a:r>
            <a:r>
              <a:rPr lang="en-US" sz="1600" dirty="0" err="1">
                <a:solidFill>
                  <a:srgbClr val="800000"/>
                </a:solidFill>
              </a:rPr>
              <a:t>endif</a:t>
            </a:r>
            <a:r>
              <a:rPr lang="en-US" sz="1600" dirty="0">
                <a:solidFill>
                  <a:srgbClr val="800000"/>
                </a:solidFill>
              </a:rPr>
              <a:t> cards. Then create a second run in the Run Frame with the BIAS disabled</a:t>
            </a:r>
            <a:endParaRPr lang="en-US" sz="1400" dirty="0">
              <a:latin typeface="+mj-lt"/>
            </a:endParaRPr>
          </a:p>
        </p:txBody>
      </p:sp>
      <p:sp>
        <p:nvSpPr>
          <p:cNvPr id="4130" name="Text Box 86"/>
          <p:cNvSpPr txBox="1">
            <a:spLocks noChangeArrowheads="1"/>
          </p:cNvSpPr>
          <p:nvPr/>
        </p:nvSpPr>
        <p:spPr bwMode="auto">
          <a:xfrm>
            <a:off x="4921250" y="941388"/>
            <a:ext cx="3943350" cy="16002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1400" b="1" u="sng">
                <a:latin typeface="Courier New" pitchFamily="49" charset="0"/>
              </a:rPr>
              <a:t>Concrete:</a:t>
            </a:r>
            <a:r>
              <a:rPr lang="en-US" sz="1400" b="1">
                <a:latin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</a:rPr>
              <a:t>(mass fraction)</a:t>
            </a:r>
            <a:endParaRPr lang="en-US" sz="1400" b="1" u="sng" baseline="30000">
              <a:latin typeface="Courier New" pitchFamily="49" charset="0"/>
            </a:endParaRPr>
          </a:p>
          <a:p>
            <a:pPr algn="l"/>
            <a:r>
              <a:rPr lang="en-US" sz="1400">
                <a:latin typeface="Courier New" pitchFamily="49" charset="0"/>
              </a:rPr>
              <a:t>Hydrogen   0.01   Aluminum   0.034 </a:t>
            </a:r>
          </a:p>
          <a:p>
            <a:pPr algn="l"/>
            <a:r>
              <a:rPr lang="en-US" sz="1400">
                <a:latin typeface="Courier New" pitchFamily="49" charset="0"/>
              </a:rPr>
              <a:t>Carbon     0.001  Silicon    0.337</a:t>
            </a:r>
          </a:p>
          <a:p>
            <a:pPr algn="l"/>
            <a:r>
              <a:rPr lang="en-US" sz="1400">
                <a:latin typeface="Courier New" pitchFamily="49" charset="0"/>
              </a:rPr>
              <a:t>Oxygen     0.529  Potassium  0.013</a:t>
            </a:r>
          </a:p>
          <a:p>
            <a:pPr algn="l"/>
            <a:r>
              <a:rPr lang="en-US" sz="1400">
                <a:latin typeface="Courier New" pitchFamily="49" charset="0"/>
              </a:rPr>
              <a:t>Sodium     0.016  Calcium    0.044</a:t>
            </a:r>
          </a:p>
          <a:p>
            <a:pPr algn="l"/>
            <a:r>
              <a:rPr lang="en-US" sz="1400">
                <a:latin typeface="Courier New" pitchFamily="49" charset="0"/>
              </a:rPr>
              <a:t>Magnesium  0.002  Iron       0.014</a:t>
            </a:r>
          </a:p>
          <a:p>
            <a:pPr algn="l"/>
            <a:r>
              <a:rPr lang="en-US" sz="1400">
                <a:latin typeface="Courier New" pitchFamily="49" charset="0"/>
              </a:rPr>
              <a:t>        </a:t>
            </a:r>
            <a:r>
              <a:rPr lang="en-US" sz="1400" b="1">
                <a:latin typeface="Courier New" pitchFamily="49" charset="0"/>
              </a:rPr>
              <a:t>Density: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 b="1">
                <a:latin typeface="Courier New" pitchFamily="49" charset="0"/>
              </a:rPr>
              <a:t>2.42g/cm</a:t>
            </a:r>
            <a:r>
              <a:rPr lang="en-US" sz="1400" b="1" baseline="30000">
                <a:latin typeface="Courier New" pitchFamily="49" charset="0"/>
              </a:rPr>
              <a:t>3</a:t>
            </a:r>
          </a:p>
        </p:txBody>
      </p:sp>
      <p:sp>
        <p:nvSpPr>
          <p:cNvPr id="4131" name="Text Box 87"/>
          <p:cNvSpPr txBox="1">
            <a:spLocks noChangeArrowheads="1"/>
          </p:cNvSpPr>
          <p:nvPr/>
        </p:nvSpPr>
        <p:spPr bwMode="auto">
          <a:xfrm>
            <a:off x="6364288" y="4738688"/>
            <a:ext cx="531812" cy="3048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Comic Sans MS" pitchFamily="66" charset="0"/>
              </a:rPr>
              <a:t>H</a:t>
            </a:r>
            <a:r>
              <a:rPr lang="en-US" sz="1400" b="1" baseline="-25000">
                <a:latin typeface="Comic Sans MS" pitchFamily="66" charset="0"/>
              </a:rPr>
              <a:t>2</a:t>
            </a:r>
            <a:r>
              <a:rPr lang="en-US" sz="1400" b="1">
                <a:latin typeface="Comic Sans MS" pitchFamily="66" charset="0"/>
              </a:rPr>
              <a:t>O</a:t>
            </a:r>
          </a:p>
        </p:txBody>
      </p:sp>
      <p:sp>
        <p:nvSpPr>
          <p:cNvPr id="4132" name="Text Box 88"/>
          <p:cNvSpPr txBox="1">
            <a:spLocks noChangeArrowheads="1"/>
          </p:cNvSpPr>
          <p:nvPr/>
        </p:nvSpPr>
        <p:spPr bwMode="auto">
          <a:xfrm>
            <a:off x="7161213" y="4473575"/>
            <a:ext cx="384175" cy="3048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Comic Sans MS" pitchFamily="66" charset="0"/>
              </a:rPr>
              <a:t>Pb</a:t>
            </a:r>
          </a:p>
        </p:txBody>
      </p:sp>
      <p:sp>
        <p:nvSpPr>
          <p:cNvPr id="4133" name="Text Box 89"/>
          <p:cNvSpPr txBox="1">
            <a:spLocks noChangeArrowheads="1"/>
          </p:cNvSpPr>
          <p:nvPr/>
        </p:nvSpPr>
        <p:spPr bwMode="auto">
          <a:xfrm>
            <a:off x="6727825" y="4484688"/>
            <a:ext cx="363538" cy="3048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Comic Sans MS" pitchFamily="66" charset="0"/>
              </a:rPr>
              <a:t>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2800" dirty="0" smtClean="0"/>
              <a:t>Exercise 7   – Importance biasing</a:t>
            </a:r>
          </a:p>
        </p:txBody>
      </p:sp>
      <p:pic>
        <p:nvPicPr>
          <p:cNvPr id="5123" name="Picture 3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152400"/>
            <a:ext cx="5562600" cy="3389313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</p:pic>
      <p:pic>
        <p:nvPicPr>
          <p:cNvPr id="5124" name="Picture 4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3308350"/>
            <a:ext cx="5562600" cy="334962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</p:pic>
      <p:sp>
        <p:nvSpPr>
          <p:cNvPr id="267305" name="Text Box 41"/>
          <p:cNvSpPr txBox="1">
            <a:spLocks noChangeArrowheads="1"/>
          </p:cNvSpPr>
          <p:nvPr/>
        </p:nvSpPr>
        <p:spPr bwMode="auto">
          <a:xfrm>
            <a:off x="727075" y="1003300"/>
            <a:ext cx="1330325" cy="5238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Result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8127</TotalTime>
  <Words>101</Words>
  <Application>Microsoft Office PowerPoint</Application>
  <PresentationFormat>On-screen Show (4:3)</PresentationFormat>
  <Paragraphs>36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Blueprint</vt:lpstr>
      <vt:lpstr> Exercise 7: Importance biasing</vt:lpstr>
      <vt:lpstr>Exercise 7: Importance biasing</vt:lpstr>
      <vt:lpstr>Exercise 7   – Importance biasing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 for new calculations</dc:title>
  <dc:creator>theis</dc:creator>
  <cp:lastModifiedBy>EET</cp:lastModifiedBy>
  <cp:revision>164</cp:revision>
  <dcterms:created xsi:type="dcterms:W3CDTF">2006-01-25T09:21:21Z</dcterms:created>
  <dcterms:modified xsi:type="dcterms:W3CDTF">2009-10-23T08:06:18Z</dcterms:modified>
</cp:coreProperties>
</file>