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overhead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1" autoAdjust="0"/>
    <p:restoredTop sz="86570" autoAdjust="0"/>
  </p:normalViewPr>
  <p:slideViewPr>
    <p:cSldViewPr>
      <p:cViewPr varScale="1">
        <p:scale>
          <a:sx n="58" d="100"/>
          <a:sy n="58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7BB4A19-97D3-4001-A293-1DB7B031B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1289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613" y="4876800"/>
            <a:ext cx="5214937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9756775"/>
            <a:ext cx="31289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3FE4E6E4-63EC-4C33-833C-A2F8580EA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8B83FA4C-E31F-4B28-A828-F234A140559E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FLUKA Houston Course: Combinatorial Geometry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3000F6F-DC77-4CE6-810E-C2C128ED1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5F5B2-7E67-4885-94D7-FF89FCDDE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1AB88-392B-42F0-9E68-35165D52F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5D85F-40F4-4FC6-9024-DDDBF4E28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2395-2EE7-4182-A6A8-19A84A216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EC9CD-4E30-4F8A-9965-E2876E033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D10E2-4F8C-4E0A-A571-87B36BCCF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B1099-1A1A-4A4D-A9A4-12F819BFFE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65EB-8886-44E4-8A33-53F7F3CC3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C5762-38EF-43CD-8CC8-D11F634FD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BD1A2-9B4C-4333-B159-5F0AB7646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00800"/>
            <a:ext cx="446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CERN FLUKA Course, June 23-27,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20ABB7-A2AC-46AE-B0B6-18AA3FF85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00113" y="2133600"/>
            <a:ext cx="77724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8:Thresholds</a:t>
            </a:r>
            <a:endParaRPr lang="en-US" smtClean="0"/>
          </a:p>
        </p:txBody>
      </p:sp>
      <p:pic>
        <p:nvPicPr>
          <p:cNvPr id="15362" name="Picture 8" descr="logo3000x20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2484438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/>
              <a:t>Beginners FLUKA Course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ex8 : protons</a:t>
            </a:r>
          </a:p>
        </p:txBody>
      </p:sp>
      <p:pic>
        <p:nvPicPr>
          <p:cNvPr id="28677" name="Picture 5" descr="ex8_1dphi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81075"/>
            <a:ext cx="5181600" cy="3627438"/>
          </a:xfrm>
        </p:spPr>
      </p:pic>
      <p:pic>
        <p:nvPicPr>
          <p:cNvPr id="28678" name="Picture 6" descr="ex8_1dpl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3228975"/>
            <a:ext cx="5184775" cy="362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8:Thresholds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Aim:</a:t>
            </a:r>
            <a:r>
              <a:rPr lang="en-US" sz="1800" smtClean="0"/>
              <a:t> “see” the effect of different threshold settings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Easier with thin layers and with interfaces between strongly different materials -&gt; change the layout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Observables: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dose deposition,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backscattered electrons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Practice also  preprocessor directives in the input file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 </a:t>
            </a:r>
            <a:r>
              <a:rPr lang="en-US" sz="1800" b="1" smtClean="0"/>
              <a:t>Instructions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- changes to the geometry/beam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Create a folder called ex8, download the solution of ex5 (only ex5.inp) from the website, rename it to ex6.inp and open it in </a:t>
            </a:r>
            <a:r>
              <a:rPr lang="en-US" sz="1800" i="1" smtClean="0"/>
              <a:t>flair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target layer thicknesses to 50 microns each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target radius to 5 mm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BEAM to 10 MeV electrons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beam size to Annular, 1mm radius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materials of the region </a:t>
            </a:r>
            <a:r>
              <a:rPr lang="en-US" sz="1800" i="1" smtClean="0"/>
              <a:t>TARGS2</a:t>
            </a:r>
            <a:r>
              <a:rPr lang="en-US" sz="1800" smtClean="0"/>
              <a:t> to Lead. Change the material of region </a:t>
            </a:r>
            <a:r>
              <a:rPr lang="en-US" sz="1800" i="1" smtClean="0"/>
              <a:t>TARGS3</a:t>
            </a:r>
            <a:r>
              <a:rPr lang="en-US" sz="1800" smtClean="0"/>
              <a:t>  to Aluminum. (H2O-Pb-Al)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Change the air around to Vacuum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8:Thresholds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Instructions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-general settings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thin layers, low thresholds</a:t>
            </a:r>
            <a:r>
              <a:rPr lang="en-US" sz="1800" smtClean="0">
                <a:sym typeface="Wingdings" pitchFamily="2" charset="2"/>
              </a:rPr>
              <a:t> need high tracking precision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sym typeface="Wingdings" pitchFamily="2" charset="2"/>
              </a:rPr>
              <a:t>set PRECISION as default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sym typeface="Wingdings" pitchFamily="2" charset="2"/>
              </a:rPr>
              <a:t>Switch on single scattering at boundaries (find how..)</a:t>
            </a:r>
            <a:endParaRPr lang="en-U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/>
              <a:t>-prepare a set of different thresholds, with different “#define”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Define 3 preprocessor variables, for instance HI-T , LOW-T, VLOW-T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/>
              <a:t>Prepare a structure and fill it with EMFCUT and DELTARAY cards to have, in all materials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#if HI-T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electrons: 1 Mev kinetic , 5 kev 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#elif LOW-T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electrons: energy corresponding to a range </a:t>
            </a:r>
            <a:r>
              <a:rPr lang="en-US" sz="1400" smtClean="0">
                <a:cs typeface="Tahoma" pitchFamily="34" charset="0"/>
              </a:rPr>
              <a:t>≈</a:t>
            </a:r>
            <a:r>
              <a:rPr lang="en-US" sz="1400" smtClean="0"/>
              <a:t> ½ of the Pb thickness - 5 kev 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#elif VLOW-T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smtClean="0"/>
              <a:t>electrons: energy corresponding to a range </a:t>
            </a:r>
            <a:r>
              <a:rPr lang="en-US" sz="1400" smtClean="0">
                <a:cs typeface="Tahoma" pitchFamily="34" charset="0"/>
              </a:rPr>
              <a:t>≈ z bin size, in Pb</a:t>
            </a:r>
            <a:r>
              <a:rPr lang="en-US" sz="1400" smtClean="0"/>
              <a:t>, 5 kev 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/>
              <a:t>#endif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FF0000"/>
                </a:solidFill>
              </a:rPr>
              <a:t>SAME energy thresholds in all materials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solidFill>
                  <a:srgbClr val="FF0000"/>
                </a:solidFill>
              </a:rPr>
              <a:t>HINT: go to </a:t>
            </a:r>
            <a:r>
              <a:rPr lang="en-US" sz="1800" smtClean="0"/>
              <a:t>http://physics.nist.gov/PhysRefData/Star/Text/contents.html</a:t>
            </a:r>
            <a:endParaRPr lang="en-US" sz="1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8:Thresholds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Instructions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-scoring</a:t>
            </a:r>
          </a:p>
          <a:p>
            <a:pPr eaLnBrk="1" hangingPunct="1"/>
            <a:r>
              <a:rPr lang="en-US" smtClean="0"/>
              <a:t>One USERBIN scoring DOSE over the target,  1 micron bins along z,   5 microns bins  in the radial direction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One USRBDX to score electrons and positrons EXITING from the first target layer back into vacuum. One single bin in angle.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-</a:t>
            </a:r>
            <a:r>
              <a:rPr lang="en-US" b="1" smtClean="0">
                <a:sym typeface="Wingdings" pitchFamily="2" charset="2"/>
              </a:rPr>
              <a:t>running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in the RUN window of Flair</a:t>
            </a:r>
          </a:p>
          <a:p>
            <a:pPr lvl="1" eaLnBrk="1" hangingPunct="1"/>
            <a:r>
              <a:rPr lang="en-US" smtClean="0"/>
              <a:t>click on the </a:t>
            </a:r>
            <a:r>
              <a:rPr lang="en-US" b="1" smtClean="0"/>
              <a:t>+</a:t>
            </a:r>
            <a:r>
              <a:rPr lang="en-US" smtClean="0"/>
              <a:t> button in the Run/Input frame</a:t>
            </a:r>
          </a:p>
          <a:p>
            <a:pPr lvl="1" eaLnBrk="1" hangingPunct="1"/>
            <a:r>
              <a:rPr lang="en-US" smtClean="0"/>
              <a:t>choose a name for the first threshold option , i.e. ex8_ht</a:t>
            </a:r>
          </a:p>
          <a:p>
            <a:pPr lvl="1" eaLnBrk="1" hangingPunct="1"/>
            <a:r>
              <a:rPr lang="en-US" smtClean="0"/>
              <a:t>select the correct directive in the “Defines”frame</a:t>
            </a:r>
          </a:p>
          <a:p>
            <a:pPr lvl="1" eaLnBrk="1" hangingPunct="1"/>
            <a:r>
              <a:rPr lang="en-US" smtClean="0"/>
              <a:t>run 5 runs , 100000 primaries each</a:t>
            </a:r>
          </a:p>
          <a:p>
            <a:pPr lvl="1" eaLnBrk="1" hangingPunct="1"/>
            <a:r>
              <a:rPr lang="en-US" smtClean="0"/>
              <a:t>do the same for the other thresholds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8:Thresholds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results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-</a:t>
            </a:r>
            <a:r>
              <a:rPr lang="en-US" smtClean="0">
                <a:solidFill>
                  <a:srgbClr val="FF0000"/>
                </a:solidFill>
              </a:rPr>
              <a:t>PLOT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for each threshold: 1-d projection along z of the dose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try to set the same y-scale for the three plots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(set yscale [xx : yy]   in the gnuplot options)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compare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for each threshold: the usrbdx output. Try to put all three on the same plot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If you have time</a:t>
            </a: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Change the BEAM to 4 MeV protons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run with the proton threshold at 1MeV and 100 keV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plot the dose deposition and see the difference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( using #define )</a:t>
            </a:r>
            <a:endParaRPr lang="en-US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Exercise 8:Solution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08050"/>
            <a:ext cx="7924800" cy="55451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results 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“low threshold”</a:t>
            </a:r>
          </a:p>
          <a:p>
            <a:pPr eaLnBrk="1" hangingPunct="1">
              <a:buFontTx/>
              <a:buChar char="-"/>
            </a:pPr>
            <a:r>
              <a:rPr lang="en-US" b="1" smtClean="0"/>
              <a:t>25</a:t>
            </a:r>
            <a:r>
              <a:rPr lang="en-US" b="1" smtClean="0">
                <a:sym typeface="Symbol" pitchFamily="18" charset="2"/>
              </a:rPr>
              <a:t> Pb = 2.8 10</a:t>
            </a:r>
            <a:r>
              <a:rPr lang="en-US" b="1" baseline="30000" smtClean="0">
                <a:sym typeface="Symbol" pitchFamily="18" charset="2"/>
              </a:rPr>
              <a:t>-2 </a:t>
            </a:r>
            <a:r>
              <a:rPr lang="en-US" b="1" smtClean="0">
                <a:sym typeface="Symbol" pitchFamily="18" charset="2"/>
              </a:rPr>
              <a:t> g/cm</a:t>
            </a:r>
            <a:r>
              <a:rPr lang="en-US" b="1" baseline="30000" smtClean="0">
                <a:sym typeface="Symbol" pitchFamily="18" charset="2"/>
              </a:rPr>
              <a:t>2</a:t>
            </a:r>
            <a:r>
              <a:rPr lang="en-US" b="1" smtClean="0">
                <a:sym typeface="Symbol" pitchFamily="18" charset="2"/>
              </a:rPr>
              <a:t> </a:t>
            </a:r>
            <a:r>
              <a:rPr lang="en-US" b="1" smtClean="0">
                <a:sym typeface="Wingdings" pitchFamily="2" charset="2"/>
              </a:rPr>
              <a:t> 100 keV</a:t>
            </a:r>
          </a:p>
          <a:p>
            <a:pPr eaLnBrk="1" hangingPunct="1">
              <a:buFontTx/>
              <a:buChar char="-"/>
            </a:pPr>
            <a:r>
              <a:rPr lang="en-US" b="1" smtClean="0">
                <a:sym typeface="Wingdings" pitchFamily="2" charset="2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en-US" b="1" smtClean="0">
                <a:sym typeface="Wingdings" pitchFamily="2" charset="2"/>
              </a:rPr>
              <a:t>very-low threshold</a:t>
            </a:r>
          </a:p>
          <a:p>
            <a:pPr eaLnBrk="1" hangingPunct="1">
              <a:buFontTx/>
              <a:buChar char="-"/>
            </a:pPr>
            <a:r>
              <a:rPr lang="en-US" b="1" smtClean="0">
                <a:sym typeface="Wingdings" pitchFamily="2" charset="2"/>
              </a:rPr>
              <a:t>1</a:t>
            </a:r>
            <a:r>
              <a:rPr lang="en-US" b="1" smtClean="0">
                <a:sym typeface="Symbol" pitchFamily="18" charset="2"/>
              </a:rPr>
              <a:t> Pb = 1.1 10</a:t>
            </a:r>
            <a:r>
              <a:rPr lang="en-US" b="1" baseline="30000" smtClean="0">
                <a:sym typeface="Symbol" pitchFamily="18" charset="2"/>
              </a:rPr>
              <a:t>-3</a:t>
            </a:r>
            <a:r>
              <a:rPr lang="en-US" b="1" smtClean="0">
                <a:sym typeface="Symbol" pitchFamily="18" charset="2"/>
              </a:rPr>
              <a:t> g/cm</a:t>
            </a:r>
            <a:r>
              <a:rPr lang="en-US" b="1" baseline="30000" smtClean="0">
                <a:sym typeface="Symbol" pitchFamily="18" charset="2"/>
              </a:rPr>
              <a:t>2     </a:t>
            </a:r>
            <a:r>
              <a:rPr lang="en-US" b="1" smtClean="0">
                <a:sym typeface="Wingdings" pitchFamily="2" charset="2"/>
              </a:rPr>
              <a:t>   10 keV </a:t>
            </a:r>
            <a:r>
              <a:rPr lang="en-US" sz="1800" b="1" smtClean="0">
                <a:sym typeface="Wingdings" pitchFamily="2" charset="2"/>
              </a:rPr>
              <a:t> (or 12, but we choose a round number for easyness..)</a:t>
            </a:r>
          </a:p>
          <a:p>
            <a:pPr eaLnBrk="1" hangingPunct="1">
              <a:buFontTx/>
              <a:buChar char="-"/>
            </a:pPr>
            <a:endParaRPr lang="en-US" sz="1800" b="1" smtClean="0">
              <a:sym typeface="Wingdings" pitchFamily="2" charset="2"/>
            </a:endParaRPr>
          </a:p>
          <a:p>
            <a:pPr eaLnBrk="1" hangingPunct="1">
              <a:buFontTx/>
              <a:buChar char="-"/>
            </a:pPr>
            <a:r>
              <a:rPr lang="en-US" sz="1800" b="1" smtClean="0">
                <a:sym typeface="Wingdings" pitchFamily="2" charset="2"/>
              </a:rPr>
              <a:t>to be set : EMFCUT with PROD-CUT </a:t>
            </a:r>
          </a:p>
          <a:p>
            <a:pPr eaLnBrk="1" hangingPunct="1">
              <a:buFontTx/>
              <a:buChar char="-"/>
            </a:pPr>
            <a:r>
              <a:rPr lang="en-US" sz="1800" b="1" smtClean="0">
                <a:sym typeface="Wingdings" pitchFamily="2" charset="2"/>
              </a:rPr>
              <a:t>                  EMFCUT  with BLANK</a:t>
            </a:r>
          </a:p>
          <a:p>
            <a:pPr eaLnBrk="1" hangingPunct="1">
              <a:buFontTx/>
              <a:buChar char="-"/>
            </a:pPr>
            <a:r>
              <a:rPr lang="en-US" sz="1800" b="1" smtClean="0">
                <a:sym typeface="Wingdings" pitchFamily="2" charset="2"/>
              </a:rPr>
              <a:t>                  DELTARAY  ( in case we run protons later..)</a:t>
            </a:r>
          </a:p>
          <a:p>
            <a:pPr eaLnBrk="1" hangingPunct="1">
              <a:buFontTx/>
              <a:buChar char="-"/>
            </a:pPr>
            <a:r>
              <a:rPr lang="en-US" sz="1800" b="1" smtClean="0">
                <a:sym typeface="Wingdings" pitchFamily="2" charset="2"/>
              </a:rPr>
              <a:t>Warning: to set KINETIC energy in EMFCUT the value must be NEGATIVE, otherwise it sets the TOTAL energy</a:t>
            </a:r>
          </a:p>
          <a:p>
            <a:pPr eaLnBrk="1" hangingPunct="1">
              <a:buFontTx/>
              <a:buChar char="-"/>
            </a:pPr>
            <a:endParaRPr lang="en-US" smtClean="0">
              <a:solidFill>
                <a:srgbClr val="FF0000"/>
              </a:solidFill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Exercise 8:Solution</a:t>
            </a:r>
          </a:p>
        </p:txBody>
      </p:sp>
      <p:pic>
        <p:nvPicPr>
          <p:cNvPr id="22530" name="Picture 3" descr="ex8_1dh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908050"/>
            <a:ext cx="4751388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 descr="ex8_1dl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890588"/>
            <a:ext cx="4787900" cy="335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ex8_1dvlo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2475" y="3651250"/>
            <a:ext cx="4581525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3554" name="Picture 4" descr="a"/>
          <p:cNvPicPr>
            <a:picLocks noChangeAspect="1" noChangeArrowheads="1"/>
          </p:cNvPicPr>
          <p:nvPr/>
        </p:nvPicPr>
        <p:blipFill>
          <a:blip r:embed="rId2"/>
          <a:srcRect l="3322" t="11346" r="11346" b="5997"/>
          <a:stretch>
            <a:fillRect/>
          </a:stretch>
        </p:blipFill>
        <p:spPr bwMode="auto">
          <a:xfrm>
            <a:off x="1908175" y="1052513"/>
            <a:ext cx="5616575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ex 8 : backscattering</a:t>
            </a:r>
          </a:p>
        </p:txBody>
      </p:sp>
      <p:pic>
        <p:nvPicPr>
          <p:cNvPr id="26630" name="Picture 6" descr="ex8_plot13_log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125538"/>
            <a:ext cx="7416800" cy="51927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9755</TotalTime>
  <Words>478</Words>
  <Application>Microsoft PowerPoint</Application>
  <PresentationFormat>Overhead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Tahoma</vt:lpstr>
      <vt:lpstr>Arial</vt:lpstr>
      <vt:lpstr>Wingdings</vt:lpstr>
      <vt:lpstr>Times New Roman</vt:lpstr>
      <vt:lpstr>Symbol</vt:lpstr>
      <vt:lpstr>Blueprint</vt:lpstr>
      <vt:lpstr>Blueprint</vt:lpstr>
      <vt:lpstr>Exercise 8:Thresholds</vt:lpstr>
      <vt:lpstr>Exercise 8:Thresholds</vt:lpstr>
      <vt:lpstr>Exercise 8:Thresholds</vt:lpstr>
      <vt:lpstr>Exercise 8:Thresholds</vt:lpstr>
      <vt:lpstr>Exercise 8:Thresholds</vt:lpstr>
      <vt:lpstr>Exercise 8:Solution</vt:lpstr>
      <vt:lpstr>Exercise 8:Solution</vt:lpstr>
      <vt:lpstr>Slide 8</vt:lpstr>
      <vt:lpstr>ex 8 : backscattering</vt:lpstr>
      <vt:lpstr>ex8 : protons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Sala</dc:creator>
  <cp:lastModifiedBy>Fluka</cp:lastModifiedBy>
  <cp:revision>894</cp:revision>
  <cp:lastPrinted>2004-07-08T08:47:15Z</cp:lastPrinted>
  <dcterms:created xsi:type="dcterms:W3CDTF">2003-02-06T18:33:45Z</dcterms:created>
  <dcterms:modified xsi:type="dcterms:W3CDTF">2009-10-21T12:28:45Z</dcterms:modified>
</cp:coreProperties>
</file>