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4" r:id="rId1"/>
  </p:sldMasterIdLst>
  <p:notesMasterIdLst>
    <p:notesMasterId r:id="rId4"/>
  </p:notesMasterIdLst>
  <p:sldIdLst>
    <p:sldId id="342" r:id="rId2"/>
    <p:sldId id="343" r:id="rId3"/>
  </p:sldIdLst>
  <p:sldSz cx="9144000" cy="6858000" type="screen4x3"/>
  <p:notesSz cx="7102475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27B206"/>
    <a:srgbClr val="0000FF"/>
    <a:srgbClr val="FF0000"/>
    <a:srgbClr val="FF3300"/>
    <a:srgbClr val="3DF71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9" autoAdjust="0"/>
    <p:restoredTop sz="90634" autoAdjust="0"/>
  </p:normalViewPr>
  <p:slideViewPr>
    <p:cSldViewPr>
      <p:cViewPr varScale="1">
        <p:scale>
          <a:sx n="55" d="100"/>
          <a:sy n="55" d="100"/>
        </p:scale>
        <p:origin x="-123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048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886" y="0"/>
            <a:ext cx="3078048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557" y="4861781"/>
            <a:ext cx="5681363" cy="460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68"/>
            <a:ext cx="3078048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886" y="9721868"/>
            <a:ext cx="3078048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fld id="{56DB4B93-6866-47E7-ADAD-544AE3FD0B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252397-2705-4ADC-B8C6-4CAF671361F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87400"/>
            <a:ext cx="5135563" cy="3852863"/>
          </a:xfrm>
          <a:ln w="12700" cap="flat"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3335" y="4877009"/>
            <a:ext cx="5214338" cy="4563948"/>
          </a:xfrm>
          <a:noFill/>
          <a:ln/>
        </p:spPr>
        <p:txBody>
          <a:bodyPr lIns="90488" tIns="46038" rIns="90488" bIns="46038"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6EC47B-3A09-4E91-A4E9-6C1F21F9C58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87400"/>
            <a:ext cx="5135563" cy="3852863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3335" y="4877009"/>
            <a:ext cx="5214338" cy="4563948"/>
          </a:xfrm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588" y="887413"/>
            <a:ext cx="6654800" cy="2851150"/>
            <a:chOff x="1" y="559"/>
            <a:chExt cx="4192" cy="179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Arc 6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8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Arc 10"/>
            <p:cNvSpPr>
              <a:spLocks/>
            </p:cNvSpPr>
            <p:nvPr/>
          </p:nvSpPr>
          <p:spPr bwMode="ltGray">
            <a:xfrm rot="5400000">
              <a:off x="5098" y="3351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2160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60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34200" y="6400800"/>
            <a:ext cx="1600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8F140-C64D-4E2E-83CE-8CD05E636C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34200" y="6400800"/>
            <a:ext cx="1600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C1B3D-653B-469A-B217-BA931865C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34200" y="6400800"/>
            <a:ext cx="1600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5B544-F5EC-42BB-9F57-9A364061B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34200" y="6400800"/>
            <a:ext cx="1600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6EC99-4B65-47D4-82CF-C460D7AFAB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34200" y="6400800"/>
            <a:ext cx="1600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77C55-A5FB-4B29-9BFB-E4D24CFAF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34200" y="6400800"/>
            <a:ext cx="1600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CAC6D-2323-4E62-B10E-6E0844288C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34200" y="6400800"/>
            <a:ext cx="1600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590DB-EA07-44A6-98CC-8EEAAC23D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34200" y="6400800"/>
            <a:ext cx="1600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1336B-D6C1-405B-84BE-F026DFB2D7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34200" y="6400800"/>
            <a:ext cx="1600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46CD9-99EC-4DA2-9E82-3A5D247B8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ChangeArrowheads="1"/>
          </p:cNvSpPr>
          <p:nvPr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7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215043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215045" name="Line 5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5046" name="Line 6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5047" name="Arc 7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2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5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8" descr="logo3000x20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2050" y="0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12"/>
          <p:cNvSpPr>
            <a:spLocks noChangeArrowheads="1"/>
          </p:cNvSpPr>
          <p:nvPr/>
        </p:nvSpPr>
        <p:spPr bwMode="auto">
          <a:xfrm>
            <a:off x="2971800" y="4495800"/>
            <a:ext cx="51117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dirty="0" smtClean="0"/>
          </a:p>
          <a:p>
            <a:pPr marL="342900" indent="-342900" algn="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 dirty="0" smtClean="0"/>
              <a:t>Beginners’ FLUKA Course</a:t>
            </a:r>
            <a:endParaRPr lang="en-US" sz="2000" dirty="0"/>
          </a:p>
        </p:txBody>
      </p:sp>
      <p:sp>
        <p:nvSpPr>
          <p:cNvPr id="265218" name="Rectangle 2"/>
          <p:cNvSpPr>
            <a:spLocks noChangeArrowheads="1"/>
          </p:cNvSpPr>
          <p:nvPr/>
        </p:nvSpPr>
        <p:spPr bwMode="auto">
          <a:xfrm>
            <a:off x="838200" y="1700213"/>
            <a:ext cx="77724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l">
              <a:defRPr/>
            </a:pPr>
            <a:r>
              <a:rPr lang="en-US" sz="36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Exercise 11: Activation</a:t>
            </a:r>
            <a:endParaRPr lang="en-US" sz="3600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924800" cy="5638800"/>
          </a:xfrm>
        </p:spPr>
        <p:txBody>
          <a:bodyPr/>
          <a:lstStyle/>
          <a:p>
            <a:pPr defTabSz="590550" eaLnBrk="1" hangingPunct="1">
              <a:spcBef>
                <a:spcPts val="500"/>
              </a:spcBef>
              <a:buClr>
                <a:srgbClr val="6F89F7"/>
              </a:buClr>
              <a:buSzPct val="60000"/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rgbClr val="40458C"/>
                </a:solidFill>
                <a:latin typeface="+mj-lt"/>
              </a:rPr>
              <a:t>copy the solution of Exercise 5 (</a:t>
            </a:r>
            <a:r>
              <a:rPr lang="en-US" sz="1800" b="1" dirty="0" smtClean="0">
                <a:solidFill>
                  <a:srgbClr val="40458C"/>
                </a:solidFill>
                <a:latin typeface="+mj-lt"/>
              </a:rPr>
              <a:t>ex5.inp</a:t>
            </a:r>
            <a:r>
              <a:rPr lang="en-US" sz="1800" dirty="0" smtClean="0">
                <a:solidFill>
                  <a:srgbClr val="40458C"/>
                </a:solidFill>
                <a:latin typeface="+mj-lt"/>
              </a:rPr>
              <a:t>) into a new directory (</a:t>
            </a:r>
            <a:r>
              <a:rPr lang="en-US" sz="1800" b="1" dirty="0" smtClean="0">
                <a:solidFill>
                  <a:srgbClr val="40458C"/>
                </a:solidFill>
                <a:latin typeface="+mj-lt"/>
              </a:rPr>
              <a:t>ex11</a:t>
            </a:r>
            <a:r>
              <a:rPr lang="en-US" sz="1800" dirty="0" smtClean="0">
                <a:solidFill>
                  <a:srgbClr val="40458C"/>
                </a:solidFill>
                <a:latin typeface="+mj-lt"/>
              </a:rPr>
              <a:t>), </a:t>
            </a:r>
            <a:r>
              <a:rPr lang="en-US" sz="1800" dirty="0" smtClean="0">
                <a:solidFill>
                  <a:srgbClr val="40458C"/>
                </a:solidFill>
                <a:latin typeface="+mj-lt"/>
              </a:rPr>
              <a:t>rename </a:t>
            </a:r>
            <a:r>
              <a:rPr lang="en-US" sz="1800" dirty="0" smtClean="0">
                <a:solidFill>
                  <a:srgbClr val="40458C"/>
                </a:solidFill>
                <a:latin typeface="+mj-lt"/>
              </a:rPr>
              <a:t>it </a:t>
            </a:r>
            <a:r>
              <a:rPr lang="en-US" sz="1800" dirty="0" smtClean="0">
                <a:solidFill>
                  <a:srgbClr val="40458C"/>
                </a:solidFill>
                <a:latin typeface="+mj-lt"/>
              </a:rPr>
              <a:t>as </a:t>
            </a:r>
            <a:r>
              <a:rPr lang="en-US" sz="1800" b="1" dirty="0" smtClean="0">
                <a:solidFill>
                  <a:srgbClr val="40458C"/>
                </a:solidFill>
                <a:latin typeface="+mj-lt"/>
              </a:rPr>
              <a:t>ex11.inp </a:t>
            </a:r>
            <a:r>
              <a:rPr lang="en-US" sz="1800" dirty="0" smtClean="0">
                <a:solidFill>
                  <a:srgbClr val="40458C"/>
                </a:solidFill>
                <a:latin typeface="+mj-lt"/>
              </a:rPr>
              <a:t>and </a:t>
            </a:r>
            <a:r>
              <a:rPr lang="en-GB" sz="1800" dirty="0" smtClean="0">
                <a:solidFill>
                  <a:srgbClr val="40458C"/>
                </a:solidFill>
                <a:latin typeface="+mj-lt"/>
              </a:rPr>
              <a:t>open it using FLAIR</a:t>
            </a:r>
            <a:endParaRPr lang="en-US" sz="1800" dirty="0" smtClean="0">
              <a:latin typeface="+mj-lt"/>
            </a:endParaRPr>
          </a:p>
          <a:p>
            <a:pPr defTabSz="590550" eaLnBrk="1" hangingPunct="1">
              <a:buFont typeface="Wingdings" pitchFamily="2" charset="2"/>
              <a:buNone/>
              <a:defRPr/>
            </a:pPr>
            <a:endParaRPr lang="en-US" dirty="0" smtClean="0">
              <a:latin typeface="+mj-lt"/>
            </a:endParaRPr>
          </a:p>
          <a:p>
            <a:pPr defTabSz="590550" eaLnBrk="1" hangingPunct="1">
              <a:buSzPct val="60000"/>
              <a:buFont typeface="Wingdings" pitchFamily="2" charset="2"/>
              <a:buChar char="q"/>
              <a:defRPr/>
            </a:pPr>
            <a:r>
              <a:rPr lang="en-US" sz="1800" dirty="0" smtClean="0">
                <a:latin typeface="+mj-lt"/>
              </a:rPr>
              <a:t>add irradiation profile of </a:t>
            </a:r>
            <a:r>
              <a:rPr lang="en-US" sz="1800" i="1" dirty="0" smtClean="0">
                <a:latin typeface="+mj-lt"/>
              </a:rPr>
              <a:t>three irradiation periods</a:t>
            </a:r>
            <a:r>
              <a:rPr lang="en-US" sz="1800" dirty="0" smtClean="0">
                <a:latin typeface="+mj-lt"/>
              </a:rPr>
              <a:t> of 7 days each, separated by 4 days of shutdown </a:t>
            </a:r>
          </a:p>
          <a:p>
            <a:pPr defTabSz="590550" eaLnBrk="1" hangingPunct="1">
              <a:buSzPct val="60000"/>
              <a:buFont typeface="Wingdings" pitchFamily="2" charset="2"/>
              <a:buChar char="q"/>
              <a:defRPr/>
            </a:pPr>
            <a:r>
              <a:rPr lang="en-US" sz="1800" dirty="0" smtClean="0">
                <a:latin typeface="+mj-lt"/>
              </a:rPr>
              <a:t>assume as </a:t>
            </a:r>
            <a:r>
              <a:rPr lang="en-US" sz="1800" i="1" dirty="0" smtClean="0">
                <a:latin typeface="+mj-lt"/>
              </a:rPr>
              <a:t>intensity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smtClean="0">
                <a:latin typeface="+mj-lt"/>
              </a:rPr>
              <a:t>during each </a:t>
            </a:r>
            <a:r>
              <a:rPr lang="en-US" sz="1800" dirty="0" smtClean="0">
                <a:latin typeface="+mj-lt"/>
              </a:rPr>
              <a:t>period </a:t>
            </a:r>
            <a:r>
              <a:rPr lang="en-US" sz="1800" dirty="0" smtClean="0">
                <a:latin typeface="+mj-lt"/>
              </a:rPr>
              <a:t>10</a:t>
            </a:r>
            <a:r>
              <a:rPr lang="en-US" sz="1800" baseline="30000" dirty="0" smtClean="0">
                <a:latin typeface="+mj-lt"/>
              </a:rPr>
              <a:t>5</a:t>
            </a:r>
            <a:r>
              <a:rPr lang="en-US" sz="1800" dirty="0" smtClean="0">
                <a:latin typeface="+mj-lt"/>
              </a:rPr>
              <a:t> protons per second</a:t>
            </a:r>
          </a:p>
          <a:p>
            <a:pPr defTabSz="590550" eaLnBrk="1" hangingPunct="1">
              <a:buSzPct val="60000"/>
              <a:buFont typeface="Wingdings" pitchFamily="2" charset="2"/>
              <a:buChar char="q"/>
              <a:defRPr/>
            </a:pPr>
            <a:r>
              <a:rPr lang="en-US" sz="1800" dirty="0" smtClean="0">
                <a:latin typeface="+mj-lt"/>
              </a:rPr>
              <a:t>consider </a:t>
            </a:r>
            <a:r>
              <a:rPr lang="en-US" sz="1800" i="1" dirty="0" smtClean="0">
                <a:latin typeface="+mj-lt"/>
              </a:rPr>
              <a:t>two cooling periods</a:t>
            </a:r>
            <a:r>
              <a:rPr lang="en-US" sz="1800" dirty="0" smtClean="0">
                <a:latin typeface="+mj-lt"/>
              </a:rPr>
              <a:t>: one hour and one month</a:t>
            </a:r>
          </a:p>
          <a:p>
            <a:pPr defTabSz="590550" eaLnBrk="1" hangingPunct="1">
              <a:buSzPct val="60000"/>
              <a:buFont typeface="Wingdings" pitchFamily="2" charset="2"/>
              <a:buChar char="q"/>
              <a:defRPr/>
            </a:pPr>
            <a:r>
              <a:rPr lang="en-US" sz="1800" dirty="0" smtClean="0"/>
              <a:t>kill </a:t>
            </a:r>
            <a:r>
              <a:rPr lang="en-US" sz="1800" i="1" dirty="0" smtClean="0"/>
              <a:t>electromagnetic</a:t>
            </a:r>
            <a:r>
              <a:rPr lang="en-US" sz="1800" dirty="0" smtClean="0"/>
              <a:t> cascade in the prompt particle </a:t>
            </a:r>
            <a:r>
              <a:rPr lang="en-US" sz="1800" dirty="0" smtClean="0"/>
              <a:t>cascade and set transport </a:t>
            </a:r>
            <a:r>
              <a:rPr lang="en-US" sz="1800" i="1" dirty="0" smtClean="0"/>
              <a:t>thresholds </a:t>
            </a:r>
            <a:r>
              <a:rPr lang="en-US" sz="1800" dirty="0" smtClean="0"/>
              <a:t>for decay electrons/positrons and photons at 100keV and 10KeV, respectively</a:t>
            </a:r>
            <a:endParaRPr lang="en-US" sz="1800" dirty="0" smtClean="0"/>
          </a:p>
          <a:p>
            <a:pPr defTabSz="590550" eaLnBrk="1" hangingPunct="1">
              <a:buSzPct val="60000"/>
              <a:buFont typeface="Wingdings" pitchFamily="2" charset="2"/>
              <a:buChar char="q"/>
              <a:defRPr/>
            </a:pPr>
            <a:endParaRPr lang="en-US" sz="1800" dirty="0" smtClean="0">
              <a:latin typeface="+mj-lt"/>
            </a:endParaRPr>
          </a:p>
          <a:p>
            <a:pPr defTabSz="590550" eaLnBrk="1" hangingPunct="1">
              <a:buSzPct val="60000"/>
              <a:buFont typeface="Wingdings" pitchFamily="2" charset="2"/>
              <a:buChar char="q"/>
              <a:defRPr/>
            </a:pPr>
            <a:r>
              <a:rPr lang="en-US" sz="1800" dirty="0" smtClean="0">
                <a:latin typeface="+mj-lt"/>
              </a:rPr>
              <a:t>add scoring of </a:t>
            </a:r>
            <a:r>
              <a:rPr lang="en-US" sz="1800" i="1" dirty="0" smtClean="0">
                <a:latin typeface="+mj-lt"/>
              </a:rPr>
              <a:t>specific activity </a:t>
            </a:r>
            <a:r>
              <a:rPr lang="en-US" sz="1800" dirty="0" smtClean="0">
                <a:latin typeface="+mj-lt"/>
              </a:rPr>
              <a:t>in </a:t>
            </a:r>
            <a:r>
              <a:rPr lang="en-US" sz="1800" dirty="0" err="1" smtClean="0">
                <a:latin typeface="+mj-lt"/>
              </a:rPr>
              <a:t>Bq</a:t>
            </a:r>
            <a:r>
              <a:rPr lang="en-US" sz="1800" dirty="0" smtClean="0">
                <a:latin typeface="+mj-lt"/>
              </a:rPr>
              <a:t>/cm</a:t>
            </a:r>
            <a:r>
              <a:rPr lang="en-US" sz="1800" baseline="30000" dirty="0" smtClean="0">
                <a:latin typeface="+mj-lt"/>
              </a:rPr>
              <a:t>3</a:t>
            </a:r>
            <a:r>
              <a:rPr lang="en-US" sz="1800" dirty="0" smtClean="0">
                <a:latin typeface="+mj-lt"/>
              </a:rPr>
              <a:t> in the aluminum and lead cylinders of the target for both cooling periods with USRBIN and with RESNUCLE and convince yourself that they give the same results</a:t>
            </a:r>
          </a:p>
          <a:p>
            <a:pPr defTabSz="590550" eaLnBrk="1" hangingPunct="1">
              <a:buSzPct val="60000"/>
              <a:buFont typeface="Wingdings" pitchFamily="2" charset="2"/>
              <a:buChar char="q"/>
              <a:defRPr/>
            </a:pPr>
            <a:r>
              <a:rPr lang="en-US" sz="1800" dirty="0" smtClean="0">
                <a:latin typeface="+mj-lt"/>
              </a:rPr>
              <a:t>calculate dose equivalent rate </a:t>
            </a:r>
            <a:r>
              <a:rPr lang="en-US" sz="1800" dirty="0" smtClean="0"/>
              <a:t>around the target </a:t>
            </a:r>
            <a:r>
              <a:rPr lang="en-US" sz="1800" dirty="0" smtClean="0">
                <a:latin typeface="+mj-lt"/>
              </a:rPr>
              <a:t>for </a:t>
            </a:r>
            <a:r>
              <a:rPr lang="en-US" sz="1800" dirty="0" smtClean="0">
                <a:latin typeface="+mj-lt"/>
              </a:rPr>
              <a:t>both cooling periods using the conversion coefficients for </a:t>
            </a:r>
            <a:r>
              <a:rPr lang="en-US" sz="1800" i="1" dirty="0" smtClean="0">
                <a:latin typeface="+mj-lt"/>
              </a:rPr>
              <a:t>effective dose </a:t>
            </a:r>
            <a:r>
              <a:rPr lang="en-US" sz="1800" dirty="0" smtClean="0">
                <a:latin typeface="+mj-lt"/>
              </a:rPr>
              <a:t>(identifier ‘EWT74’, selected with the AUXSCORE card), </a:t>
            </a:r>
            <a:r>
              <a:rPr lang="en-US" sz="1800" dirty="0" smtClean="0">
                <a:latin typeface="+mj-lt"/>
              </a:rPr>
              <a:t>with </a:t>
            </a:r>
            <a:r>
              <a:rPr lang="en-US" sz="1800" dirty="0" smtClean="0">
                <a:latin typeface="+mj-lt"/>
              </a:rPr>
              <a:t>USRBIN (R-</a:t>
            </a:r>
            <a:r>
              <a:rPr lang="en-US" sz="1800" dirty="0" smtClean="0">
                <a:latin typeface="Symbol" pitchFamily="18" charset="2"/>
              </a:rPr>
              <a:t>F</a:t>
            </a:r>
            <a:r>
              <a:rPr lang="en-US" sz="1800" dirty="0" smtClean="0">
                <a:latin typeface="+mj-lt"/>
              </a:rPr>
              <a:t>-Z)</a:t>
            </a:r>
            <a:br>
              <a:rPr lang="en-US" sz="1800" dirty="0" smtClean="0">
                <a:latin typeface="+mj-lt"/>
              </a:rPr>
            </a:br>
            <a:r>
              <a:rPr lang="en-US" sz="1800" dirty="0" smtClean="0">
                <a:latin typeface="+mj-lt"/>
              </a:rPr>
              <a:t>R:0…10cm </a:t>
            </a:r>
            <a:r>
              <a:rPr lang="en-US" sz="1800" dirty="0" smtClean="0">
                <a:latin typeface="+mj-lt"/>
              </a:rPr>
              <a:t>in 100 bins, </a:t>
            </a:r>
            <a:r>
              <a:rPr lang="en-US" sz="1800" dirty="0" smtClean="0">
                <a:latin typeface="Symbol" pitchFamily="18" charset="2"/>
              </a:rPr>
              <a:t>F</a:t>
            </a:r>
            <a:r>
              <a:rPr lang="en-US" sz="1800" dirty="0" smtClean="0">
                <a:latin typeface="+mj-lt"/>
              </a:rPr>
              <a:t> 1 bin, Z:-5</a:t>
            </a:r>
            <a:r>
              <a:rPr lang="en-US" sz="1800" dirty="0" smtClean="0">
                <a:latin typeface="+mj-lt"/>
              </a:rPr>
              <a:t>...</a:t>
            </a:r>
            <a:r>
              <a:rPr lang="en-US" sz="1800" dirty="0" smtClean="0">
                <a:latin typeface="+mj-lt"/>
              </a:rPr>
              <a:t>15cm in 200 bins, X=0, </a:t>
            </a:r>
            <a:r>
              <a:rPr lang="en-US" sz="1800" dirty="0" smtClean="0">
                <a:latin typeface="+mj-lt"/>
              </a:rPr>
              <a:t>Y=0cm</a:t>
            </a:r>
            <a:endParaRPr lang="en-US" sz="1800" dirty="0" smtClean="0">
              <a:latin typeface="+mj-lt"/>
            </a:endParaRPr>
          </a:p>
        </p:txBody>
      </p:sp>
      <p:sp>
        <p:nvSpPr>
          <p:cNvPr id="4104" name="Rectangle 82"/>
          <p:cNvSpPr>
            <a:spLocks noChangeArrowheads="1"/>
          </p:cNvSpPr>
          <p:nvPr/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l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</a:rPr>
              <a:t>Exercise 11: </a:t>
            </a:r>
            <a:r>
              <a:rPr lang="en-US" sz="2800" dirty="0">
                <a:solidFill>
                  <a:schemeClr val="tx2"/>
                </a:solidFill>
                <a:latin typeface="+mj-lt"/>
              </a:rPr>
              <a:t>Activation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27</TotalTime>
  <Words>169</Words>
  <Application>Microsoft Office PowerPoint</Application>
  <PresentationFormat>On-screen Show (4:3)</PresentationFormat>
  <Paragraphs>15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Blueprint</vt:lpstr>
      <vt:lpstr>Slide 1</vt:lpstr>
      <vt:lpstr>Slide 2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 for new calculations</dc:title>
  <dc:creator>theis</dc:creator>
  <cp:lastModifiedBy>EET</cp:lastModifiedBy>
  <cp:revision>159</cp:revision>
  <dcterms:created xsi:type="dcterms:W3CDTF">2006-01-25T09:21:21Z</dcterms:created>
  <dcterms:modified xsi:type="dcterms:W3CDTF">2009-10-23T09:28:20Z</dcterms:modified>
</cp:coreProperties>
</file>