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42" r:id="rId2"/>
    <p:sldId id="343" r:id="rId3"/>
    <p:sldId id="344" r:id="rId4"/>
  </p:sldIdLst>
  <p:sldSz cx="9144000" cy="6858000" type="screen4x3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7B206"/>
    <a:srgbClr val="0000FF"/>
    <a:srgbClr val="FF0000"/>
    <a:srgbClr val="FF3300"/>
    <a:srgbClr val="3DF7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9" autoAdjust="0"/>
    <p:restoredTop sz="90634" autoAdjust="0"/>
  </p:normalViewPr>
  <p:slideViewPr>
    <p:cSldViewPr>
      <p:cViewPr varScale="1">
        <p:scale>
          <a:sx n="71" d="100"/>
          <a:sy n="71" d="100"/>
        </p:scale>
        <p:origin x="-10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6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7" y="4861781"/>
            <a:ext cx="5681363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6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56DB4B93-6866-47E7-ADAD-544AE3FD0B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252397-2705-4ADC-B8C6-4CAF671361F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 w="12700" cap="flat"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 lIns="90488" tIns="46038" rIns="90488" bIns="46038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EC47B-3A09-4E91-A4E9-6C1F21F9C58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EC47B-3A09-4E91-A4E9-6C1F21F9C58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3300" y="787400"/>
            <a:ext cx="5135563" cy="3852863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F140-C64D-4E2E-83CE-8CD05E636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C1B3D-653B-469A-B217-BA931865C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5B544-F5EC-42BB-9F57-9A364061BA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6EC99-4B65-47D4-82CF-C460D7AFA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77C55-A5FB-4B29-9BFB-E4D24CFAF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CAC6D-2323-4E62-B10E-6E0844288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590DB-EA07-44A6-98CC-8EEAAC23D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1336B-D6C1-405B-84BE-F026DFB2D7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34200" y="6400800"/>
            <a:ext cx="1600200" cy="304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6CD9-99EC-4DA2-9E82-3A5D247B84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8" descr="logo3000x20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12"/>
          <p:cNvSpPr>
            <a:spLocks noChangeArrowheads="1"/>
          </p:cNvSpPr>
          <p:nvPr/>
        </p:nvSpPr>
        <p:spPr bwMode="auto">
          <a:xfrm>
            <a:off x="2971800" y="4495800"/>
            <a:ext cx="5111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Beginners’ FLUKA Course</a:t>
            </a:r>
            <a:endParaRPr lang="en-US" sz="2000" dirty="0"/>
          </a:p>
        </p:txBody>
      </p:sp>
      <p:sp>
        <p:nvSpPr>
          <p:cNvPr id="265218" name="Rectangle 2"/>
          <p:cNvSpPr>
            <a:spLocks noChangeArrowheads="1"/>
          </p:cNvSpPr>
          <p:nvPr/>
        </p:nvSpPr>
        <p:spPr bwMode="auto">
          <a:xfrm>
            <a:off x="838200" y="1700213"/>
            <a:ext cx="777240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Exercise 12: </a:t>
            </a:r>
            <a:r>
              <a:rPr lang="en-US" sz="3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Voxels</a:t>
            </a:r>
            <a:r>
              <a:rPr lang="en-US" sz="3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endParaRPr lang="en-US" sz="36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5334000"/>
          </a:xfrm>
        </p:spPr>
        <p:txBody>
          <a:bodyPr/>
          <a:lstStyle/>
          <a:p>
            <a:pPr defTabSz="590550" eaLnBrk="1" hangingPunct="1">
              <a:spcBef>
                <a:spcPts val="500"/>
              </a:spcBef>
              <a:buClr>
                <a:srgbClr val="6F89F7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Create a folder called ex12 and download</a:t>
            </a:r>
          </a:p>
          <a:p>
            <a:pPr lvl="1" defTabSz="590550" eaLnBrk="1" hangingPunct="1">
              <a:spcBef>
                <a:spcPts val="500"/>
              </a:spcBef>
              <a:buClr>
                <a:srgbClr val="6F89F7"/>
              </a:buClr>
              <a:buFont typeface="Wingdings" pitchFamily="2" charset="2"/>
              <a:buChar char="q"/>
              <a:defRPr/>
            </a:pPr>
            <a:r>
              <a:rPr lang="en-US" sz="1600" dirty="0" smtClean="0"/>
              <a:t>download the solution of </a:t>
            </a:r>
            <a:r>
              <a:rPr lang="en-US" sz="1600" b="1" dirty="0" smtClean="0"/>
              <a:t>ex5.inp</a:t>
            </a:r>
            <a:r>
              <a:rPr lang="en-US" sz="1600" dirty="0" smtClean="0"/>
              <a:t> from the website</a:t>
            </a:r>
          </a:p>
          <a:p>
            <a:pPr lvl="1" defTabSz="590550" eaLnBrk="1" hangingPunct="1">
              <a:spcBef>
                <a:spcPts val="500"/>
              </a:spcBef>
              <a:buClr>
                <a:srgbClr val="6F89F7"/>
              </a:buClr>
              <a:buFont typeface="Wingdings" pitchFamily="2" charset="2"/>
              <a:buChar char="q"/>
              <a:defRPr/>
            </a:pPr>
            <a:r>
              <a:rPr lang="en-US" sz="1600" dirty="0" smtClean="0"/>
              <a:t>rename it to </a:t>
            </a:r>
            <a:r>
              <a:rPr lang="en-US" sz="1600" b="1" dirty="0" smtClean="0"/>
              <a:t>ex12.inp</a:t>
            </a:r>
          </a:p>
          <a:p>
            <a:pPr lvl="1" defTabSz="590550" eaLnBrk="1" hangingPunct="1">
              <a:spcBef>
                <a:spcPts val="500"/>
              </a:spcBef>
              <a:buClr>
                <a:srgbClr val="6F89F7"/>
              </a:buClr>
              <a:buFont typeface="Wingdings" pitchFamily="2" charset="2"/>
              <a:buChar char="q"/>
              <a:defRPr/>
            </a:pPr>
            <a:r>
              <a:rPr lang="en-US" sz="1600" dirty="0" smtClean="0"/>
              <a:t>download the </a:t>
            </a:r>
            <a:r>
              <a:rPr lang="en-US" sz="1600" b="1" dirty="0" smtClean="0"/>
              <a:t>ct.vxl</a:t>
            </a:r>
            <a:r>
              <a:rPr lang="en-US" sz="1600" dirty="0" smtClean="0"/>
              <a:t> file</a:t>
            </a:r>
          </a:p>
          <a:p>
            <a:pPr lvl="1" defTabSz="590550" eaLnBrk="1" hangingPunct="1">
              <a:spcBef>
                <a:spcPts val="500"/>
              </a:spcBef>
              <a:buClr>
                <a:srgbClr val="6F89F7"/>
              </a:buClr>
              <a:buFont typeface="Wingdings" pitchFamily="2" charset="2"/>
              <a:buChar char="q"/>
              <a:defRPr/>
            </a:pPr>
            <a:r>
              <a:rPr lang="en-US" sz="1600" dirty="0" smtClean="0"/>
              <a:t>and open the ex12.inp in </a:t>
            </a:r>
            <a:r>
              <a:rPr lang="en-US" sz="1600" i="1" dirty="0" smtClean="0"/>
              <a:t>flair</a:t>
            </a:r>
          </a:p>
          <a:p>
            <a:pPr lvl="1" defTabSz="590550" eaLnBrk="1" hangingPunct="1">
              <a:spcBef>
                <a:spcPts val="500"/>
              </a:spcBef>
              <a:buClr>
                <a:srgbClr val="6F89F7"/>
              </a:buClr>
              <a:buFont typeface="Wingdings" pitchFamily="2" charset="2"/>
              <a:buChar char="q"/>
              <a:defRPr/>
            </a:pPr>
            <a:endParaRPr lang="en-US" sz="1600" dirty="0" smtClean="0"/>
          </a:p>
          <a:p>
            <a:pPr defTabSz="590550" eaLnBrk="1" hangingPunct="1">
              <a:spcBef>
                <a:spcPts val="500"/>
              </a:spcBef>
              <a:buClr>
                <a:srgbClr val="6F89F7"/>
              </a:buClr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In the geometry after the GEOBEGIN and before the first body</a:t>
            </a:r>
            <a:br>
              <a:rPr lang="en-US" sz="1800" dirty="0" smtClean="0"/>
            </a:br>
            <a:r>
              <a:rPr lang="en-US" sz="1800" dirty="0" smtClean="0">
                <a:solidFill>
                  <a:srgbClr val="C00000"/>
                </a:solidFill>
              </a:rPr>
              <a:t>add a </a:t>
            </a:r>
            <a:r>
              <a:rPr lang="en-US" sz="1800" b="1" dirty="0" smtClean="0">
                <a:solidFill>
                  <a:srgbClr val="C00000"/>
                </a:solidFill>
              </a:rPr>
              <a:t>VOXEL</a:t>
            </a:r>
            <a:r>
              <a:rPr lang="en-US" sz="1800" dirty="0" smtClean="0">
                <a:solidFill>
                  <a:srgbClr val="C00000"/>
                </a:solidFill>
              </a:rPr>
              <a:t> card at location </a:t>
            </a:r>
            <a:r>
              <a:rPr lang="en-US" sz="1800" b="1" dirty="0" smtClean="0">
                <a:solidFill>
                  <a:srgbClr val="C00000"/>
                </a:solidFill>
              </a:rPr>
              <a:t>[-2, -3, 1.5] </a:t>
            </a:r>
            <a:r>
              <a:rPr lang="en-US" sz="1800" dirty="0" smtClean="0">
                <a:solidFill>
                  <a:srgbClr val="C00000"/>
                </a:solidFill>
              </a:rPr>
              <a:t>with Filename: </a:t>
            </a:r>
            <a:r>
              <a:rPr lang="en-US" sz="1800" b="1" dirty="0" smtClean="0">
                <a:solidFill>
                  <a:srgbClr val="C00000"/>
                </a:solidFill>
              </a:rPr>
              <a:t>ct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The ct.vxl contains </a:t>
            </a:r>
            <a:r>
              <a:rPr lang="en-US" sz="1800" b="1" dirty="0" smtClean="0"/>
              <a:t>7 organs</a:t>
            </a:r>
            <a:r>
              <a:rPr lang="en-US" sz="1800" dirty="0" smtClean="0"/>
              <a:t> and has </a:t>
            </a:r>
            <a:r>
              <a:rPr lang="en-US" sz="1800" b="1" dirty="0" smtClean="0"/>
              <a:t>20×20×20 bins</a:t>
            </a:r>
            <a:r>
              <a:rPr lang="en-US" sz="1800" dirty="0" smtClean="0"/>
              <a:t> of</a:t>
            </a:r>
            <a:br>
              <a:rPr lang="en-US" sz="1800" dirty="0" smtClean="0"/>
            </a:br>
            <a:r>
              <a:rPr lang="en-US" sz="1800" b="1" dirty="0" smtClean="0"/>
              <a:t>size [0.2, 0.3, 0.4] cm</a:t>
            </a:r>
            <a:r>
              <a:rPr lang="en-US" sz="1800" b="1" baseline="30000" dirty="0" smtClean="0"/>
              <a:t>3</a:t>
            </a:r>
            <a:r>
              <a:rPr lang="en-US" sz="1800" dirty="0" smtClean="0"/>
              <a:t> respectively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rgbClr val="C00000"/>
                </a:solidFill>
              </a:rPr>
              <a:t>Modify the regions of the target segments to remove the VOXEL body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rgbClr val="C00000"/>
                </a:solidFill>
              </a:rPr>
              <a:t>Assign </a:t>
            </a:r>
            <a:r>
              <a:rPr lang="en-US" sz="1800" b="1" dirty="0" smtClean="0">
                <a:solidFill>
                  <a:srgbClr val="C00000"/>
                </a:solidFill>
              </a:rPr>
              <a:t>VACUUM</a:t>
            </a:r>
            <a:r>
              <a:rPr lang="en-US" sz="1800" dirty="0" smtClean="0">
                <a:solidFill>
                  <a:srgbClr val="C00000"/>
                </a:solidFill>
              </a:rPr>
              <a:t> </a:t>
            </a:r>
            <a:r>
              <a:rPr lang="en-US" sz="1800" dirty="0" smtClean="0">
                <a:solidFill>
                  <a:srgbClr val="C00000"/>
                </a:solidFill>
              </a:rPr>
              <a:t>to </a:t>
            </a:r>
            <a:r>
              <a:rPr lang="en-US" sz="1800" b="1" dirty="0" smtClean="0">
                <a:solidFill>
                  <a:srgbClr val="C00000"/>
                </a:solidFill>
              </a:rPr>
              <a:t>VOXEL001</a:t>
            </a:r>
            <a:r>
              <a:rPr lang="en-US" sz="1800" dirty="0" smtClean="0">
                <a:solidFill>
                  <a:srgbClr val="C00000"/>
                </a:solidFill>
              </a:rPr>
              <a:t> and </a:t>
            </a:r>
            <a:r>
              <a:rPr lang="en-US" sz="1800" dirty="0" smtClean="0">
                <a:solidFill>
                  <a:srgbClr val="C00000"/>
                </a:solidFill>
              </a:rPr>
              <a:t>any </a:t>
            </a:r>
            <a:r>
              <a:rPr lang="en-US" sz="1800" i="1" dirty="0" smtClean="0">
                <a:solidFill>
                  <a:srgbClr val="C00000"/>
                </a:solidFill>
              </a:rPr>
              <a:t>material </a:t>
            </a:r>
            <a:r>
              <a:rPr lang="en-US" sz="1800" i="1" dirty="0" smtClean="0">
                <a:solidFill>
                  <a:srgbClr val="C00000"/>
                </a:solidFill>
              </a:rPr>
              <a:t>of your choice </a:t>
            </a:r>
            <a:r>
              <a:rPr lang="en-US" sz="1800" dirty="0" smtClean="0">
                <a:solidFill>
                  <a:srgbClr val="C00000"/>
                </a:solidFill>
              </a:rPr>
              <a:t>to </a:t>
            </a:r>
            <a:r>
              <a:rPr lang="en-US" sz="1800" dirty="0" smtClean="0">
                <a:solidFill>
                  <a:srgbClr val="C00000"/>
                </a:solidFill>
              </a:rPr>
              <a:t>the other </a:t>
            </a:r>
            <a:r>
              <a:rPr lang="en-US" sz="1800" dirty="0" err="1" smtClean="0">
                <a:solidFill>
                  <a:srgbClr val="C00000"/>
                </a:solidFill>
              </a:rPr>
              <a:t>voxel</a:t>
            </a:r>
            <a:r>
              <a:rPr lang="en-US" sz="1800" dirty="0" smtClean="0">
                <a:solidFill>
                  <a:srgbClr val="C00000"/>
                </a:solidFill>
              </a:rPr>
              <a:t> organ regions with several </a:t>
            </a:r>
            <a:r>
              <a:rPr lang="en-US" sz="1800" b="1" dirty="0" smtClean="0">
                <a:solidFill>
                  <a:srgbClr val="C00000"/>
                </a:solidFill>
              </a:rPr>
              <a:t>ASSSIGNMA</a:t>
            </a:r>
            <a:r>
              <a:rPr lang="en-US" sz="1800" dirty="0" smtClean="0">
                <a:solidFill>
                  <a:srgbClr val="C00000"/>
                </a:solidFill>
              </a:rPr>
              <a:t> cards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Display the egg-shaped geometry (Y-Z and X-Y cuts)</a:t>
            </a:r>
            <a:br>
              <a:rPr lang="en-US" sz="1800" dirty="0" smtClean="0"/>
            </a:br>
            <a:r>
              <a:rPr lang="en-US" sz="1800" dirty="0" smtClean="0"/>
              <a:t>Note that some boundary lines disappear (due to alignment of the projection plane with the </a:t>
            </a:r>
            <a:r>
              <a:rPr lang="en-US" sz="1800" dirty="0" err="1" smtClean="0"/>
              <a:t>voxel</a:t>
            </a:r>
            <a:r>
              <a:rPr lang="en-US" sz="1800" dirty="0" smtClean="0"/>
              <a:t> sides)! Move the origin by a tiny amount to redisplay the boundaries</a:t>
            </a:r>
          </a:p>
        </p:txBody>
      </p:sp>
      <p:sp>
        <p:nvSpPr>
          <p:cNvPr id="4104" name="Rectangle 82"/>
          <p:cNvSpPr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</a:rPr>
              <a:t>Exercise 12: </a:t>
            </a:r>
            <a:r>
              <a:rPr lang="en-US" sz="2800" dirty="0" err="1" smtClean="0">
                <a:solidFill>
                  <a:schemeClr val="tx2"/>
                </a:solidFill>
                <a:latin typeface="+mj-lt"/>
              </a:rPr>
              <a:t>Voxels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229600" cy="5715000"/>
          </a:xfrm>
        </p:spPr>
        <p:txBody>
          <a:bodyPr/>
          <a:lstStyle/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>
                <a:solidFill>
                  <a:srgbClr val="C00000"/>
                </a:solidFill>
              </a:rPr>
              <a:t>Add a USRBIN card scoring ENERGY with a Cartesian mesh from [-5,-5,-5] to [5,5,15] with [100×100×100] bins</a:t>
            </a:r>
            <a:endParaRPr lang="en-US" sz="1800" dirty="0" smtClean="0"/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Run FLUKA for 1000 primary protons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GB" sz="1800" dirty="0" smtClean="0"/>
              <a:t>Display the USRBIN results in as Energy Deposition (GeV/cm</a:t>
            </a:r>
            <a:r>
              <a:rPr lang="en-GB" sz="1800" baseline="30000" dirty="0" smtClean="0"/>
              <a:t>3</a:t>
            </a:r>
            <a:r>
              <a:rPr lang="en-GB" sz="1800" dirty="0" smtClean="0"/>
              <a:t>)</a:t>
            </a:r>
          </a:p>
          <a:p>
            <a:pPr lvl="1" defTabSz="590550" eaLnBrk="1" hangingPunct="1">
              <a:buFont typeface="Wingdings" pitchFamily="2" charset="2"/>
              <a:buChar char="q"/>
              <a:defRPr/>
            </a:pPr>
            <a:r>
              <a:rPr lang="en-GB" sz="1600" smtClean="0"/>
              <a:t>ZX </a:t>
            </a:r>
            <a:r>
              <a:rPr lang="en-GB" sz="1600" dirty="0" smtClean="0"/>
              <a:t>@ x=0 cm for y in [-0.6, 0.6]</a:t>
            </a:r>
          </a:p>
          <a:p>
            <a:pPr lvl="1" defTabSz="590550" eaLnBrk="1" hangingPunct="1">
              <a:buFont typeface="Wingdings" pitchFamily="2" charset="2"/>
              <a:buChar char="q"/>
              <a:defRPr/>
            </a:pPr>
            <a:r>
              <a:rPr lang="en-GB" sz="1600" dirty="0" smtClean="0"/>
              <a:t>XY at z=5 cm for z in [-4.5, 5.5]</a:t>
            </a:r>
          </a:p>
          <a:p>
            <a:pPr defTabSz="590550" eaLnBrk="1" hangingPunct="1">
              <a:buFont typeface="Wingdings" pitchFamily="2" charset="2"/>
              <a:buChar char="q"/>
              <a:defRPr/>
            </a:pPr>
            <a:r>
              <a:rPr lang="en-GB" sz="1800" dirty="0" smtClean="0"/>
              <a:t>and in a 1-dimensional profile along the Z axis. You can average your results over the whole Y range. </a:t>
            </a:r>
          </a:p>
          <a:p>
            <a:pPr defTabSz="590550" eaLnBrk="1" hangingPunct="1">
              <a:buSzPct val="60000"/>
              <a:buNone/>
              <a:defRPr/>
            </a:pPr>
            <a:endParaRPr lang="en-US" sz="1800" dirty="0" smtClean="0"/>
          </a:p>
          <a:p>
            <a:pPr defTabSz="590550" eaLnBrk="1" hangingPunct="1">
              <a:buSzPct val="60000"/>
              <a:buNone/>
              <a:defRPr/>
            </a:pPr>
            <a:r>
              <a:rPr lang="en-US" sz="1800" b="1" i="1" dirty="0" smtClean="0"/>
              <a:t>For the daring: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Compile </a:t>
            </a:r>
            <a:r>
              <a:rPr lang="en-US" sz="1800" b="1" dirty="0" err="1" smtClean="0"/>
              <a:t>writect.f</a:t>
            </a:r>
            <a:r>
              <a:rPr lang="en-US" sz="1800" dirty="0" smtClean="0"/>
              <a:t> (from flair or the command line)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Execute  the </a:t>
            </a:r>
            <a:r>
              <a:rPr lang="en-US" sz="1800" b="1" dirty="0" err="1" smtClean="0"/>
              <a:t>writect</a:t>
            </a:r>
            <a:r>
              <a:rPr lang="en-US" sz="1800" dirty="0" smtClean="0"/>
              <a:t> program to create the </a:t>
            </a:r>
            <a:r>
              <a:rPr lang="en-US" sz="1800" b="1" dirty="0" smtClean="0"/>
              <a:t>ct.vxl</a:t>
            </a:r>
            <a:r>
              <a:rPr lang="en-US" sz="1800" dirty="0" smtClean="0"/>
              <a:t> file</a:t>
            </a:r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US" sz="1800" dirty="0" smtClean="0"/>
              <a:t>Try to understand the correspondence </a:t>
            </a:r>
            <a:r>
              <a:rPr lang="en-US" sz="1800" i="1" dirty="0" smtClean="0"/>
              <a:t>HU&lt;-&gt;organs&lt;-&gt;regions</a:t>
            </a:r>
            <a:r>
              <a:rPr lang="en-US" sz="1800" dirty="0" smtClean="0"/>
              <a:t> written on the standard output, it is the same example presented in the lecture) </a:t>
            </a:r>
            <a:endParaRPr lang="en-GB" sz="1800" dirty="0" smtClean="0"/>
          </a:p>
          <a:p>
            <a:pPr defTabSz="590550" eaLnBrk="1" hangingPunct="1">
              <a:buSzPct val="60000"/>
              <a:buFont typeface="Wingdings" pitchFamily="2" charset="2"/>
              <a:buChar char="q"/>
              <a:defRPr/>
            </a:pPr>
            <a:r>
              <a:rPr lang="en-GB" sz="1800" dirty="0" smtClean="0"/>
              <a:t>Use the </a:t>
            </a:r>
            <a:r>
              <a:rPr lang="en-GB" sz="1800" b="1" dirty="0" smtClean="0"/>
              <a:t>CORRFACT</a:t>
            </a:r>
            <a:r>
              <a:rPr lang="en-GB" sz="1800" dirty="0" smtClean="0"/>
              <a:t> card to impose a density scaling factor for charged particle ionisation processes: 1.4 for VOXEL006 and 0.8 for VOXEL005</a:t>
            </a:r>
          </a:p>
        </p:txBody>
      </p:sp>
      <p:sp>
        <p:nvSpPr>
          <p:cNvPr id="4104" name="Rectangle 82"/>
          <p:cNvSpPr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>
              <a:defRPr/>
            </a:pPr>
            <a:r>
              <a:rPr lang="en-US" sz="2800" dirty="0" smtClean="0">
                <a:solidFill>
                  <a:schemeClr val="tx2"/>
                </a:solidFill>
                <a:latin typeface="+mj-lt"/>
              </a:rPr>
              <a:t>Exercise 12: </a:t>
            </a:r>
            <a:r>
              <a:rPr lang="en-US" sz="2800" dirty="0" err="1" smtClean="0">
                <a:solidFill>
                  <a:schemeClr val="tx2"/>
                </a:solidFill>
                <a:latin typeface="+mj-lt"/>
              </a:rPr>
              <a:t>Voxels</a:t>
            </a:r>
            <a:endParaRPr lang="en-US" sz="28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203</TotalTime>
  <Words>221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Blueprint</vt:lpstr>
      <vt:lpstr>Slide 1</vt:lpstr>
      <vt:lpstr>Slide 2</vt:lpstr>
      <vt:lpstr>Slide 3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new calculations</dc:title>
  <dc:creator>theis</dc:creator>
  <cp:lastModifiedBy>Vasilis Vlachoudis</cp:lastModifiedBy>
  <cp:revision>188</cp:revision>
  <dcterms:created xsi:type="dcterms:W3CDTF">2009-10-17T14:10:21Z</dcterms:created>
  <dcterms:modified xsi:type="dcterms:W3CDTF">2009-10-23T09:26:48Z</dcterms:modified>
</cp:coreProperties>
</file>