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95" r:id="rId2"/>
    <p:sldId id="945" r:id="rId3"/>
    <p:sldId id="941" r:id="rId4"/>
    <p:sldId id="942" r:id="rId5"/>
    <p:sldId id="946" r:id="rId6"/>
    <p:sldId id="947" r:id="rId7"/>
    <p:sldId id="948" r:id="rId8"/>
    <p:sldId id="949" r:id="rId9"/>
    <p:sldId id="943" r:id="rId10"/>
    <p:sldId id="944" r:id="rId11"/>
    <p:sldId id="951" r:id="rId12"/>
    <p:sldId id="950" r:id="rId13"/>
  </p:sldIdLst>
  <p:sldSz cx="9144000" cy="6858000" type="overhead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99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FF"/>
    <a:srgbClr val="FFFF00"/>
    <a:srgbClr val="73ED05"/>
    <a:srgbClr val="009900"/>
    <a:srgbClr val="CC0000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2386" autoAdjust="0"/>
  </p:normalViewPr>
  <p:slideViewPr>
    <p:cSldViewPr>
      <p:cViewPr varScale="1">
        <p:scale>
          <a:sx n="72" d="100"/>
          <a:sy n="72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18" tIns="48110" rIns="96218" bIns="48110" numCol="1" anchor="t" anchorCtr="0" compatLnSpc="1">
            <a:prstTxWarp prst="textNoShape">
              <a:avLst/>
            </a:prstTxWarp>
          </a:bodyPr>
          <a:lstStyle>
            <a:lvl1pPr defTabSz="955675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18" tIns="48110" rIns="96218" bIns="4811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18" tIns="48110" rIns="96218" bIns="48110" numCol="1" anchor="b" anchorCtr="0" compatLnSpc="1">
            <a:prstTxWarp prst="textNoShape">
              <a:avLst/>
            </a:prstTxWarp>
          </a:bodyPr>
          <a:lstStyle>
            <a:lvl1pPr defTabSz="955675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18" tIns="48110" rIns="96218" bIns="4811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448FEF78-E71E-4514-856D-8246C6D86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0" tIns="48110" rIns="94560" bIns="48110" numCol="1" anchor="t" anchorCtr="0" compatLnSpc="1">
            <a:prstTxWarp prst="textNoShape">
              <a:avLst/>
            </a:prstTxWarp>
          </a:bodyPr>
          <a:lstStyle>
            <a:lvl1pPr defTabSz="950913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1273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0" tIns="48110" rIns="94560" bIns="4811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85813"/>
            <a:ext cx="5138738" cy="3854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2025" y="4876800"/>
            <a:ext cx="521335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0" tIns="48110" rIns="94560" bIns="481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6775"/>
            <a:ext cx="3048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0" tIns="48110" rIns="94560" bIns="48110" numCol="1" anchor="b" anchorCtr="0" compatLnSpc="1">
            <a:prstTxWarp prst="textNoShape">
              <a:avLst/>
            </a:prstTxWarp>
          </a:bodyPr>
          <a:lstStyle>
            <a:lvl1pPr defTabSz="950913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9756775"/>
            <a:ext cx="31273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0" tIns="48110" rIns="94560" bIns="4811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A14044B2-1A81-4A3B-A64C-A0F90629C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F1DD9-41BA-4598-853F-0F74A0D9A67F}" type="slidenum">
              <a:rPr lang="en-US"/>
              <a:pPr/>
              <a:t>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12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10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96FEA-7956-4A39-8655-082A6519183F}" type="slidenum">
              <a:rPr lang="en-US"/>
              <a:pPr/>
              <a:t>11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Arc 5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0338" y="6248400"/>
            <a:ext cx="3671887" cy="4572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Beginners FLUKA Course</a:t>
            </a:r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A8CBE97E-FC35-450D-80C6-E5D189259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0338" y="6248400"/>
            <a:ext cx="3671887" cy="4572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Beginners FLUKA Course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7365A4DA-2624-4004-B027-5497B2AB9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338" y="6248400"/>
            <a:ext cx="367188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01C9E-179D-47CB-B348-3ABFDA343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0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400800"/>
            <a:ext cx="432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200" dirty="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Beginners FLUKA Course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946874DE-8399-4515-906A-8B0B342A7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ltGray">
          <a:xfrm>
            <a:off x="3352800" y="0"/>
            <a:ext cx="5791200" cy="152400"/>
          </a:xfrm>
          <a:prstGeom prst="rect">
            <a:avLst/>
          </a:prstGeom>
          <a:pattFill prst="pct70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3" name="Picture 15" descr="logo3000x2000ligh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060575"/>
            <a:ext cx="82089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484313"/>
            <a:ext cx="7772400" cy="109537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Highlights on advanced topics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857750"/>
            <a:ext cx="5111750" cy="442913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dirty="0" smtClean="0"/>
              <a:t> Beginners’ FLUKA Course</a:t>
            </a:r>
          </a:p>
        </p:txBody>
      </p:sp>
      <p:pic>
        <p:nvPicPr>
          <p:cNvPr id="6" name="Picture 17" descr="logo3000x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082" y="-24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600200" cy="304800"/>
          </a:xfrm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10</a:t>
            </a:fld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customized scoring </a:t>
            </a:r>
            <a:r>
              <a:rPr lang="en-US" sz="2400" b="1" dirty="0">
                <a:solidFill>
                  <a:schemeClr val="tx2"/>
                </a:solidFill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79450" y="928670"/>
            <a:ext cx="81788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Input card: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USERDUMP 	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	User routine: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$FLUPRO/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mgdraw.f</a:t>
            </a:r>
            <a:endParaRPr lang="en-US" sz="1400" u="sng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it-IT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2910" y="1938401"/>
            <a:ext cx="8358246" cy="2062103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mgdraw.f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get particle trajectories and (continuous and local) energy losses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you can go over reaction products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access information at each boundary crossing, particle step,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	energy deposition event, </a:t>
            </a:r>
            <a:r>
              <a:rPr lang="en-US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interaction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929190" y="1214422"/>
            <a:ext cx="3643338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 be linked in one’s own executable !</a:t>
            </a:r>
            <a:endParaRPr lang="en-US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14348" y="4857760"/>
            <a:ext cx="8001056" cy="83099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mdstck.f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(for which no activating card is needed) as well,</a:t>
            </a:r>
          </a:p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with the additional – dangerous – possibility of influencing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the subsequent transport of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secondaries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42910" y="3786190"/>
            <a:ext cx="1428760" cy="428628"/>
          </a:xfrm>
          <a:prstGeom prst="straightConnector1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1643042" y="4071942"/>
            <a:ext cx="3357586" cy="714380"/>
          </a:xfrm>
          <a:prstGeom prst="straightConnector1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10348"/>
            <a:ext cx="1600200" cy="304800"/>
          </a:xfrm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</a:t>
            </a:r>
            <a:r>
              <a:rPr lang="en-US" sz="2400" b="1" dirty="0" smtClean="0">
                <a:solidFill>
                  <a:schemeClr val="tx2"/>
                </a:solidFill>
              </a:rPr>
              <a:t>customized scoring-3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79450" y="1000108"/>
            <a:ext cx="81788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Input card: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USERWEIG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User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routines: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$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comscw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.f</a:t>
            </a:r>
            <a:endParaRPr lang="en-US" u="sng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			       $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fluscw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.f</a:t>
            </a:r>
            <a:endParaRPr lang="en-US" sz="1400" u="sng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it-IT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2910" y="2009839"/>
            <a:ext cx="8143932" cy="2062103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comscw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.f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you can apply a user defined weight (even discard) on deposited</a:t>
            </a:r>
            <a:b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energy, stars or residual nuclei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can extract information (and dump it on a file) about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</a:t>
            </a:r>
          </a:p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involved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particles</a:t>
            </a:r>
            <a:endParaRPr lang="en-US" dirty="0" smtClean="0"/>
          </a:p>
          <a:p>
            <a:pPr algn="l"/>
            <a:endParaRPr lang="en-US" i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429124" y="1643050"/>
            <a:ext cx="3643338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 be linked in one’s own executable !</a:t>
            </a:r>
            <a:endParaRPr lang="en-US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42910" y="4487299"/>
            <a:ext cx="8001056" cy="5847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fluscw.f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same as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comscw.f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for fluence scoring.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600200" cy="304800"/>
          </a:xfrm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customized </a:t>
            </a:r>
            <a:r>
              <a:rPr lang="en-US" sz="2400" b="1" dirty="0" smtClean="0">
                <a:solidFill>
                  <a:schemeClr val="tx2"/>
                </a:solidFill>
              </a:rPr>
              <a:t>flags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79450" y="3764165"/>
            <a:ext cx="81788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No input card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	User routines: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$FLUPRO/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stuprf.f</a:t>
            </a:r>
            <a:endParaRPr lang="en-US" u="sng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			       $FLUPRO/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stupre.f</a:t>
            </a:r>
            <a:endParaRPr lang="en-US" sz="1400" u="sng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it-IT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2910" y="4786322"/>
            <a:ext cx="8143932" cy="5847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stuprf.f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keep track of the particle origin</a:t>
            </a:r>
            <a:endParaRPr lang="en-US" i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429124" y="4407107"/>
            <a:ext cx="3643338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 be linked in one’s own executable !</a:t>
            </a:r>
            <a:endParaRPr lang="en-US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42910" y="5715016"/>
            <a:ext cx="8001056" cy="338554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stupre.f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applies in case of electrons, photons and positrons</a:t>
            </a:r>
          </a:p>
        </p:txBody>
      </p:sp>
      <p:pic>
        <p:nvPicPr>
          <p:cNvPr id="12" name="Picture 11" descr="pie.png"/>
          <p:cNvPicPr>
            <a:picLocks noChangeAspect="1"/>
          </p:cNvPicPr>
          <p:nvPr/>
        </p:nvPicPr>
        <p:blipFill>
          <a:blip r:embed="rId3" cstate="print"/>
          <a:srcRect l="6349" t="6349" r="6349" b="56614"/>
          <a:stretch>
            <a:fillRect/>
          </a:stretch>
        </p:blipFill>
        <p:spPr>
          <a:xfrm>
            <a:off x="2214546" y="1357298"/>
            <a:ext cx="4714908" cy="2000264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14348" y="1000108"/>
            <a:ext cx="5857916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</a:rPr>
              <a:t>identification of ancestors of </a:t>
            </a:r>
            <a:r>
              <a:rPr lang="en-US" sz="1400" dirty="0" err="1" smtClean="0">
                <a:solidFill>
                  <a:srgbClr val="000000"/>
                </a:solidFill>
              </a:rPr>
              <a:t>muon</a:t>
            </a:r>
            <a:r>
              <a:rPr lang="en-US" sz="1400" dirty="0" smtClean="0">
                <a:solidFill>
                  <a:srgbClr val="000000"/>
                </a:solidFill>
              </a:rPr>
              <a:t>-neutrinos reaching Gran </a:t>
            </a:r>
            <a:r>
              <a:rPr lang="en-US" sz="1400" dirty="0" err="1" smtClean="0">
                <a:solidFill>
                  <a:srgbClr val="000000"/>
                </a:solidFill>
              </a:rPr>
              <a:t>Sasso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214546" y="3223439"/>
            <a:ext cx="2428892" cy="276999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ancestor as exiting the target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786314" y="3223439"/>
            <a:ext cx="2071702" cy="276999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parent decaying in </a:t>
            </a:r>
            <a:r>
              <a:rPr lang="en-US" sz="12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200" baseline="-250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endParaRPr lang="en-US" sz="1200" baseline="-25000" dirty="0">
              <a:solidFill>
                <a:srgbClr val="0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600200" cy="304800"/>
          </a:xfrm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2</a:t>
            </a:fld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This is not the end …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1143000"/>
            <a:ext cx="7924800" cy="518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As said in the first day, most applications can be run through data-cards only, exploiting the FLUKA built-in capacities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Sometimes, more is needed…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 set of templates User Routines is provided in the $FLUPRO/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usermvax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directory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These can be modified by the user to fit his input/output needs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We’ll give here some hints of what can be done, more can be found in the manual, in the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fluka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-discuss archive, or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at the FLUKA workshop and advanced course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to be held in Portugal, autumn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600200" cy="304800"/>
          </a:xfrm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3</a:t>
            </a:fld>
            <a:endParaRPr lang="en-US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3200400"/>
            <a:ext cx="1066800" cy="16764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customized beam distributions </a:t>
            </a:r>
            <a:r>
              <a:rPr lang="en-US" sz="2400" b="1" dirty="0">
                <a:solidFill>
                  <a:schemeClr val="tx2"/>
                </a:solidFill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</a:rPr>
              <a:t>1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825875"/>
            <a:ext cx="364966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b="9761"/>
          <a:stretch>
            <a:fillRect/>
          </a:stretch>
        </p:blipFill>
        <p:spPr bwMode="auto">
          <a:xfrm>
            <a:off x="206375" y="1274763"/>
            <a:ext cx="38639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225" y="885825"/>
            <a:ext cx="362426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9325" y="4429132"/>
            <a:ext cx="288607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5969000" y="2014538"/>
            <a:ext cx="19002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  <a:latin typeface="Arial" charset="0"/>
                <a:cs typeface="Arial" charset="0"/>
              </a:rPr>
              <a:t>11% above 30 sigma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5911850" y="1652588"/>
            <a:ext cx="20081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solidFill>
                  <a:srgbClr val="00B050"/>
                </a:solidFill>
                <a:latin typeface="Arial" charset="0"/>
                <a:cs typeface="Arial" charset="0"/>
              </a:rPr>
              <a:t>16% above 15 sigma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214686"/>
            <a:ext cx="279558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2910" y="947306"/>
            <a:ext cx="4929222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</a:rPr>
              <a:t>LHC proton beam at the Dispersion Suppressor entrance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600200" cy="304800"/>
          </a:xfrm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4</a:t>
            </a:fld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customized beam distributions </a:t>
            </a:r>
            <a:r>
              <a:rPr lang="en-US" sz="2400" b="1" dirty="0">
                <a:solidFill>
                  <a:schemeClr val="tx2"/>
                </a:solidFill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79450" y="928670"/>
            <a:ext cx="81788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1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Input card: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SOURCE	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	User routine: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$FLUPRO/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source.f</a:t>
            </a:r>
            <a:endParaRPr lang="en-US" sz="1400" u="sng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it-IT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2910" y="1938401"/>
            <a:ext cx="8358246" cy="280076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source.f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sample beam particle position, direction, and energy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	from an external file or any (analytic or numerical) distribution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assign different weights to primary particles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load reaction products in the same primary history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parameters input in the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SOURCE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card are available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929190" y="1263835"/>
            <a:ext cx="3643338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 be linked in one’s own executable !</a:t>
            </a:r>
            <a:endParaRPr lang="en-US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42910" y="5072074"/>
            <a:ext cx="8215370" cy="5847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BEAM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card with a momentum/energy higher than the maximum one is still needed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for initialization purposes (to define the tabulation limit)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600200" cy="304800"/>
          </a:xfrm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5</a:t>
            </a:fld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5" name="Picture 3" descr="CNGSlayout_2001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00880"/>
            <a:ext cx="7961309" cy="26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4349" y="4786322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two magnetic lenses (blue in the sketch) align positive mesons towards the Decay tunnel, so that neutrinos from the decay are directed to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GranSasso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730~km away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Negative mesons are deflected away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lenses have a finite energy/angle acceptance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354" y="428604"/>
            <a:ext cx="50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magnetic field - 1</a:t>
            </a:r>
            <a:endParaRPr lang="en-US" sz="2400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14348" y="1049521"/>
            <a:ext cx="4929222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C</a:t>
            </a:r>
            <a:r>
              <a:rPr lang="en-US" sz="1400" dirty="0" smtClean="0">
                <a:solidFill>
                  <a:srgbClr val="000000"/>
                </a:solidFill>
              </a:rPr>
              <a:t>ERN </a:t>
            </a:r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eutrino to </a:t>
            </a:r>
            <a:r>
              <a:rPr lang="en-US" sz="1400" b="1" dirty="0" smtClean="0">
                <a:solidFill>
                  <a:srgbClr val="FF0000"/>
                </a:solidFill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ran </a:t>
            </a:r>
            <a:r>
              <a:rPr lang="en-US" sz="1400" b="1" dirty="0" err="1" smtClean="0">
                <a:solidFill>
                  <a:srgbClr val="FF0000"/>
                </a:solidFill>
              </a:rPr>
              <a:t>S</a:t>
            </a:r>
            <a:r>
              <a:rPr lang="en-US" sz="1400" dirty="0" err="1" smtClean="0">
                <a:solidFill>
                  <a:srgbClr val="000000"/>
                </a:solidFill>
              </a:rPr>
              <a:t>asso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600200" cy="304800"/>
          </a:xfrm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6</a:t>
            </a:fld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354" y="428604"/>
            <a:ext cx="50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magnetic field - 2</a:t>
            </a:r>
            <a:endParaRPr lang="en-US" sz="2400" dirty="0"/>
          </a:p>
        </p:txBody>
      </p:sp>
      <p:pic>
        <p:nvPicPr>
          <p:cNvPr id="10" name="Picture 9" descr="B_C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400320"/>
            <a:ext cx="6486525" cy="388620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86116" y="2061766"/>
            <a:ext cx="4286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Magnetic field intensity in the CNGS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horn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7158" y="3589099"/>
            <a:ext cx="21240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 current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≈150kA, pulsed, circulates through the 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Inner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and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Outer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conductors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field is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toroidal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1/R</a:t>
            </a:r>
          </a:p>
          <a:p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071539" y="4071941"/>
            <a:ext cx="3071834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071538" y="5000636"/>
            <a:ext cx="2500330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9450" y="928670"/>
            <a:ext cx="81788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1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Input card: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ASSIGNMA	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	User routine: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$FLUPRO/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usermvax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magfld.f</a:t>
            </a:r>
            <a:endParaRPr lang="en-US" sz="1400" u="sng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it-IT" sz="1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929190" y="1263835"/>
            <a:ext cx="3643338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 be linked in one’s own executable !</a:t>
            </a:r>
            <a:endParaRPr lang="en-US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orn_instal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5922963"/>
          </a:xfrm>
          <a:prstGeom prst="rect">
            <a:avLst/>
          </a:prstGeom>
          <a:noFill/>
        </p:spPr>
      </p:pic>
      <p:pic>
        <p:nvPicPr>
          <p:cNvPr id="13317" name="Picture 5" descr="horn_inter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963" y="3619500"/>
            <a:ext cx="4872037" cy="3238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ag_plot02"/>
          <p:cNvPicPr>
            <a:picLocks noChangeAspect="1" noChangeArrowheads="1"/>
          </p:cNvPicPr>
          <p:nvPr/>
        </p:nvPicPr>
        <p:blipFill>
          <a:blip r:embed="rId2" cstate="print"/>
          <a:srcRect l="7901" t="15449" r="771" b="6636"/>
          <a:stretch>
            <a:fillRect/>
          </a:stretch>
        </p:blipFill>
        <p:spPr bwMode="auto">
          <a:xfrm>
            <a:off x="2857488" y="3071810"/>
            <a:ext cx="6143668" cy="3670303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24503" y="4929198"/>
            <a:ext cx="1390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event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USRBIN  R-Z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7898" y="908050"/>
            <a:ext cx="6760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SUBROUTINE MAGFLD ( X, Y, Z, BTX, BTY, BTZ, B, NREG, IDISC 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82431" y="1255928"/>
            <a:ext cx="44181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 IF ( NREG .EQ. NRHORN ) THEN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RRR = SQRT ( X**2 + Y**2 )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BTX =-Y / RRR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BTY = X / RRR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BTZ = ZERZER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B   = 2.D-07 * CURHOR / 1.D-02 / RRR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END IF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68313" y="5516563"/>
            <a:ext cx="16640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Focused</a:t>
            </a:r>
          </a:p>
          <a:p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De-focused</a:t>
            </a:r>
          </a:p>
          <a:p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Escaping…many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1428728" y="4221162"/>
            <a:ext cx="4727597" cy="1493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714480" y="4437062"/>
            <a:ext cx="5018108" cy="1492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4354" y="428604"/>
            <a:ext cx="50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magnetic field - 4</a:t>
            </a:r>
            <a:endParaRPr lang="en-US" sz="240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00562" y="1287836"/>
            <a:ext cx="4429156" cy="156966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magfld.f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you can define the magnetic field 	     analytically or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     by interpolating an external map	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86116" y="2876132"/>
            <a:ext cx="4929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charged particle tracks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CNGS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geometry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4714876" y="2214554"/>
            <a:ext cx="1000132" cy="1588"/>
          </a:xfrm>
          <a:prstGeom prst="straightConnector1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600200" cy="304800"/>
          </a:xfrm>
          <a:noFill/>
        </p:spPr>
        <p:txBody>
          <a:bodyPr/>
          <a:lstStyle/>
          <a:p>
            <a:fld id="{F23B46D4-89B9-4C11-BBF5-51D768DC5226}" type="slidenum">
              <a:rPr lang="en-US"/>
              <a:pPr/>
              <a:t>9</a:t>
            </a:fld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700118" y="357166"/>
            <a:ext cx="80152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Implementing customized scoring </a:t>
            </a:r>
            <a:r>
              <a:rPr lang="en-US" sz="2400" b="1" dirty="0">
                <a:solidFill>
                  <a:schemeClr val="tx2"/>
                </a:solidFill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</a:rPr>
              <a:t>1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optics_lo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71700" y="314344"/>
            <a:ext cx="4800600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42910" y="947306"/>
            <a:ext cx="2214578" cy="30777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</a:rPr>
              <a:t>beam crossing in ATLAS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9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6F89F7"/>
      </a:hlink>
      <a:folHlink>
        <a:srgbClr val="CFDBFD"/>
      </a:folHlink>
    </a:clrScheme>
    <a:fontScheme name="Blueprin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99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99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14436</TotalTime>
  <Words>493</Words>
  <Application>Microsoft Office PowerPoint</Application>
  <PresentationFormat>Overhead</PresentationFormat>
  <Paragraphs>126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Blueprint</vt:lpstr>
      <vt:lpstr>Highlights on advanced topics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Biasing</dc:title>
  <dc:creator>Francesco Cerutti</dc:creator>
  <cp:lastModifiedBy>Vasilis Vlachoudis</cp:lastModifiedBy>
  <cp:revision>996</cp:revision>
  <cp:lastPrinted>2004-07-08T08:47:15Z</cp:lastPrinted>
  <dcterms:created xsi:type="dcterms:W3CDTF">2003-02-06T18:33:45Z</dcterms:created>
  <dcterms:modified xsi:type="dcterms:W3CDTF">2009-10-22T18:56:59Z</dcterms:modified>
</cp:coreProperties>
</file>