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42"/>
  </p:notesMasterIdLst>
  <p:handoutMasterIdLst>
    <p:handoutMasterId r:id="rId43"/>
  </p:handoutMasterIdLst>
  <p:sldIdLst>
    <p:sldId id="895" r:id="rId3"/>
    <p:sldId id="945" r:id="rId4"/>
    <p:sldId id="903" r:id="rId5"/>
    <p:sldId id="925" r:id="rId6"/>
    <p:sldId id="926" r:id="rId7"/>
    <p:sldId id="927" r:id="rId8"/>
    <p:sldId id="916" r:id="rId9"/>
    <p:sldId id="904" r:id="rId10"/>
    <p:sldId id="905" r:id="rId11"/>
    <p:sldId id="947" r:id="rId12"/>
    <p:sldId id="923" r:id="rId13"/>
    <p:sldId id="930" r:id="rId14"/>
    <p:sldId id="906" r:id="rId15"/>
    <p:sldId id="907" r:id="rId16"/>
    <p:sldId id="946" r:id="rId17"/>
    <p:sldId id="908" r:id="rId18"/>
    <p:sldId id="932" r:id="rId19"/>
    <p:sldId id="931" r:id="rId20"/>
    <p:sldId id="910" r:id="rId21"/>
    <p:sldId id="911" r:id="rId22"/>
    <p:sldId id="912" r:id="rId23"/>
    <p:sldId id="943" r:id="rId24"/>
    <p:sldId id="915" r:id="rId25"/>
    <p:sldId id="913" r:id="rId26"/>
    <p:sldId id="944" r:id="rId27"/>
    <p:sldId id="936" r:id="rId28"/>
    <p:sldId id="917" r:id="rId29"/>
    <p:sldId id="918" r:id="rId30"/>
    <p:sldId id="919" r:id="rId31"/>
    <p:sldId id="920" r:id="rId32"/>
    <p:sldId id="922" r:id="rId33"/>
    <p:sldId id="921" r:id="rId34"/>
    <p:sldId id="928" r:id="rId35"/>
    <p:sldId id="929" r:id="rId36"/>
    <p:sldId id="937" r:id="rId37"/>
    <p:sldId id="938" r:id="rId38"/>
    <p:sldId id="939" r:id="rId39"/>
    <p:sldId id="941" r:id="rId40"/>
    <p:sldId id="942" r:id="rId41"/>
  </p:sldIdLst>
  <p:sldSz cx="9144000" cy="6858000" type="overhead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73ED05"/>
    <a:srgbClr val="009900"/>
    <a:srgbClr val="CC0000"/>
    <a:srgbClr val="0066FF"/>
    <a:srgbClr val="FFFFCC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2435" autoAdjust="0"/>
  </p:normalViewPr>
  <p:slideViewPr>
    <p:cSldViewPr>
      <p:cViewPr varScale="1">
        <p:scale>
          <a:sx n="72" d="100"/>
          <a:sy n="72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2F30EB1-709D-426C-A253-2DAFB117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9AB751D-58F3-4218-A3A3-65D0A71D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EFF86-B98E-4B2E-96B0-4A5E1E4307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1A2D0-0F62-4BA3-8549-5703DB6440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5B545-D0F8-45E5-9041-53EE7F3EF9A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8A2D4-2FEB-41DF-8E3A-B85B9EE7B98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312C5-FA79-4186-8898-AA40CD719CD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8BC7F0F1-4EFA-4EAE-BCF1-639AE969CE8E}" type="slidenum">
              <a:rPr lang="en-US" sz="1200">
                <a:latin typeface="Tahoma" pitchFamily="34" charset="0"/>
              </a:rPr>
              <a:pPr algn="r" defTabSz="909638"/>
              <a:t>15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B298-F6D6-41D9-8550-E7CD3A7290D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A7B78-4192-46FF-A611-1622405CD9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948F6-A5BE-48F8-BB4A-04726DDC72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D2137-D405-4791-A20C-C4389020FC2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83008-7755-4C72-B20F-EDD688824F7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AAFE4-164E-4F07-8490-AD61C253FE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722D5-6F5C-442A-B0DC-3A014ED579A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2B31-3AEF-4276-A774-4D6674495C8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05B4-7C0C-4649-AE30-39CA4A43F0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06F46-6B0C-41A6-B312-30E9BF1981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0C47E-9BE0-475D-B697-D8D4A02E4EC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E51A0-90B2-4CD2-AE48-58C999D38CA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9BFE8-8BC5-43D0-AD37-05A4EDBEE9D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7E005-0368-4C14-89F3-14AA89345C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8F47A-91A4-46D5-BF3F-250D3FF17A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A24E3-EF86-48CC-B617-488AAC6CFFF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5E54E-7942-4404-B9F3-D229209A5C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18590-D5CE-4AF4-BB66-FC149E96B09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28E15-B652-4A0A-BB42-C70E07DC62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E903E-B09B-4F33-9C51-936673816DA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C0F43-A491-4792-8785-647E1748066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F79C4-467F-4A23-9D20-7D7ACA6F476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21C40-CAD3-4E51-A352-EBBD5C25E6B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E14A-DF54-48E9-BC81-C8E03A0E90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F36D8-7A6B-4823-9BF6-925E60B1B0D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DA4F9-99C2-48FC-9C5D-3A23CC670B8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57D5-3BAB-4083-A9D7-DD74AEA3E2C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81BE3-AF1C-4398-9D5A-2BDE9758401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ABF6-1FA9-4D35-AE54-061BDF5F42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A9382-387D-4079-84E3-8161B306E2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80AF-719F-4DC9-9DC9-0F3ABC682A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C0B60-1A48-4144-AED5-BAFB33866E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C1EE5AA-DBAF-4248-819A-C97BD8B40045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388937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2D6404F-FCF9-4F13-83DB-F399DE28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B444-E06F-4F45-9EC9-04A84C15FDCB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A1575-17A4-4ACA-95D0-482F18D46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89A4-8768-4E87-BC37-F202BAF8B25B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82A6-DB93-447D-A38F-923D3DEF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8801-94C7-41C5-95C4-4DBB28C4DDEB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B919-475E-498F-B7FC-1D03B590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46B3-C106-4F45-98A4-22C09FFD1EA3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43CC-4256-47E6-B2CA-799749319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ACB8-35CB-4B8C-82B2-2F56BA512835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46BC-553F-4331-A17C-7306E3D1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5FD2-A085-4ADE-BFAE-381B16C50456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A8C4-5FFE-426E-8AC4-058E74BEA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E949-4F15-4B47-8095-291517AB27D8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52C9-437B-4500-804F-DF54A9E4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E491-181C-404B-BA35-F30015447AF3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2F39-0C7C-4A50-AD45-195D2083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C73-6241-47AD-9D25-6143C47E6614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59C7-C457-406F-A5A0-BD39C0DAB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46F0-1635-4221-8F15-417D70F4D48F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4AEC-B90A-468D-BDF4-FFC374218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D5BB-296F-49AA-8CE0-240BA7A3DA3E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09E0-1CF7-45C5-A5A8-67E5DC16A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75-C40D-4F73-8A40-6F901D29A075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D9AF-443E-4CE3-8701-8D6EB034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1B6C-C1C2-43E3-B2ED-294671633440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0F280-14D9-4D61-8E73-D8553E3C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21E6-70AB-4A11-8CC4-F15D2382F0B9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464C-64F3-4DB2-83AD-7C6385794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DBD5-EC46-487C-A387-CCE166593C82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100B-7C46-4CB6-B34A-A60980A2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5833-C704-4BD7-83BA-8A0141456EC2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AB1-C199-44FB-B1F4-8ADB1688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689D-2E0F-4E16-803C-55A9E10360FD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7BFE-ABE6-44AC-8ED6-F6790E2D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C72A-2BFA-4D95-91DF-97F3359A9124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C53E-6CB2-46E8-A0EA-9D90A2DB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A463-1FCF-48DD-AC49-7C2AED48A296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AAD2-57D3-4822-9833-91204651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D267-F75F-4942-BB9C-FCD82135A768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1E01-5E69-482C-BD40-5C050726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E3B1-B1B8-4A7F-8D43-AEC0C31097A2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26CD-72C8-4D21-8D71-1E4A0E0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81D1-B81A-47E4-807B-ECF4F9617C19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2AE1-5406-4BCE-BB8C-85F10F04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 descr="logo3000x2000ligh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EB5C7F6C-FD1B-4026-A2A7-94FFE4508095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1FD496B-270D-4242-A82B-0F7846C4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533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80A570-F935-4553-A74B-30B6EB982BBE}" type="datetime1">
              <a:rPr lang="en-US"/>
              <a:pPr>
                <a:defRPr/>
              </a:pPr>
              <a:t>22.10.09</a:t>
            </a:fld>
            <a:r>
              <a:rPr lang="en-US"/>
              <a:t> 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038F12-0172-4268-BE52-16F2F9738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fluka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304800"/>
            <a:ext cx="27511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84313"/>
            <a:ext cx="7772400" cy="10953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34" charset="0"/>
              </a:rPr>
              <a:t>EM interactions</a:t>
            </a:r>
          </a:p>
        </p:txBody>
      </p:sp>
      <p:pic>
        <p:nvPicPr>
          <p:cNvPr id="5124" name="Picture 17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124200" y="5029200"/>
            <a:ext cx="5111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</a:rPr>
              <a:t>Beginners’ </a:t>
            </a:r>
            <a:r>
              <a:rPr lang="en-US" sz="2400" dirty="0">
                <a:latin typeface="Tahoma" pitchFamily="34" charset="0"/>
              </a:rPr>
              <a:t>FLUKA 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321240-394F-401F-BEB6-C80A8FDB4A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Compton profile examples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650" y="4221163"/>
            <a:ext cx="7772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green = free electron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blue   = binding with  form factors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CA2302"/>
                </a:solidFill>
                <a:latin typeface="Times New Roman" pitchFamily="18" charset="0"/>
                <a:sym typeface="Symbol" pitchFamily="18" charset="2"/>
              </a:rPr>
              <a:t>red     =binding with shells and orbital motion</a:t>
            </a:r>
          </a:p>
        </p:txBody>
      </p: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4532313" y="765175"/>
            <a:ext cx="4611687" cy="3648075"/>
            <a:chOff x="2855" y="482"/>
            <a:chExt cx="2905" cy="2298"/>
          </a:xfrm>
        </p:grpSpPr>
        <p:pic>
          <p:nvPicPr>
            <p:cNvPr id="14346" name="Picture 3" descr="aumult_50"/>
            <p:cNvPicPr>
              <a:picLocks noChangeAspect="1" noChangeArrowheads="1"/>
            </p:cNvPicPr>
            <p:nvPr/>
          </p:nvPicPr>
          <p:blipFill>
            <a:blip r:embed="rId2" cstate="print"/>
            <a:srcRect l="9360" t="50824" r="8040" b="3049"/>
            <a:stretch>
              <a:fillRect/>
            </a:stretch>
          </p:blipFill>
          <p:spPr bwMode="auto">
            <a:xfrm>
              <a:off x="2855" y="482"/>
              <a:ext cx="2905" cy="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3243" y="981"/>
              <a:ext cx="1023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0" y="836613"/>
            <a:ext cx="4608513" cy="3252787"/>
            <a:chOff x="0" y="527"/>
            <a:chExt cx="2903" cy="2049"/>
          </a:xfrm>
        </p:grpSpPr>
        <p:pic>
          <p:nvPicPr>
            <p:cNvPr id="14344" name="Picture 11" descr="aumulti_500"/>
            <p:cNvPicPr>
              <a:picLocks noChangeAspect="1" noChangeArrowheads="1"/>
            </p:cNvPicPr>
            <p:nvPr/>
          </p:nvPicPr>
          <p:blipFill>
            <a:blip r:embed="rId3" cstate="print"/>
            <a:srcRect l="6351" t="50824" r="9564" b="7286"/>
            <a:stretch>
              <a:fillRect/>
            </a:stretch>
          </p:blipFill>
          <p:spPr bwMode="auto">
            <a:xfrm>
              <a:off x="0" y="527"/>
              <a:ext cx="2903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383" y="935"/>
              <a:ext cx="109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519113" y="5373688"/>
            <a:ext cx="8624887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Larger effect at very low energies, where, however, the dominant process is photoelectric.</a:t>
            </a:r>
          </a:p>
          <a:p>
            <a:r>
              <a:rPr lang="en-US"/>
              <a:t>Visible: shell structure near E’=E, smearing from motion at low E’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32E7D-43FC-4F17-9346-D7104B6738C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Effect of EMFFLUO and EMFRAY</a:t>
            </a: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1763713" y="2708275"/>
            <a:ext cx="1079500" cy="144145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5724525" y="4365625"/>
            <a:ext cx="1079500" cy="144145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339975" y="3716338"/>
            <a:ext cx="27749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Form-factor suppressed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932363" y="4389438"/>
            <a:ext cx="168910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X-rays escape</a:t>
            </a:r>
          </a:p>
          <a:p>
            <a:r>
              <a:rPr lang="en-US" sz="1800"/>
              <a:t>lines</a:t>
            </a:r>
          </a:p>
        </p:txBody>
      </p:sp>
      <p:pic>
        <p:nvPicPr>
          <p:cNvPr id="15368" name="Picture 10" descr="enein"/>
          <p:cNvPicPr>
            <a:picLocks noChangeAspect="1" noChangeArrowheads="1"/>
          </p:cNvPicPr>
          <p:nvPr/>
        </p:nvPicPr>
        <p:blipFill>
          <a:blip r:embed="rId3" cstate="print"/>
          <a:srcRect l="1999" t="12669" r="12669" b="5997"/>
          <a:stretch>
            <a:fillRect/>
          </a:stretch>
        </p:blipFill>
        <p:spPr bwMode="auto">
          <a:xfrm>
            <a:off x="1331913" y="1103313"/>
            <a:ext cx="5688012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6804025" y="2997200"/>
            <a:ext cx="504825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7288213" y="2709863"/>
            <a:ext cx="1770062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Photoelectric</a:t>
            </a:r>
          </a:p>
          <a:p>
            <a:r>
              <a:rPr lang="en-US"/>
              <a:t>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11DF4-54E2-4075-8E49-F003F635B8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Polarization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19138" y="1484313"/>
            <a:ext cx="7956550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POLARIZA Pcosx	Pcosy	Pcosz	Flag1	Fraction Flag2</a:t>
            </a:r>
            <a:endParaRPr lang="en-US" sz="1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81538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 default, source photons are NOT polarized. Polarization can be set by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00563" y="1941513"/>
            <a:ext cx="4392612" cy="1739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Flag1 </a:t>
            </a:r>
            <a:r>
              <a:rPr lang="en-US" sz="1800">
                <a:sym typeface="Wingdings" pitchFamily="2" charset="2"/>
              </a:rPr>
              <a:t> </a:t>
            </a:r>
            <a:r>
              <a:rPr lang="en-US" sz="1800"/>
              <a:t>Pol. direction wrt direction of motion, Fraction + flag2 </a:t>
            </a:r>
            <a:r>
              <a:rPr lang="en-US" sz="1800">
                <a:sym typeface="Wingdings" pitchFamily="2" charset="2"/>
              </a:rPr>
              <a:t></a:t>
            </a:r>
            <a:r>
              <a:rPr lang="en-US" sz="1800"/>
              <a:t> fraction of polarized/unpolarized or polarized/orthogonally polarized photons </a:t>
            </a:r>
            <a:r>
              <a:rPr lang="en-US" sz="1800" b="1" i="1"/>
              <a:t>(see the manual for further details)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4572000" y="3933825"/>
            <a:ext cx="4195763" cy="2225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Effect of photon polarization</a:t>
            </a:r>
          </a:p>
          <a:p>
            <a:r>
              <a:rPr lang="en-US"/>
              <a:t>Deposited dose</a:t>
            </a:r>
          </a:p>
          <a:p>
            <a:r>
              <a:rPr lang="en-US"/>
              <a:t>by 30 keV photons on Water</a:t>
            </a:r>
          </a:p>
          <a:p>
            <a:r>
              <a:rPr lang="en-US"/>
              <a:t>at 3 distances from beam axis </a:t>
            </a:r>
          </a:p>
          <a:p>
            <a:r>
              <a:rPr lang="en-US"/>
              <a:t>as a function of penetration depth for 3 orientations wrt the polarization direction</a:t>
            </a:r>
          </a:p>
        </p:txBody>
      </p:sp>
      <p:pic>
        <p:nvPicPr>
          <p:cNvPr id="16392" name="Picture 10" descr="polbenb_all"/>
          <p:cNvPicPr>
            <a:picLocks noChangeAspect="1" noChangeArrowheads="1"/>
          </p:cNvPicPr>
          <p:nvPr/>
        </p:nvPicPr>
        <p:blipFill>
          <a:blip r:embed="rId3" cstate="print"/>
          <a:srcRect l="1756" r="7475" b="5934"/>
          <a:stretch>
            <a:fillRect/>
          </a:stretch>
        </p:blipFill>
        <p:spPr bwMode="auto">
          <a:xfrm>
            <a:off x="250825" y="2028825"/>
            <a:ext cx="36004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31F95-7A6C-4B94-91E3-FC03E8D937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Pair Production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and energy distribution of e</a:t>
            </a:r>
            <a:r>
              <a:rPr lang="en-US" baseline="30000" smtClean="0"/>
              <a:t>+</a:t>
            </a:r>
            <a:r>
              <a:rPr lang="en-US" smtClean="0"/>
              <a:t>,e</a:t>
            </a:r>
            <a:r>
              <a:rPr lang="en-US" baseline="30000" smtClean="0"/>
              <a:t>- </a:t>
            </a:r>
            <a:r>
              <a:rPr lang="en-US" smtClean="0"/>
              <a:t>described correctly (no “fixed angle” or similar approximation)</a:t>
            </a:r>
          </a:p>
          <a:p>
            <a:pPr eaLnBrk="1" hangingPunct="1"/>
            <a:r>
              <a:rPr lang="en-US" smtClean="0"/>
              <a:t>No approximations near threshold</a:t>
            </a:r>
          </a:p>
          <a:p>
            <a:pPr eaLnBrk="1" hangingPunct="1"/>
            <a:r>
              <a:rPr lang="en-US" smtClean="0"/>
              <a:t>Differences between emitted e</a:t>
            </a:r>
            <a:r>
              <a:rPr lang="en-US" baseline="30000" smtClean="0"/>
              <a:t>+ </a:t>
            </a:r>
            <a:r>
              <a:rPr lang="en-US" smtClean="0"/>
              <a:t>and e</a:t>
            </a:r>
            <a:r>
              <a:rPr lang="en-US" baseline="30000" smtClean="0"/>
              <a:t>-</a:t>
            </a:r>
            <a:r>
              <a:rPr lang="en-US" smtClean="0"/>
              <a:t> at threshold accounted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B7F94-94F7-4A00-8CAF-40578B1192F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Photonuclear interactions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604250" cy="1655762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Giant Resonance interaction</a:t>
            </a:r>
          </a:p>
          <a:p>
            <a:pPr eaLnBrk="1" hangingPunct="1"/>
            <a:r>
              <a:rPr lang="en-US" sz="2000" smtClean="0">
                <a:solidFill>
                  <a:srgbClr val="CC0000"/>
                </a:solidFill>
              </a:rPr>
              <a:t>Quasi-Deuteron effect</a:t>
            </a:r>
          </a:p>
          <a:p>
            <a:pPr eaLnBrk="1" hangingPunct="1"/>
            <a:r>
              <a:rPr lang="en-US" sz="2000" smtClean="0">
                <a:solidFill>
                  <a:srgbClr val="CC0066"/>
                </a:solidFill>
              </a:rPr>
              <a:t>Delta Resonance production</a:t>
            </a:r>
          </a:p>
          <a:p>
            <a:pPr eaLnBrk="1" hangingPunct="1"/>
            <a:r>
              <a:rPr lang="en-US" sz="2000" smtClean="0">
                <a:solidFill>
                  <a:srgbClr val="6600FF"/>
                </a:solidFill>
              </a:rPr>
              <a:t>Vector Meson Dominance  (</a:t>
            </a:r>
            <a:r>
              <a:rPr lang="en-US" sz="2000" smtClean="0">
                <a:solidFill>
                  <a:srgbClr val="6600FF"/>
                </a:solidFill>
                <a:sym typeface="Symbol" pitchFamily="18" charset="2"/>
              </a:rPr>
              <a:t> ,</a:t>
            </a:r>
            <a:r>
              <a:rPr lang="el-GR" sz="2000" smtClean="0">
                <a:solidFill>
                  <a:srgbClr val="6600FF"/>
                </a:solidFill>
                <a:sym typeface="Symbol" pitchFamily="18" charset="2"/>
              </a:rPr>
              <a:t>Φ</a:t>
            </a:r>
            <a:r>
              <a:rPr lang="en-US" sz="2000" smtClean="0">
                <a:solidFill>
                  <a:srgbClr val="6600FF"/>
                </a:solidFill>
                <a:sym typeface="Symbol" pitchFamily="18" charset="2"/>
              </a:rPr>
              <a:t> mesons) at high energies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8459787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Photon-nucleus interactions in FLUKA are simulated over the whole energy </a:t>
            </a:r>
            <a:r>
              <a:rPr lang="en-US" sz="2400" dirty="0" smtClean="0"/>
              <a:t>range</a:t>
            </a:r>
            <a:r>
              <a:rPr lang="en-US" sz="2400" dirty="0"/>
              <a:t>, through different mechanisms:</a:t>
            </a:r>
          </a:p>
        </p:txBody>
      </p:sp>
      <p:sp>
        <p:nvSpPr>
          <p:cNvPr id="1183749" name="Text Box 5"/>
          <p:cNvSpPr txBox="1">
            <a:spLocks noChangeArrowheads="1"/>
          </p:cNvSpPr>
          <p:nvPr/>
        </p:nvSpPr>
        <p:spPr bwMode="auto">
          <a:xfrm>
            <a:off x="611188" y="3500438"/>
            <a:ext cx="8013700" cy="1917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Nuclear effects on the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initial state</a:t>
            </a:r>
            <a:r>
              <a:rPr lang="en-US" sz="2400"/>
              <a:t> (i.e. Fermi motion) and on the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final state</a:t>
            </a:r>
            <a:r>
              <a:rPr lang="en-US" sz="2400"/>
              <a:t> (reinteraction / emission of reaction products) are treated by the FLUKA hadronic interaction model (PEANUT) </a:t>
            </a:r>
            <a:r>
              <a:rPr lang="en-US" sz="2400">
                <a:sym typeface="Wingdings" pitchFamily="2" charset="2"/>
              </a:rPr>
              <a:t></a:t>
            </a:r>
            <a:r>
              <a:rPr lang="en-US" sz="2400"/>
              <a:t> INC + pre-equilibrium + evaporation/fission/breakup  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11188" y="5516563"/>
            <a:ext cx="74168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The (small) photonuclear interaction probability can be enhanced through biasing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0D801B-9C0E-4C46-8A8E-7C7A82D124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Photonuclear interactions: options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2133600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PHOTONUC Flag			Mat1	Mat2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Step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8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5231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8038" y="1652588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them: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4144972"/>
            <a:ext cx="8424862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Since the photonuclear cross section is very small, PHOTONUC should be always accompanied by LAM-BIAS (see lecture on biasing)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8313" y="4889524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LAM-BIAS 	Factor	Mat	PHOTON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5392762"/>
            <a:ext cx="8389967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Applications:</a:t>
            </a:r>
          </a:p>
          <a:p>
            <a:r>
              <a:rPr lang="en-US" sz="1800" dirty="0"/>
              <a:t>	electron accelerator shielding and activation</a:t>
            </a:r>
          </a:p>
          <a:p>
            <a:r>
              <a:rPr lang="en-US" sz="1800" dirty="0"/>
              <a:t> 	neutron background by underground </a:t>
            </a:r>
            <a:r>
              <a:rPr lang="en-US" sz="1800" dirty="0" err="1" smtClean="0"/>
              <a:t>muons</a:t>
            </a:r>
            <a:r>
              <a:rPr lang="en-US" sz="1800" dirty="0" smtClean="0"/>
              <a:t> (together with </a:t>
            </a:r>
            <a:r>
              <a:rPr lang="en-US" sz="1800" dirty="0" err="1" smtClean="0"/>
              <a:t>muon</a:t>
            </a:r>
            <a:endParaRPr lang="en-US" sz="1800" dirty="0" smtClean="0"/>
          </a:p>
          <a:p>
            <a:r>
              <a:rPr lang="en-US" sz="1800" dirty="0" smtClean="0"/>
              <a:t>	photonuclear </a:t>
            </a:r>
            <a:r>
              <a:rPr lang="en-US" sz="1800" dirty="0"/>
              <a:t>interactions (</a:t>
            </a:r>
            <a:r>
              <a:rPr lang="en-US" sz="1800" dirty="0" smtClean="0"/>
              <a:t>option</a:t>
            </a:r>
            <a:r>
              <a:rPr lang="en-US" sz="1800" dirty="0"/>
              <a:t>	</a:t>
            </a:r>
            <a:r>
              <a:rPr lang="en-US" sz="1800" b="1" dirty="0"/>
              <a:t>MUPHOTON</a:t>
            </a:r>
            <a:r>
              <a:rPr lang="en-US" sz="1800" dirty="0"/>
              <a:t>) 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9475" y="2500306"/>
            <a:ext cx="794067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Flag </a:t>
            </a:r>
            <a:r>
              <a:rPr lang="en-US" sz="1800" dirty="0"/>
              <a:t>controls  activation of interactions, with the possibility to select a subset of the photonuclear mechanisms</a:t>
            </a:r>
          </a:p>
        </p:txBody>
      </p:sp>
      <p:pic>
        <p:nvPicPr>
          <p:cNvPr id="11" name="Picture 10" descr="photonu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70544"/>
            <a:ext cx="8215370" cy="7585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937CB-3152-4338-A6DD-2410E7069BC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Photonuclear Interactions: benchmark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4938713"/>
            <a:ext cx="9144000" cy="15859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Yield of neutrons per incident electron as a function of initial e</a:t>
            </a:r>
            <a:r>
              <a:rPr lang="en-US" baseline="30000"/>
              <a:t>-</a:t>
            </a:r>
            <a:r>
              <a:rPr lang="en-US"/>
              <a:t> energy. Open symbols: FLUKA, closed symbols: experimental data </a:t>
            </a:r>
            <a:r>
              <a:rPr lang="en-US" sz="1800"/>
              <a:t>(Barber and George, Phys. Rev. 116, 1551-1559 (1959))</a:t>
            </a:r>
          </a:p>
          <a:p>
            <a:r>
              <a:rPr lang="en-US">
                <a:solidFill>
                  <a:srgbClr val="CC0000"/>
                </a:solidFill>
              </a:rPr>
              <a:t>Left:  Pb,</a:t>
            </a:r>
            <a:r>
              <a:rPr lang="en-US"/>
              <a:t> 1.01 X</a:t>
            </a:r>
            <a:r>
              <a:rPr lang="en-US" baseline="-25000"/>
              <a:t>0</a:t>
            </a:r>
            <a:r>
              <a:rPr lang="en-US"/>
              <a:t> (lower points) and 5.93 X</a:t>
            </a:r>
            <a:r>
              <a:rPr lang="en-US" baseline="-25000"/>
              <a:t>0 </a:t>
            </a:r>
            <a:r>
              <a:rPr lang="en-US"/>
              <a:t>(upper) </a:t>
            </a:r>
          </a:p>
          <a:p>
            <a:r>
              <a:rPr lang="en-US">
                <a:solidFill>
                  <a:srgbClr val="CC0000"/>
                </a:solidFill>
              </a:rPr>
              <a:t>Right: U,</a:t>
            </a:r>
            <a:r>
              <a:rPr lang="en-US"/>
              <a:t>  1.14  and 3.46 X</a:t>
            </a:r>
            <a:r>
              <a:rPr lang="en-US" baseline="-25000"/>
              <a:t>0</a:t>
            </a:r>
          </a:p>
        </p:txBody>
      </p:sp>
      <p:pic>
        <p:nvPicPr>
          <p:cNvPr id="20485" name="Picture 6" descr="pbthick"/>
          <p:cNvPicPr>
            <a:picLocks noChangeAspect="1" noChangeArrowheads="1"/>
          </p:cNvPicPr>
          <p:nvPr/>
        </p:nvPicPr>
        <p:blipFill>
          <a:blip r:embed="rId3" cstate="print"/>
          <a:srcRect l="1920" t="9360" r="13080" b="5640"/>
          <a:stretch>
            <a:fillRect/>
          </a:stretch>
        </p:blipFill>
        <p:spPr bwMode="auto">
          <a:xfrm>
            <a:off x="566738" y="765175"/>
            <a:ext cx="42148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uthick"/>
          <p:cNvPicPr>
            <a:picLocks noChangeAspect="1" noChangeArrowheads="1"/>
          </p:cNvPicPr>
          <p:nvPr/>
        </p:nvPicPr>
        <p:blipFill>
          <a:blip r:embed="rId4" cstate="print"/>
          <a:srcRect l="1920" t="9360" r="13080" b="5640"/>
          <a:stretch>
            <a:fillRect/>
          </a:stretch>
        </p:blipFill>
        <p:spPr bwMode="auto">
          <a:xfrm>
            <a:off x="4743450" y="765175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5211E-4414-452B-8FC5-F08924A2007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4824413" cy="647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Photonuclear int.: example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602038" cy="5238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Reaction: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aseline="30000" smtClean="0"/>
              <a:t>208</a:t>
            </a:r>
            <a:r>
              <a:rPr lang="en-US" sz="2000" smtClean="0"/>
              <a:t>Pb(</a:t>
            </a:r>
            <a:r>
              <a:rPr lang="el-GR" sz="2000" smtClean="0">
                <a:cs typeface="Times New Roman" pitchFamily="18" charset="0"/>
              </a:rPr>
              <a:t>γ</a:t>
            </a:r>
            <a:r>
              <a:rPr lang="en-US" sz="2000" smtClean="0">
                <a:cs typeface="Times New Roman" pitchFamily="18" charset="0"/>
              </a:rPr>
              <a:t>,x n)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20E</a:t>
            </a:r>
            <a:r>
              <a:rPr lang="el-GR" sz="2000" smtClean="0">
                <a:cs typeface="Times New Roman" pitchFamily="18" charset="0"/>
              </a:rPr>
              <a:t>γ</a:t>
            </a:r>
            <a:r>
              <a:rPr lang="en-US" sz="2000" smtClean="0">
                <a:sym typeface="Symbol" pitchFamily="18" charset="2"/>
              </a:rPr>
              <a:t> 140 MeV</a:t>
            </a:r>
            <a:endParaRPr lang="en-US" sz="20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Cross section for multiple neutron emission as a function of photon energy, </a:t>
            </a:r>
            <a:r>
              <a:rPr lang="en-US" sz="2000" smtClean="0">
                <a:solidFill>
                  <a:srgbClr val="0000FF"/>
                </a:solidFill>
              </a:rPr>
              <a:t>Different colors refer to neutron multiplicity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 </a:t>
            </a:r>
            <a:r>
              <a:rPr lang="en-US" sz="2000" i="1" smtClean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with 2  </a:t>
            </a:r>
            <a:r>
              <a:rPr lang="en-US" sz="2000" i="1" smtClean="0">
                <a:solidFill>
                  <a:srgbClr val="0000FF"/>
                </a:solidFill>
                <a:sym typeface="Symbol" pitchFamily="18" charset="2"/>
              </a:rPr>
              <a:t>n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 8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olidFill>
                <a:srgbClr val="0000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Symbols: exp. data (</a:t>
            </a:r>
            <a:r>
              <a:rPr lang="en-US" sz="1800" smtClean="0">
                <a:sym typeface="Symbol" pitchFamily="18" charset="2"/>
              </a:rPr>
              <a:t>NPA367, 237 (1981) ; NPA390, 221 (1982) )</a:t>
            </a:r>
            <a:endParaRPr lang="en-US" sz="2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Lines: FLUKA</a:t>
            </a:r>
          </a:p>
        </p:txBody>
      </p:sp>
      <p:pic>
        <p:nvPicPr>
          <p:cNvPr id="21509" name="Picture 4" descr="pbphnc"/>
          <p:cNvPicPr>
            <a:picLocks noChangeAspect="1" noChangeArrowheads="1"/>
          </p:cNvPicPr>
          <p:nvPr/>
        </p:nvPicPr>
        <p:blipFill>
          <a:blip r:embed="rId3" cstate="print"/>
          <a:srcRect r="13217" b="3656"/>
          <a:stretch>
            <a:fillRect/>
          </a:stretch>
        </p:blipFill>
        <p:spPr bwMode="auto">
          <a:xfrm>
            <a:off x="4572000" y="188913"/>
            <a:ext cx="42926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FAD609-D6A2-4BC0-820A-C0EC4C2BF4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Photomuon</a:t>
            </a:r>
            <a:r>
              <a:rPr lang="en-US" sz="3200" dirty="0" smtClean="0"/>
              <a:t> production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55650" y="2928934"/>
            <a:ext cx="7775575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PHOTONUC Flag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Lambias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	Mat1	Mat2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Step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MUMUPAIR</a:t>
            </a:r>
            <a:endParaRPr lang="en-US" sz="1800" b="1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815816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Muon pair production by photons</a:t>
            </a:r>
            <a:r>
              <a:rPr lang="en-US">
                <a:solidFill>
                  <a:srgbClr val="CC0000"/>
                </a:solidFill>
              </a:rPr>
              <a:t> is NOT activated</a:t>
            </a:r>
            <a:r>
              <a:rPr lang="en-US"/>
              <a:t> with any default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492500" y="2565400"/>
            <a:ext cx="170497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it: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84213" y="4652963"/>
            <a:ext cx="7940675" cy="1190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Flag </a:t>
            </a:r>
            <a:r>
              <a:rPr lang="en-US" sz="1800"/>
              <a:t>controls  activation of interactions, with the possibility to select a subset of the photonuclear mechanisms</a:t>
            </a:r>
          </a:p>
          <a:p>
            <a:r>
              <a:rPr lang="en-US" sz="1800"/>
              <a:t>Biasing of photomuon production can be done directly with this card, setting what(2)</a:t>
            </a:r>
          </a:p>
        </p:txBody>
      </p:sp>
      <p:pic>
        <p:nvPicPr>
          <p:cNvPr id="8" name="Picture 7" descr="photonu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56249"/>
            <a:ext cx="7786742" cy="7300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A0AA2-81B0-4C87-AB3E-4BE45075D3F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924050" y="31670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Electron/Positron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9B5D-E53D-41D4-A1BF-BE3A1D1CB6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2852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Topics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82673"/>
            <a:ext cx="3960813" cy="5832475"/>
          </a:xfrm>
          <a:noFill/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settings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Interactions of leptons/photons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Photon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Photoelectric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Compton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Rayleigh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Photonuclear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Photomuon</a:t>
            </a:r>
            <a:r>
              <a:rPr lang="en-US" dirty="0" smtClean="0"/>
              <a:t>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Electron/positron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Bremsstrahlung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Scattering on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Muon</a:t>
            </a:r>
            <a:r>
              <a:rPr lang="en-US" dirty="0" smtClean="0"/>
              <a:t>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Bremsstrahlung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Nuclear interactions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4787900" y="1025548"/>
            <a:ext cx="3889375" cy="554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Ionization energy losses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Continuous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Delta-ray production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Transport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Multiple scattering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Single scattering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These are common to all charged particles,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although traditionally associated with EM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/>
            </a:pPr>
            <a:endParaRPr lang="en-US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214563" y="214290"/>
            <a:ext cx="485775" cy="649287"/>
          </a:xfrm>
          <a:prstGeom prst="downArrow">
            <a:avLst>
              <a:gd name="adj1" fmla="val 50000"/>
              <a:gd name="adj2" fmla="val 33415"/>
            </a:avLst>
          </a:prstGeom>
          <a:solidFill>
            <a:srgbClr val="FFCC00">
              <a:alpha val="65097"/>
            </a:srgb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10069-E5B1-4A08-9F98-A63DE579B4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endParaRPr lang="en-US" sz="32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Energy-differential cross sections based on the </a:t>
            </a:r>
            <a:r>
              <a:rPr lang="en-US" dirty="0" smtClean="0">
                <a:solidFill>
                  <a:srgbClr val="CC0000"/>
                </a:solidFill>
              </a:rPr>
              <a:t>Seltzer and Berger </a:t>
            </a:r>
            <a:r>
              <a:rPr lang="en-US" dirty="0" smtClean="0"/>
              <a:t>database, interpolated and extended to a finer energy mesh, tip, and larger energies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Finite value at </a:t>
            </a:r>
            <a:r>
              <a:rPr lang="en-US" dirty="0" smtClean="0">
                <a:solidFill>
                  <a:srgbClr val="CC0000"/>
                </a:solidFill>
              </a:rPr>
              <a:t>tip </a:t>
            </a:r>
            <a:r>
              <a:rPr lang="en-US" dirty="0" smtClean="0"/>
              <a:t>energy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Extended to 1000 TeV taking into account the </a:t>
            </a:r>
            <a:r>
              <a:rPr lang="en-US" dirty="0" smtClean="0">
                <a:solidFill>
                  <a:srgbClr val="CC0000"/>
                </a:solidFill>
              </a:rPr>
              <a:t>LPM</a:t>
            </a:r>
            <a:r>
              <a:rPr lang="en-US" dirty="0" smtClean="0"/>
              <a:t> (Landau-</a:t>
            </a:r>
            <a:r>
              <a:rPr lang="en-US" dirty="0" err="1" smtClean="0"/>
              <a:t>Pomeranchuk</a:t>
            </a:r>
            <a:r>
              <a:rPr lang="en-US" dirty="0" smtClean="0"/>
              <a:t>-</a:t>
            </a:r>
            <a:r>
              <a:rPr lang="en-US" dirty="0" err="1" smtClean="0"/>
              <a:t>Migdal</a:t>
            </a:r>
            <a:r>
              <a:rPr lang="en-US" dirty="0" smtClean="0"/>
              <a:t>) effect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Soft photon suppression (</a:t>
            </a:r>
            <a:r>
              <a:rPr lang="en-US" dirty="0" err="1" smtClean="0"/>
              <a:t>Ter-Mikaelyan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C0000"/>
                </a:solidFill>
              </a:rPr>
              <a:t>polarization</a:t>
            </a:r>
            <a:r>
              <a:rPr lang="en-US" dirty="0" smtClean="0"/>
              <a:t> effect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Special treatment of </a:t>
            </a:r>
            <a:r>
              <a:rPr lang="en-US" dirty="0" smtClean="0">
                <a:solidFill>
                  <a:srgbClr val="CC0000"/>
                </a:solidFill>
              </a:rPr>
              <a:t>positron</a:t>
            </a:r>
            <a:r>
              <a:rPr lang="en-US" dirty="0" smtClean="0"/>
              <a:t> </a:t>
            </a:r>
            <a:r>
              <a:rPr lang="en-US" dirty="0" err="1" smtClean="0"/>
              <a:t>bremsstrahlung</a:t>
            </a:r>
            <a:r>
              <a:rPr lang="en-US" dirty="0" smtClean="0"/>
              <a:t> with ad hoc spectra at low energies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Detailed photon </a:t>
            </a:r>
            <a:r>
              <a:rPr lang="en-US" dirty="0" smtClean="0">
                <a:solidFill>
                  <a:srgbClr val="CC0000"/>
                </a:solidFill>
              </a:rPr>
              <a:t>angular distribution</a:t>
            </a:r>
            <a:r>
              <a:rPr lang="en-US" dirty="0" smtClean="0"/>
              <a:t> fully correlated to energy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010BD-3559-49AF-A925-2819ACB2F21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r>
              <a:rPr lang="en-US" sz="3200" dirty="0" smtClean="0"/>
              <a:t>: benchmark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156325" y="788988"/>
            <a:ext cx="26638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 MeV electrons on Iron,</a:t>
            </a:r>
          </a:p>
          <a:p>
            <a:r>
              <a:rPr lang="en-US"/>
              <a:t>Bremsstrahlung photon spectra </a:t>
            </a:r>
          </a:p>
          <a:p>
            <a:r>
              <a:rPr lang="en-US"/>
              <a:t>measured (dots)</a:t>
            </a:r>
          </a:p>
          <a:p>
            <a:r>
              <a:rPr lang="en-US"/>
              <a:t> and </a:t>
            </a:r>
          </a:p>
          <a:p>
            <a:r>
              <a:rPr lang="en-US"/>
              <a:t>simulated (histos)</a:t>
            </a:r>
          </a:p>
          <a:p>
            <a:r>
              <a:rPr lang="en-US"/>
              <a:t>at three different angles </a:t>
            </a:r>
          </a:p>
          <a:p>
            <a:endParaRPr lang="en-US"/>
          </a:p>
        </p:txBody>
      </p:sp>
      <p:pic>
        <p:nvPicPr>
          <p:cNvPr id="25605" name="Picture 6" descr="benche_1_ppt"/>
          <p:cNvPicPr>
            <a:picLocks noChangeAspect="1" noChangeArrowheads="1"/>
          </p:cNvPicPr>
          <p:nvPr/>
        </p:nvPicPr>
        <p:blipFill>
          <a:blip r:embed="rId3" cstate="print"/>
          <a:srcRect l="8661" t="38173" r="14760" b="10269"/>
          <a:stretch>
            <a:fillRect/>
          </a:stretch>
        </p:blipFill>
        <p:spPr bwMode="auto">
          <a:xfrm>
            <a:off x="611188" y="908050"/>
            <a:ext cx="5472112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B9EFD-B430-41CB-84C2-6274E7F9213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r>
              <a:rPr lang="en-US" sz="3200" dirty="0" smtClean="0"/>
              <a:t>: benchmark II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156325" y="1268413"/>
            <a:ext cx="2592388" cy="3444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12 and 20.9 MeV electrons on a W-Au-Al target,</a:t>
            </a:r>
          </a:p>
          <a:p>
            <a:r>
              <a:rPr lang="en-US"/>
              <a:t>bremsstrahlung photon spectra in the forward direction </a:t>
            </a:r>
          </a:p>
          <a:p>
            <a:r>
              <a:rPr lang="en-US"/>
              <a:t>measured (dots) and simulated (histos)</a:t>
            </a:r>
          </a:p>
          <a:p>
            <a:endParaRPr lang="en-US"/>
          </a:p>
        </p:txBody>
      </p:sp>
      <p:pic>
        <p:nvPicPr>
          <p:cNvPr id="26629" name="Picture 5" descr="wbr209a12_ppt"/>
          <p:cNvPicPr>
            <a:picLocks noChangeAspect="1" noChangeArrowheads="1"/>
          </p:cNvPicPr>
          <p:nvPr/>
        </p:nvPicPr>
        <p:blipFill>
          <a:blip r:embed="rId3" cstate="print"/>
          <a:srcRect l="9232" t="38173" r="14189" b="10858"/>
          <a:stretch>
            <a:fillRect/>
          </a:stretch>
        </p:blipFill>
        <p:spPr bwMode="auto">
          <a:xfrm>
            <a:off x="611188" y="908050"/>
            <a:ext cx="554513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787A4-0937-4734-B45C-656054EB922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85814" y="31907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Bremsstrahlung</a:t>
            </a:r>
            <a:r>
              <a:rPr lang="en-US" sz="3200" dirty="0" smtClean="0"/>
              <a:t>: benchmark III</a:t>
            </a:r>
            <a:br>
              <a:rPr lang="en-US" sz="3200" dirty="0" smtClean="0"/>
            </a:br>
            <a:r>
              <a:rPr lang="en-US" sz="1800" dirty="0" smtClean="0"/>
              <a:t>Esposito et al., LNF 93-072</a:t>
            </a:r>
            <a:endParaRPr lang="en-US" sz="3200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981075"/>
            <a:ext cx="6619875" cy="5475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32588" y="138113"/>
            <a:ext cx="2411412" cy="63865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ADONE storage ring</a:t>
            </a:r>
          </a:p>
          <a:p>
            <a:endParaRPr lang="en-US"/>
          </a:p>
          <a:p>
            <a:r>
              <a:rPr lang="en-US"/>
              <a:t>1.5 GeV e</a:t>
            </a:r>
            <a:r>
              <a:rPr lang="en-US" baseline="30000"/>
              <a:t>-</a:t>
            </a:r>
          </a:p>
          <a:p>
            <a:endParaRPr lang="en-US" baseline="30000"/>
          </a:p>
          <a:p>
            <a:r>
              <a:rPr lang="en-US"/>
              <a:t>Bremss. on the residual gas in the straight sections</a:t>
            </a:r>
          </a:p>
          <a:p>
            <a:endParaRPr lang="en-US"/>
          </a:p>
          <a:p>
            <a:r>
              <a:rPr lang="en-US"/>
              <a:t>Measured with  TLD’s matrices at different distances from the straight Section</a:t>
            </a:r>
          </a:p>
          <a:p>
            <a:endParaRPr lang="en-US"/>
          </a:p>
          <a:p>
            <a:r>
              <a:rPr lang="en-US"/>
              <a:t>Here: dose vs. horizontal position at different vertical positions , d=218cm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B48276-7E24-48AE-93A7-8447E393F7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e</a:t>
            </a:r>
            <a:r>
              <a:rPr lang="en-US" sz="3200" baseline="30000" smtClean="0"/>
              <a:t>± </a:t>
            </a:r>
            <a:r>
              <a:rPr lang="en-US" sz="3200" smtClean="0"/>
              <a:t>interactions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994650" cy="12779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At rest</a:t>
            </a:r>
            <a:r>
              <a:rPr lang="en-US" smtClean="0"/>
              <a:t> and </a:t>
            </a:r>
            <a:r>
              <a:rPr lang="en-US" smtClean="0">
                <a:solidFill>
                  <a:srgbClr val="CC0000"/>
                </a:solidFill>
              </a:rPr>
              <a:t>in flight</a:t>
            </a:r>
            <a:r>
              <a:rPr lang="en-US" smtClean="0"/>
              <a:t> according to </a:t>
            </a:r>
            <a:r>
              <a:rPr lang="en-US" smtClean="0">
                <a:solidFill>
                  <a:srgbClr val="009900"/>
                </a:solidFill>
              </a:rPr>
              <a:t>Heitler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In annihilation at rest, account for mutual </a:t>
            </a:r>
            <a:r>
              <a:rPr lang="en-US" smtClean="0">
                <a:solidFill>
                  <a:srgbClr val="CC0000"/>
                </a:solidFill>
              </a:rPr>
              <a:t>polarization</a:t>
            </a:r>
            <a:r>
              <a:rPr lang="en-US" smtClean="0"/>
              <a:t> of the two photons</a:t>
            </a:r>
          </a:p>
          <a:p>
            <a:pPr eaLnBrk="1" hangingPunct="1"/>
            <a:endParaRPr lang="en-US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4097338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Positron Annihilation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27088" y="3860800"/>
            <a:ext cx="222885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84213" y="4724400"/>
            <a:ext cx="79946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e</a:t>
            </a:r>
            <a:r>
              <a:rPr lang="en-US" sz="2400" baseline="30000"/>
              <a:t>+</a:t>
            </a:r>
            <a:r>
              <a:rPr lang="en-US" sz="2400"/>
              <a:t> : </a:t>
            </a:r>
            <a:r>
              <a:rPr lang="en-US" sz="2400">
                <a:solidFill>
                  <a:srgbClr val="CC0000"/>
                </a:solidFill>
              </a:rPr>
              <a:t>Bhabha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e</a:t>
            </a:r>
            <a:r>
              <a:rPr lang="en-US" sz="2400" baseline="30000"/>
              <a:t>-  :   </a:t>
            </a:r>
            <a:r>
              <a:rPr lang="en-US" sz="2400">
                <a:solidFill>
                  <a:srgbClr val="CC0000"/>
                </a:solidFill>
              </a:rPr>
              <a:t>Møller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F42CB-34BD-45C9-BB3B-331DBF1631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Electron scattering: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156325" y="1268413"/>
            <a:ext cx="2592388" cy="4054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Transmitted (forward) and backscattered (backward) electron angular distributions for 1.75 MeV electrons on a 0.364 g/cm</a:t>
            </a:r>
            <a:r>
              <a:rPr lang="en-US" baseline="30000"/>
              <a:t>2</a:t>
            </a:r>
            <a:r>
              <a:rPr lang="en-US"/>
              <a:t> thick Copper foil Measured (dots) and simulated (histos) data</a:t>
            </a:r>
          </a:p>
          <a:p>
            <a:endParaRPr lang="en-US"/>
          </a:p>
        </p:txBody>
      </p:sp>
      <p:pic>
        <p:nvPicPr>
          <p:cNvPr id="29701" name="Picture 5" descr="b8mc93_ppt"/>
          <p:cNvPicPr>
            <a:picLocks noChangeAspect="1" noChangeArrowheads="1"/>
          </p:cNvPicPr>
          <p:nvPr/>
        </p:nvPicPr>
        <p:blipFill>
          <a:blip r:embed="rId3" cstate="print"/>
          <a:srcRect l="1253" t="29587" r="15985" b="3957"/>
          <a:stretch>
            <a:fillRect/>
          </a:stretch>
        </p:blipFill>
        <p:spPr bwMode="auto">
          <a:xfrm>
            <a:off x="468313" y="692150"/>
            <a:ext cx="54752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23850" y="260350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2400" dirty="0">
                <a:solidFill>
                  <a:schemeClr val="tx2"/>
                </a:solidFill>
              </a:rPr>
              <a:t>The ATLAS EM “accordion” </a:t>
            </a:r>
            <a:r>
              <a:rPr lang="en-US" sz="2400" dirty="0" err="1">
                <a:solidFill>
                  <a:schemeClr val="tx2"/>
                </a:solidFill>
              </a:rPr>
              <a:t>calo</a:t>
            </a:r>
            <a:r>
              <a:rPr lang="en-US" sz="2400" dirty="0">
                <a:solidFill>
                  <a:schemeClr val="tx2"/>
                </a:solidFill>
              </a:rPr>
              <a:t> (standalone test beams)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50825" y="5229225"/>
            <a:ext cx="4413250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Energy resolution 10-100 GeV: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5734050"/>
          <a:ext cx="2419350" cy="765175"/>
        </p:xfrm>
        <a:graphic>
          <a:graphicData uri="http://schemas.openxmlformats.org/presentationml/2006/ole">
            <p:oleObj spid="_x0000_s1026" name="Equation" r:id="rId4" imgW="1320480" imgH="41904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484438" y="5734050"/>
          <a:ext cx="2652712" cy="765175"/>
        </p:xfrm>
        <a:graphic>
          <a:graphicData uri="http://schemas.openxmlformats.org/presentationml/2006/ole">
            <p:oleObj spid="_x0000_s1027" name="Equation" r:id="rId5" imgW="1447560" imgH="419040" progId="Equation.3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3889375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Detail of the FLUKA geometry and 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052513"/>
            <a:ext cx="9144000" cy="4076700"/>
            <a:chOff x="0" y="799"/>
            <a:chExt cx="5760" cy="2568"/>
          </a:xfrm>
        </p:grpSpPr>
        <p:pic>
          <p:nvPicPr>
            <p:cNvPr id="1035" name="Picture 8" descr="phiprof"/>
            <p:cNvPicPr>
              <a:picLocks noChangeAspect="1" noChangeArrowheads="1"/>
            </p:cNvPicPr>
            <p:nvPr/>
          </p:nvPicPr>
          <p:blipFill>
            <a:blip r:embed="rId6" cstate="print"/>
            <a:srcRect l="6206" t="20192" r="4820" b="17009"/>
            <a:stretch>
              <a:fillRect/>
            </a:stretch>
          </p:blipFill>
          <p:spPr bwMode="auto">
            <a:xfrm rot="-5400000">
              <a:off x="3061" y="890"/>
              <a:ext cx="2472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3385" name="AutoShape 9"/>
            <p:cNvSpPr>
              <a:spLocks noChangeArrowheads="1"/>
            </p:cNvSpPr>
            <p:nvPr/>
          </p:nvSpPr>
          <p:spPr bwMode="auto">
            <a:xfrm>
              <a:off x="20" y="1479"/>
              <a:ext cx="793" cy="181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0" y="2114"/>
              <a:ext cx="707" cy="5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287 GeV 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electron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1038" name="AutoShape 11"/>
            <p:cNvSpPr>
              <a:spLocks noChangeArrowheads="1"/>
            </p:cNvSpPr>
            <p:nvPr/>
          </p:nvSpPr>
          <p:spPr bwMode="auto">
            <a:xfrm>
              <a:off x="3308" y="799"/>
              <a:ext cx="2177" cy="317"/>
            </a:xfrm>
            <a:prstGeom prst="leftArrow">
              <a:avLst>
                <a:gd name="adj1" fmla="val 50000"/>
                <a:gd name="adj2" fmla="val 171688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39" name="Text Box 12"/>
            <p:cNvSpPr txBox="1">
              <a:spLocks noChangeArrowheads="1"/>
            </p:cNvSpPr>
            <p:nvPr/>
          </p:nvSpPr>
          <p:spPr bwMode="auto">
            <a:xfrm>
              <a:off x="3883" y="844"/>
              <a:ext cx="1171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deposited energy</a:t>
              </a:r>
            </a:p>
          </p:txBody>
        </p:sp>
        <p:sp>
          <p:nvSpPr>
            <p:cNvPr id="1040" name="Text Box 13"/>
            <p:cNvSpPr txBox="1">
              <a:spLocks noChangeArrowheads="1"/>
            </p:cNvSpPr>
            <p:nvPr/>
          </p:nvSpPr>
          <p:spPr bwMode="auto">
            <a:xfrm>
              <a:off x="3308" y="2296"/>
              <a:ext cx="998" cy="52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/>
                <a:t>Stars : fluka</a:t>
              </a:r>
            </a:p>
            <a:p>
              <a:r>
                <a:rPr lang="en-US" sz="1600"/>
                <a:t>Dots: expt.   (RD3 collab.)</a:t>
              </a:r>
            </a:p>
          </p:txBody>
        </p:sp>
        <p:sp>
          <p:nvSpPr>
            <p:cNvPr id="1041" name="AutoShape 14"/>
            <p:cNvSpPr>
              <a:spLocks noChangeArrowheads="1"/>
            </p:cNvSpPr>
            <p:nvPr/>
          </p:nvSpPr>
          <p:spPr bwMode="auto">
            <a:xfrm>
              <a:off x="5420" y="1071"/>
              <a:ext cx="340" cy="2132"/>
            </a:xfrm>
            <a:prstGeom prst="upArrow">
              <a:avLst>
                <a:gd name="adj1" fmla="val 50000"/>
                <a:gd name="adj2" fmla="val 156765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2" name="Text Box 15"/>
            <p:cNvSpPr txBox="1">
              <a:spLocks noChangeArrowheads="1"/>
            </p:cNvSpPr>
            <p:nvPr/>
          </p:nvSpPr>
          <p:spPr bwMode="auto">
            <a:xfrm rot="-5400000">
              <a:off x="5068" y="2241"/>
              <a:ext cx="1035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impact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position</a:t>
              </a:r>
            </a:p>
          </p:txBody>
        </p:sp>
        <p:pic>
          <p:nvPicPr>
            <p:cNvPr id="1043" name="Picture 16" descr="acczoomb"/>
            <p:cNvPicPr>
              <a:picLocks noChangeAspect="1" noChangeArrowheads="1"/>
            </p:cNvPicPr>
            <p:nvPr/>
          </p:nvPicPr>
          <p:blipFill>
            <a:blip r:embed="rId7" cstate="print"/>
            <a:srcRect l="4901" t="28641" r="7381" b="5513"/>
            <a:stretch>
              <a:fillRect/>
            </a:stretch>
          </p:blipFill>
          <p:spPr bwMode="auto">
            <a:xfrm>
              <a:off x="748" y="1207"/>
              <a:ext cx="222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2150" y="5445125"/>
            <a:ext cx="3371850" cy="1476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4787900" y="836613"/>
            <a:ext cx="401637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response vs. electron impact position</a:t>
            </a:r>
            <a:endParaRPr lang="en-US" sz="1600">
              <a:solidFill>
                <a:srgbClr val="0099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5651500" y="5157788"/>
            <a:ext cx="2586038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Longitudinal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6A20D-3DF7-4533-B423-F330D404614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Muon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D440E-7E6A-4AD1-B00D-A909985B585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r>
              <a:rPr lang="en-US" sz="3200" dirty="0" smtClean="0"/>
              <a:t> and pair production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141663"/>
            <a:ext cx="7708900" cy="13668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Bremsstrahlung </a:t>
            </a:r>
            <a:r>
              <a:rPr lang="en-US" smtClean="0"/>
              <a:t>:implemented in FLUKA including the effect of nuclear form factors 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Pair Production</a:t>
            </a:r>
            <a:r>
              <a:rPr lang="en-US" smtClean="0"/>
              <a:t> :implemented</a:t>
            </a:r>
          </a:p>
          <a:p>
            <a:pPr eaLnBrk="1" hangingPunct="1"/>
            <a:endParaRPr lang="en-US" smtClean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7993062" cy="1552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At high energies, bremsstrahlung  and pair production are  important also for muons and charged hadrons. For instance, in Lead the muon energy loss is dominated by these processes  above 300 GeV.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0913" y="2565400"/>
            <a:ext cx="6840537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For muons and all charged hadrons: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5288" y="5300663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PAIRBREM Flag	e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Thresh 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  <a:sym typeface="Symbol" pitchFamily="18" charset="2"/>
              </a:rPr>
              <a:t>Thresh Mat1	Mat2	Step</a:t>
            </a:r>
            <a:endParaRPr lang="en-US" sz="1800" b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76238" y="4533900"/>
            <a:ext cx="8767762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Activation of these  processes  and thresholds of </a:t>
            </a:r>
            <a:r>
              <a:rPr lang="en-US" sz="1800">
                <a:solidFill>
                  <a:srgbClr val="009900"/>
                </a:solidFill>
              </a:rPr>
              <a:t>EXPLICIT  </a:t>
            </a:r>
            <a:r>
              <a:rPr lang="en-US" sz="1800">
                <a:solidFill>
                  <a:srgbClr val="009900"/>
                </a:solidFill>
                <a:sym typeface="Symbol" pitchFamily="18" charset="2"/>
              </a:rPr>
              <a:t> </a:t>
            </a:r>
            <a:r>
              <a:rPr lang="en-US" sz="1800"/>
              <a:t>and e</a:t>
            </a:r>
            <a:r>
              <a:rPr lang="en-US" sz="1800" baseline="30000"/>
              <a:t>± </a:t>
            </a:r>
            <a:r>
              <a:rPr lang="en-US" sz="1800"/>
              <a:t> production depend on the DEFAULTS chosen. They are controlled by the card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6238" y="5902325"/>
            <a:ext cx="8213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Below threshold, energy loss is accounted for in a continuous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9C4A9-14E0-40AE-862D-44219E698859}" type="slidenum">
              <a:rPr lang="en-US" smtClean="0"/>
              <a:pPr/>
              <a:t>29</a:t>
            </a:fld>
            <a:endParaRPr lang="en-US" smtClean="0"/>
          </a:p>
        </p:txBody>
      </p:sp>
      <p:grpSp>
        <p:nvGrpSpPr>
          <p:cNvPr id="32771" name="Group 13"/>
          <p:cNvGrpSpPr>
            <a:grpSpLocks/>
          </p:cNvGrpSpPr>
          <p:nvPr/>
        </p:nvGrpSpPr>
        <p:grpSpPr bwMode="auto">
          <a:xfrm>
            <a:off x="1979613" y="1557338"/>
            <a:ext cx="5113337" cy="5068887"/>
            <a:chOff x="1247" y="981"/>
            <a:chExt cx="3221" cy="3193"/>
          </a:xfrm>
        </p:grpSpPr>
        <p:pic>
          <p:nvPicPr>
            <p:cNvPr id="32776" name="Picture 7" descr="tiletot"/>
            <p:cNvPicPr>
              <a:picLocks noChangeAspect="1" noChangeArrowheads="1"/>
            </p:cNvPicPr>
            <p:nvPr/>
          </p:nvPicPr>
          <p:blipFill>
            <a:blip r:embed="rId3" cstate="print"/>
            <a:srcRect l="2501" t="23686" r="10556" b="15491"/>
            <a:stretch>
              <a:fillRect/>
            </a:stretch>
          </p:blipFill>
          <p:spPr bwMode="auto">
            <a:xfrm>
              <a:off x="1247" y="981"/>
              <a:ext cx="3221" cy="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>
              <a:off x="1746" y="1752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290" y="1616"/>
              <a:ext cx="830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C0000"/>
                  </a:solidFill>
                </a:rPr>
                <a:t>ionization</a:t>
              </a: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2562" y="2478"/>
              <a:ext cx="227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880" y="2115"/>
              <a:ext cx="1409" cy="44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Bremsstrahlung +</a:t>
              </a:r>
            </a:p>
            <a:p>
              <a:r>
                <a:rPr lang="en-US">
                  <a:solidFill>
                    <a:srgbClr val="CC0000"/>
                  </a:solidFill>
                </a:rPr>
                <a:t>Pair production</a:t>
              </a:r>
            </a:p>
          </p:txBody>
        </p:sp>
      </p:grp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6096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Energy Deposition spectrum in the Atlas tile-calorimeter prototype</a:t>
            </a:r>
          </a:p>
        </p:txBody>
      </p:sp>
      <p:pic>
        <p:nvPicPr>
          <p:cNvPr id="1212421" name="Picture 5" descr="tilepeak"/>
          <p:cNvPicPr>
            <a:picLocks noChangeAspect="1" noChangeArrowheads="1"/>
          </p:cNvPicPr>
          <p:nvPr/>
        </p:nvPicPr>
        <p:blipFill>
          <a:blip r:embed="rId4" cstate="print"/>
          <a:srcRect l="1320" t="23463" r="9840" b="17873"/>
          <a:stretch>
            <a:fillRect/>
          </a:stretch>
        </p:blipFill>
        <p:spPr bwMode="auto">
          <a:xfrm>
            <a:off x="34925" y="2105025"/>
            <a:ext cx="4573588" cy="427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12422" name="Picture 6" descr="tilegt3"/>
          <p:cNvPicPr>
            <a:picLocks noChangeAspect="1" noChangeArrowheads="1"/>
          </p:cNvPicPr>
          <p:nvPr/>
        </p:nvPicPr>
        <p:blipFill>
          <a:blip r:embed="rId5" cstate="print"/>
          <a:srcRect l="5760" t="20499" r="9241" b="17281"/>
          <a:stretch>
            <a:fillRect/>
          </a:stretch>
        </p:blipFill>
        <p:spPr bwMode="auto">
          <a:xfrm>
            <a:off x="4643438" y="1844675"/>
            <a:ext cx="4510087" cy="467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79475" y="1028700"/>
            <a:ext cx="79629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300 GeV muons on iron + scintillator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9EBFF-826C-4A61-A11A-C350B2DA48BA}" type="slidenum">
              <a:rPr lang="en-US" smtClean="0">
                <a:ea typeface="Tahoma" pitchFamily="34" charset="0"/>
                <a:cs typeface="Tahoma" pitchFamily="34" charset="0"/>
              </a:rPr>
              <a:pPr/>
              <a:t>3</a:t>
            </a:fld>
            <a:endParaRPr lang="en-US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 E-M FLUKA (EMF) at a glance</a:t>
            </a:r>
            <a:endParaRPr lang="en-US" sz="32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0825" y="4376330"/>
            <a:ext cx="84248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EMF							EMF-OFF</a:t>
            </a:r>
            <a:endParaRPr lang="en-US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71472" y="1000108"/>
            <a:ext cx="836612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Energy range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for  e</a:t>
            </a:r>
            <a:r>
              <a:rPr lang="en-US" baseline="30000" dirty="0">
                <a:latin typeface="+mj-lt"/>
                <a:ea typeface="Tahoma" pitchFamily="34" charset="0"/>
                <a:cs typeface="Tahoma" pitchFamily="34" charset="0"/>
              </a:rPr>
              <a:t>+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, e</a:t>
            </a:r>
            <a:r>
              <a:rPr lang="en-US" baseline="30000" dirty="0">
                <a:latin typeface="+mj-lt"/>
                <a:ea typeface="Tahoma" pitchFamily="34" charset="0"/>
                <a:cs typeface="Tahoma" pitchFamily="34" charset="0"/>
              </a:rPr>
              <a:t>-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,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 : 1 keV- 1000 TeV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Full coupling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in both directions with hadrons and low-energy neutrons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Energy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conservation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within computer precision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Up-to-date</a:t>
            </a:r>
            <a:r>
              <a:rPr lang="en-US" dirty="0">
                <a:solidFill>
                  <a:srgbClr val="CC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cross section tabulations from EPDL97 database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827088" y="2781300"/>
            <a:ext cx="717696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EMF 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is activated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by default….and with  most </a:t>
            </a:r>
            <a:r>
              <a:rPr lang="en-US" sz="1800" b="1" dirty="0">
                <a:latin typeface="+mj-lt"/>
                <a:ea typeface="Tahoma" pitchFamily="34" charset="0"/>
                <a:cs typeface="Tahoma" pitchFamily="34" charset="0"/>
              </a:rPr>
              <a:t>DEFAULTS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options,</a:t>
            </a:r>
          </a:p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   	except: EET-TRAN, NEUTRONS, SHIELDING 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843213" y="3573463"/>
            <a:ext cx="273664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 To </a:t>
            </a:r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de-activate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EMF: 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1547813" y="4797425"/>
            <a:ext cx="589296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With EMF-OFF, E.M. energy is deposited on the spot</a:t>
            </a:r>
          </a:p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Consider also the </a:t>
            </a:r>
            <a:r>
              <a:rPr lang="en-US" sz="1800" b="1" dirty="0">
                <a:latin typeface="+mj-lt"/>
                <a:ea typeface="Tahoma" pitchFamily="34" charset="0"/>
                <a:cs typeface="Tahoma" pitchFamily="34" charset="0"/>
              </a:rPr>
              <a:t>DISCARD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command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50825" y="5516563"/>
            <a:ext cx="864235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Production and transport of </a:t>
            </a:r>
            <a:r>
              <a:rPr lang="en-US" dirty="0">
                <a:solidFill>
                  <a:srgbClr val="CC0000"/>
                </a:solidFill>
                <a:latin typeface="+mj-lt"/>
                <a:ea typeface="Tahoma" pitchFamily="34" charset="0"/>
                <a:cs typeface="Tahoma" pitchFamily="34" charset="0"/>
              </a:rPr>
              <a:t>optical photons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(Cerenkov, scintillation) is implemented. Since it needs user coding, it is not  treated in this beginners course </a:t>
            </a:r>
          </a:p>
        </p:txBody>
      </p:sp>
      <p:pic>
        <p:nvPicPr>
          <p:cNvPr id="12" name="Picture 11" descr="emf-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09024"/>
            <a:ext cx="8429684" cy="37723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F8401-C409-423A-98B5-3DE342E6A0E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 Photonuclear Reactions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50913" y="3502025"/>
            <a:ext cx="1841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8556625" cy="1920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>
              <a:buFontTx/>
              <a:buChar char="•"/>
            </a:pPr>
            <a:r>
              <a:rPr lang="en-US" dirty="0"/>
              <a:t>The cross section can be factorized (</a:t>
            </a:r>
            <a:r>
              <a:rPr lang="en-US" dirty="0" smtClean="0"/>
              <a:t>following </a:t>
            </a:r>
            <a:r>
              <a:rPr lang="en-US" dirty="0" err="1"/>
              <a:t>Bezrukov-Bugaev</a:t>
            </a:r>
            <a:r>
              <a:rPr lang="en-US" dirty="0"/>
              <a:t>) in  </a:t>
            </a:r>
          </a:p>
          <a:p>
            <a:pPr indent="342900" algn="just"/>
            <a:r>
              <a:rPr lang="en-US" dirty="0">
                <a:solidFill>
                  <a:srgbClr val="CC0000"/>
                </a:solidFill>
              </a:rPr>
              <a:t>virtual photon</a:t>
            </a:r>
            <a:r>
              <a:rPr lang="en-US" dirty="0"/>
              <a:t> production and </a:t>
            </a:r>
            <a:r>
              <a:rPr lang="en-US" dirty="0">
                <a:solidFill>
                  <a:srgbClr val="CC0000"/>
                </a:solidFill>
              </a:rPr>
              <a:t>photon-nucleus </a:t>
            </a:r>
            <a:r>
              <a:rPr lang="en-US" dirty="0"/>
              <a:t>reaction. </a:t>
            </a:r>
          </a:p>
          <a:p>
            <a:pPr indent="342900">
              <a:buFontTx/>
              <a:buChar char="•"/>
            </a:pPr>
            <a:r>
              <a:rPr lang="en-US" dirty="0">
                <a:solidFill>
                  <a:srgbClr val="CC0000"/>
                </a:solidFill>
              </a:rPr>
              <a:t>Nuclear screening</a:t>
            </a:r>
            <a:r>
              <a:rPr lang="en-US" dirty="0"/>
              <a:t> is taken into account. </a:t>
            </a:r>
          </a:p>
          <a:p>
            <a:pPr indent="342900">
              <a:buFontTx/>
              <a:buChar char="•"/>
            </a:pPr>
            <a:r>
              <a:rPr lang="en-US" dirty="0"/>
              <a:t>Only  </a:t>
            </a:r>
            <a:r>
              <a:rPr lang="en-US" dirty="0">
                <a:solidFill>
                  <a:srgbClr val="CC0000"/>
                </a:solidFill>
              </a:rPr>
              <a:t>Virtual Meson Interactions</a:t>
            </a:r>
            <a:r>
              <a:rPr lang="en-US" dirty="0"/>
              <a:t>  are modeled, following the  </a:t>
            </a:r>
          </a:p>
          <a:p>
            <a:pPr indent="342900"/>
            <a:r>
              <a:rPr lang="en-US" dirty="0"/>
              <a:t>FLUKA meson-nucleon interaction models.</a:t>
            </a:r>
          </a:p>
          <a:p>
            <a:pPr indent="342900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Nuclear effects</a:t>
            </a:r>
            <a:r>
              <a:rPr lang="en-US" dirty="0"/>
              <a:t> are the same as for hadron-nucleus interactions </a:t>
            </a:r>
          </a:p>
        </p:txBody>
      </p:sp>
      <p:pic>
        <p:nvPicPr>
          <p:cNvPr id="33798" name="Picture 7" descr="wangfig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5538"/>
            <a:ext cx="5880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350000" y="1052513"/>
            <a:ext cx="2736850" cy="2835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Schematic view of a </a:t>
            </a:r>
            <a:r>
              <a:rPr lang="el-GR"/>
              <a:t>μ</a:t>
            </a:r>
            <a:r>
              <a:rPr lang="en-US"/>
              <a:t> hadronic interaction. </a:t>
            </a:r>
          </a:p>
          <a:p>
            <a:r>
              <a:rPr lang="en-US"/>
              <a:t>The interaction is mediated by a virtual photon. </a:t>
            </a:r>
          </a:p>
          <a:p>
            <a:r>
              <a:rPr lang="en-US"/>
              <a:t>The final state can be more</a:t>
            </a:r>
          </a:p>
          <a:p>
            <a:r>
              <a:rPr lang="en-US"/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D2803-AB10-469F-BC6D-4E909A88761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Muon</a:t>
            </a:r>
            <a:r>
              <a:rPr lang="en-US" sz="3200" dirty="0" smtClean="0"/>
              <a:t> photonuclear: options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5013325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LAM-BIAS 	Factor	Mat	MUON+	MUON-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782637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</a:t>
            </a:r>
            <a:r>
              <a:rPr lang="en-US">
                <a:sym typeface="Symbol" pitchFamily="18" charset="2"/>
              </a:rPr>
              <a:t>  </a:t>
            </a:r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08038" y="1652588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them: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68313" y="4076700"/>
            <a:ext cx="8424862" cy="6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Since the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/>
              <a:t> </a:t>
            </a:r>
            <a:r>
              <a:rPr lang="en-US" sz="1800"/>
              <a:t>photonuclear cross section is very small, MUPHOTON should be always accompanied by LAM-BIAS ( see lecture on biasing)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879475" y="2589213"/>
            <a:ext cx="7940675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Flag </a:t>
            </a:r>
            <a:r>
              <a:rPr lang="en-US" sz="1800"/>
              <a:t>controls activation of interactions, with the possibility to simulate the interaction without explicit production and transport of secondaries</a:t>
            </a:r>
          </a:p>
          <a:p>
            <a:r>
              <a:rPr lang="en-US" sz="1800"/>
              <a:t>( this gives the correct muon energy loss/ straggling)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539750" y="2133600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MUPHOTON Flag 			Mat1	Mat2	Step		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F7ECF-9576-4278-B3FD-542F67E674A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-induced neutron background in underground labs</a:t>
            </a:r>
          </a:p>
        </p:txBody>
      </p:sp>
      <p:pic>
        <p:nvPicPr>
          <p:cNvPr id="35844" name="Picture 4" descr="rate_energy"/>
          <p:cNvPicPr>
            <a:picLocks noChangeAspect="1" noChangeArrowheads="1"/>
          </p:cNvPicPr>
          <p:nvPr/>
        </p:nvPicPr>
        <p:blipFill>
          <a:blip r:embed="rId3" cstate="print"/>
          <a:srcRect l="4027" t="6673" r="5321" b="6673"/>
          <a:stretch>
            <a:fillRect/>
          </a:stretch>
        </p:blipFill>
        <p:spPr bwMode="auto">
          <a:xfrm>
            <a:off x="0" y="1412875"/>
            <a:ext cx="53641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4625" y="1163638"/>
            <a:ext cx="3889375" cy="5578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Neutron production rate as a function of muon energy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Stars+line : FLUKA simulation with a fit to a power law.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Exp. points:</a:t>
            </a:r>
          </a:p>
          <a:p>
            <a:pPr marL="342900" indent="-342900"/>
            <a:r>
              <a:rPr lang="en-US"/>
              <a:t>   abscissa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average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/>
              <a:t>  energy</a:t>
            </a:r>
          </a:p>
          <a:p>
            <a:pPr marL="342900" indent="-342900"/>
            <a:r>
              <a:rPr lang="en-US"/>
              <a:t>   at the experiment's depth: </a:t>
            </a:r>
          </a:p>
          <a:p>
            <a:pPr marL="342900" indent="-342900">
              <a:buFontTx/>
              <a:buAutoNum type="alphaUcParenR"/>
            </a:pPr>
            <a:r>
              <a:rPr lang="en-US"/>
              <a:t>20 m.w.e. </a:t>
            </a:r>
          </a:p>
          <a:p>
            <a:pPr marL="342900" indent="-342900">
              <a:buFontTx/>
              <a:buAutoNum type="alphaUcParenR"/>
            </a:pPr>
            <a:r>
              <a:rPr lang="en-US"/>
              <a:t>25 m.w.e. </a:t>
            </a:r>
          </a:p>
          <a:p>
            <a:pPr marL="342900" indent="-342900"/>
            <a:r>
              <a:rPr lang="en-US"/>
              <a:t>C) 32 m.w.e. (Palo Verde)</a:t>
            </a:r>
          </a:p>
          <a:p>
            <a:pPr marL="342900" indent="-342900"/>
            <a:r>
              <a:rPr lang="en-US"/>
              <a:t>D) 316 m.w.e. </a:t>
            </a:r>
          </a:p>
          <a:p>
            <a:pPr marL="342900" indent="-342900"/>
            <a:r>
              <a:rPr lang="en-US"/>
              <a:t>E) 750 m.w.e. </a:t>
            </a:r>
          </a:p>
          <a:p>
            <a:pPr marL="342900" indent="-342900"/>
            <a:r>
              <a:rPr lang="en-US"/>
              <a:t>F) 3650 m.w.e. (LVD)</a:t>
            </a:r>
          </a:p>
          <a:p>
            <a:pPr marL="342900" indent="-342900"/>
            <a:r>
              <a:rPr lang="en-US"/>
              <a:t>G) 5200 m.w.e. (LSD)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50913" y="981075"/>
            <a:ext cx="274161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PRD64 (2001) 013012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7D446-C57B-4617-876D-9DAE4DE2DD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Muon</a:t>
            </a:r>
            <a:r>
              <a:rPr lang="en-US" sz="3200" dirty="0" smtClean="0"/>
              <a:t> Capture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" b="305"/>
          <a:stretch>
            <a:fillRect/>
          </a:stretch>
        </p:blipFill>
        <p:spPr bwMode="auto">
          <a:xfrm>
            <a:off x="684213" y="981075"/>
            <a:ext cx="8135937" cy="51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572132" y="1000108"/>
            <a:ext cx="2928958" cy="357190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66B050-7646-4FF6-9644-40691B2D99B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 Capture II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0"/>
          <a:stretch>
            <a:fillRect/>
          </a:stretch>
        </p:blipFill>
        <p:spPr bwMode="auto">
          <a:xfrm>
            <a:off x="4794250" y="1989138"/>
            <a:ext cx="4170363" cy="3521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7893" name="Picture 6" descr="muca_n"/>
          <p:cNvPicPr>
            <a:picLocks noChangeAspect="1" noChangeArrowheads="1"/>
          </p:cNvPicPr>
          <p:nvPr/>
        </p:nvPicPr>
        <p:blipFill>
          <a:blip r:embed="rId4" cstate="print"/>
          <a:srcRect l="3778" t="10333" r="6750" b="11060"/>
          <a:stretch>
            <a:fillRect/>
          </a:stretch>
        </p:blipFill>
        <p:spPr bwMode="auto">
          <a:xfrm>
            <a:off x="379413" y="836613"/>
            <a:ext cx="45704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D82C-7AB3-4D54-9E10-0B462F8A128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828800" y="2790825"/>
            <a:ext cx="7467600" cy="8223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	</a:t>
            </a:r>
            <a:r>
              <a:rPr lang="en-US">
                <a:solidFill>
                  <a:srgbClr val="27B206"/>
                </a:solidFill>
              </a:rPr>
              <a:t>Electromagnetic dissociation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62000" y="2743200"/>
            <a:ext cx="7924800" cy="1304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86EB8-4042-48BA-B832-411CC50F09E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Electromagnetic dissociation</a:t>
            </a:r>
            <a:endParaRPr lang="en-US" b="1" i="1">
              <a:solidFill>
                <a:schemeClr val="tx2"/>
              </a:solidFill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23938"/>
            <a:ext cx="5715000" cy="43100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925513" y="5627688"/>
            <a:ext cx="7272337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Note:</a:t>
            </a:r>
            <a:r>
              <a:rPr lang="en-US" sz="1600" i="1"/>
              <a:t>  </a:t>
            </a:r>
            <a:r>
              <a:rPr lang="en-US" sz="1600">
                <a:solidFill>
                  <a:srgbClr val="27B206"/>
                </a:solidFill>
              </a:rPr>
              <a:t>Electromagnetic dissociation is already relevant for interactions of </a:t>
            </a:r>
          </a:p>
          <a:p>
            <a:r>
              <a:rPr lang="en-US" sz="1600">
                <a:solidFill>
                  <a:srgbClr val="27B206"/>
                </a:solidFill>
              </a:rPr>
              <a:t>           few GeV/n ions in heavy targets.</a:t>
            </a:r>
          </a:p>
          <a:p>
            <a:endParaRPr lang="en-US" sz="1600">
              <a:solidFill>
                <a:srgbClr val="27B2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B73AA-5A07-4119-9592-1EE9438823D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388350" cy="72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00"/>
                </a:solidFill>
              </a:rPr>
              <a:t>Electromagnetic dissociation: example</a:t>
            </a:r>
          </a:p>
        </p:txBody>
      </p:sp>
      <p:pic>
        <p:nvPicPr>
          <p:cNvPr id="40964" name="Picture 3" descr="gnsi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4400"/>
            <a:ext cx="57912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57200" y="5394325"/>
            <a:ext cx="8229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dirty="0"/>
              <a:t>Left: </a:t>
            </a:r>
            <a:r>
              <a:rPr lang="en-US" baseline="30000" dirty="0">
                <a:solidFill>
                  <a:srgbClr val="FF6600"/>
                </a:solidFill>
              </a:rPr>
              <a:t>28</a:t>
            </a:r>
            <a:r>
              <a:rPr lang="en-US" dirty="0">
                <a:solidFill>
                  <a:srgbClr val="FF6600"/>
                </a:solidFill>
              </a:rPr>
              <a:t>Si(</a:t>
            </a:r>
            <a:r>
              <a:rPr lang="en-US" dirty="0" err="1">
                <a:solidFill>
                  <a:srgbClr val="FF6600"/>
                </a:solidFill>
                <a:latin typeface="Symbol" pitchFamily="18" charset="2"/>
              </a:rPr>
              <a:t>g</a:t>
            </a:r>
            <a:r>
              <a:rPr lang="en-US" dirty="0" err="1">
                <a:solidFill>
                  <a:srgbClr val="FF6600"/>
                </a:solidFill>
              </a:rPr>
              <a:t>,tot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as recorded in FLUKA database, </a:t>
            </a:r>
            <a:r>
              <a:rPr lang="en-US" dirty="0">
                <a:solidFill>
                  <a:srgbClr val="FF0000"/>
                </a:solidFill>
              </a:rPr>
              <a:t>8 interval Bezier fit</a:t>
            </a:r>
            <a:r>
              <a:rPr lang="en-US" dirty="0"/>
              <a:t> as used for the Electromagnetic Dissociation event generator.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828262-41A4-4FCD-B515-2E52F0CB9F0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Electromagnetic dissociation - </a:t>
            </a:r>
            <a:r>
              <a:rPr lang="en-US" sz="2400" b="1" i="1">
                <a:solidFill>
                  <a:srgbClr val="0000FF"/>
                </a:solidFill>
              </a:rPr>
              <a:t>Benchmarks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990600"/>
            <a:ext cx="4481512" cy="5410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5562601" y="2214554"/>
            <a:ext cx="3367118" cy="378565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B206"/>
                </a:solidFill>
              </a:rPr>
              <a:t>Fragment charge cross sections for</a:t>
            </a:r>
          </a:p>
          <a:p>
            <a:r>
              <a:rPr lang="en-US" dirty="0">
                <a:solidFill>
                  <a:srgbClr val="27B206"/>
                </a:solidFill>
              </a:rPr>
              <a:t>10.6 GeV/n Au ions on Al and </a:t>
            </a:r>
            <a:r>
              <a:rPr lang="en-US" dirty="0" err="1">
                <a:solidFill>
                  <a:srgbClr val="27B206"/>
                </a:solidFill>
              </a:rPr>
              <a:t>Pb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FLUKA: solid histogram(total)</a:t>
            </a:r>
          </a:p>
          <a:p>
            <a:r>
              <a:rPr lang="en-US" dirty="0">
                <a:solidFill>
                  <a:srgbClr val="000000"/>
                </a:solidFill>
              </a:rPr>
              <a:t>dashed </a:t>
            </a:r>
            <a:r>
              <a:rPr lang="en-US" dirty="0" smtClean="0">
                <a:solidFill>
                  <a:srgbClr val="000000"/>
                </a:solidFill>
              </a:rPr>
              <a:t>histogram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diss.)</a:t>
            </a:r>
          </a:p>
          <a:p>
            <a:r>
              <a:rPr lang="en-US" dirty="0">
                <a:solidFill>
                  <a:srgbClr val="000000"/>
                </a:solidFill>
              </a:rPr>
              <a:t>Exp. data: symbols</a:t>
            </a:r>
          </a:p>
          <a:p>
            <a:r>
              <a:rPr lang="en-US" dirty="0">
                <a:solidFill>
                  <a:srgbClr val="000000"/>
                </a:solidFill>
              </a:rPr>
              <a:t>PRC52, 334 (1995)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4572000" y="2276475"/>
            <a:ext cx="576263" cy="13684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4572000" y="4292600"/>
            <a:ext cx="576263" cy="19446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4656C-0809-4B73-93A2-7278D7E70C3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11188" y="18891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Electromagnetic dissociation - </a:t>
            </a:r>
            <a:r>
              <a:rPr lang="en-US" sz="2400" b="1" i="1">
                <a:solidFill>
                  <a:srgbClr val="0000FF"/>
                </a:solidFill>
              </a:rPr>
              <a:t>Benchmarks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1066800"/>
            <a:ext cx="4751387" cy="44450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71472" y="5429264"/>
            <a:ext cx="8262198" cy="132343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7B206"/>
                </a:solidFill>
              </a:rPr>
              <a:t>Electromagnetic dissociation cross sections (total, 1nX, 2nX) for 30GeV/n </a:t>
            </a:r>
            <a:r>
              <a:rPr lang="en-US" sz="1600" dirty="0" err="1">
                <a:solidFill>
                  <a:srgbClr val="27B206"/>
                </a:solidFill>
              </a:rPr>
              <a:t>Pb</a:t>
            </a:r>
            <a:r>
              <a:rPr lang="en-US" sz="1600" dirty="0">
                <a:solidFill>
                  <a:srgbClr val="27B206"/>
                </a:solidFill>
              </a:rPr>
              <a:t> ions on</a:t>
            </a:r>
          </a:p>
          <a:p>
            <a:r>
              <a:rPr lang="en-US" sz="1600" dirty="0">
                <a:solidFill>
                  <a:srgbClr val="27B206"/>
                </a:solidFill>
              </a:rPr>
              <a:t>Al, Cu, </a:t>
            </a:r>
            <a:r>
              <a:rPr lang="en-US" sz="1600" dirty="0" err="1">
                <a:solidFill>
                  <a:srgbClr val="27B206"/>
                </a:solidFill>
              </a:rPr>
              <a:t>Sn</a:t>
            </a:r>
            <a:r>
              <a:rPr lang="en-US" sz="1600" dirty="0">
                <a:solidFill>
                  <a:srgbClr val="27B206"/>
                </a:solidFill>
              </a:rPr>
              <a:t>, and </a:t>
            </a:r>
            <a:r>
              <a:rPr lang="en-US" sz="1600" dirty="0" err="1">
                <a:solidFill>
                  <a:srgbClr val="27B206"/>
                </a:solidFill>
              </a:rPr>
              <a:t>Pb</a:t>
            </a:r>
            <a:r>
              <a:rPr lang="en-US" sz="1600" dirty="0">
                <a:solidFill>
                  <a:srgbClr val="27B206"/>
                </a:solidFill>
              </a:rPr>
              <a:t> targets.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FLUKA: lines (calculated cross section as a function of target charge)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Exp. data: </a:t>
            </a:r>
            <a:r>
              <a:rPr lang="en-US" sz="1600" dirty="0" err="1">
                <a:solidFill>
                  <a:srgbClr val="000000"/>
                </a:solidFill>
              </a:rPr>
              <a:t>M.B.Golubeva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et al.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B4246A-2908-4733-8B1F-CBA33F5562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Transport thresholds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353425" cy="56323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E.M particles are transported until their energy falls below a  pre-set  threshold. In FLUKA, this energy threshold can be set  </a:t>
            </a:r>
            <a:r>
              <a:rPr lang="en-US" dirty="0">
                <a:solidFill>
                  <a:srgbClr val="CC0000"/>
                </a:solidFill>
              </a:rPr>
              <a:t>REGION BY REGION. </a:t>
            </a:r>
          </a:p>
          <a:p>
            <a:endParaRPr lang="en-US" dirty="0">
              <a:solidFill>
                <a:srgbClr val="CC0000"/>
              </a:solidFill>
            </a:endParaRPr>
          </a:p>
          <a:p>
            <a:endParaRPr lang="en-US" dirty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HOW </a:t>
            </a:r>
            <a:r>
              <a:rPr lang="en-US" dirty="0">
                <a:solidFill>
                  <a:srgbClr val="CC0000"/>
                </a:solidFill>
              </a:rPr>
              <a:t>to choose?</a:t>
            </a:r>
          </a:p>
          <a:p>
            <a:r>
              <a:rPr lang="en-US" dirty="0" smtClean="0"/>
              <a:t>It </a:t>
            </a:r>
            <a:r>
              <a:rPr lang="en-US" dirty="0"/>
              <a:t>depends on the “granularity” of the geometry and/or of the scoring mesh and on the “interest” in a given region. Energy/range tables are very useful (see for instance   </a:t>
            </a:r>
            <a:r>
              <a:rPr lang="en-US" dirty="0">
                <a:hlinkClick r:id="rId3"/>
              </a:rPr>
              <a:t>http://physics.nist.gov</a:t>
            </a:r>
            <a:r>
              <a:rPr lang="en-US" dirty="0"/>
              <a:t> )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Warning </a:t>
            </a:r>
            <a:r>
              <a:rPr lang="en-US" dirty="0">
                <a:solidFill>
                  <a:srgbClr val="CC0000"/>
                </a:solidFill>
              </a:rPr>
              <a:t>1</a:t>
            </a:r>
            <a:r>
              <a:rPr lang="en-US" dirty="0"/>
              <a:t>: to reproduce correctly electronic equilibrium, neighboring regions should have the same electron </a:t>
            </a:r>
            <a:r>
              <a:rPr lang="en-US" dirty="0">
                <a:solidFill>
                  <a:srgbClr val="CC0000"/>
                </a:solidFill>
              </a:rPr>
              <a:t>energy</a:t>
            </a:r>
            <a:r>
              <a:rPr lang="en-US" dirty="0"/>
              <a:t> ( </a:t>
            </a:r>
            <a:r>
              <a:rPr lang="en-US" dirty="0">
                <a:solidFill>
                  <a:srgbClr val="C804C8"/>
                </a:solidFill>
              </a:rPr>
              <a:t>NOT  range</a:t>
            </a:r>
            <a:r>
              <a:rPr lang="en-US" dirty="0"/>
              <a:t>) threshold.  To be kept in mind for sampling calorimeters</a:t>
            </a:r>
          </a:p>
          <a:p>
            <a:r>
              <a:rPr lang="en-US" dirty="0">
                <a:solidFill>
                  <a:srgbClr val="CC0000"/>
                </a:solidFill>
              </a:rPr>
              <a:t>Warning 2</a:t>
            </a:r>
            <a:r>
              <a:rPr lang="en-US" dirty="0"/>
              <a:t> : Photon thresholds should be lower than electron thresholds (they travel more)</a:t>
            </a:r>
          </a:p>
          <a:p>
            <a:r>
              <a:rPr lang="en-US" dirty="0">
                <a:solidFill>
                  <a:srgbClr val="CC0000"/>
                </a:solidFill>
              </a:rPr>
              <a:t>Warning 3</a:t>
            </a:r>
            <a:r>
              <a:rPr lang="en-US" dirty="0"/>
              <a:t>: </a:t>
            </a:r>
            <a:r>
              <a:rPr lang="en-US" b="1" i="1" dirty="0"/>
              <a:t>low thresholds are  CPU eaters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68313" y="1931988"/>
            <a:ext cx="7991475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EMFCUT	e</a:t>
            </a:r>
            <a:r>
              <a:rPr lang="en-US" sz="1600" b="1" baseline="30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Thresh 	Reg1	Reg2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600">
              <a:latin typeface="Courier New" pitchFamily="49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440738" y="1903413"/>
            <a:ext cx="3746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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286512" y="5786454"/>
            <a:ext cx="2786082" cy="1015663"/>
          </a:xfrm>
          <a:prstGeom prst="rect">
            <a:avLst/>
          </a:prstGeom>
          <a:noFill/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sym typeface="Symbol" pitchFamily="18" charset="2"/>
              </a:rPr>
              <a:t> The EMFCUT card 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has more options:</a:t>
            </a:r>
            <a:br>
              <a:rPr lang="en-US" dirty="0" smtClean="0">
                <a:solidFill>
                  <a:srgbClr val="009900"/>
                </a:solidFill>
                <a:sym typeface="Symbol" pitchFamily="18" charset="2"/>
              </a:rPr>
            </a:b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see </a:t>
            </a:r>
            <a:r>
              <a:rPr lang="en-US" dirty="0">
                <a:solidFill>
                  <a:srgbClr val="009900"/>
                </a:solidFill>
                <a:sym typeface="Symbol" pitchFamily="18" charset="2"/>
              </a:rPr>
              <a:t>later</a:t>
            </a:r>
          </a:p>
        </p:txBody>
      </p:sp>
      <p:pic>
        <p:nvPicPr>
          <p:cNvPr id="8" name="Picture 7" descr="emfcut1-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2357430"/>
            <a:ext cx="8036353" cy="10001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083DBE-D7A6-4D1A-B05D-E1D120E3F1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Production Thresholds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013700" cy="5273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/>
              <a:t>Let’s  introduce a concept that is treated again in the discussion of  ionization energy losses: the separation between </a:t>
            </a:r>
            <a:r>
              <a:rPr lang="en-US">
                <a:solidFill>
                  <a:srgbClr val="CC0000"/>
                </a:solidFill>
              </a:rPr>
              <a:t>CONTINUOUS and DISCRETE</a:t>
            </a:r>
            <a:r>
              <a:rPr lang="en-US"/>
              <a:t> energy deposition:</a:t>
            </a:r>
          </a:p>
          <a:p>
            <a:pPr marL="114300" indent="-114300"/>
            <a:r>
              <a:rPr lang="en-US"/>
              <a:t>The simulation of all atomic interaction processes is not possible in all-purposes MCs, because</a:t>
            </a:r>
          </a:p>
          <a:p>
            <a:pPr marL="800100" lvl="1" indent="-571500"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the modeling of very low energy transfer would need detailed atomic/molecular physics</a:t>
            </a:r>
          </a:p>
          <a:p>
            <a:pPr marL="800100" lvl="1" indent="-571500"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the CPU time would diverge</a:t>
            </a:r>
            <a:br>
              <a:rPr lang="en-US">
                <a:solidFill>
                  <a:srgbClr val="009900"/>
                </a:solidFill>
              </a:rPr>
            </a:br>
            <a:endParaRPr lang="en-US">
              <a:solidFill>
                <a:srgbClr val="009900"/>
              </a:solidFill>
            </a:endParaRPr>
          </a:p>
          <a:p>
            <a:pPr marL="800100" lvl="1" indent="-571500">
              <a:buFont typeface="Wingdings" pitchFamily="2" charset="2"/>
              <a:buChar char="à"/>
            </a:pPr>
            <a:r>
              <a:rPr lang="en-US">
                <a:solidFill>
                  <a:srgbClr val="990099"/>
                </a:solidFill>
                <a:sym typeface="Wingdings" pitchFamily="2" charset="2"/>
              </a:rPr>
              <a:t>1) ONLY interactions resulting in a “substantial” energy transfer are simulated explicitly</a:t>
            </a:r>
          </a:p>
          <a:p>
            <a:pPr marL="800100" lvl="1" indent="-571500">
              <a:buFont typeface="Wingdings" pitchFamily="2" charset="2"/>
              <a:buChar char="à"/>
            </a:pPr>
            <a:r>
              <a:rPr lang="en-US">
                <a:solidFill>
                  <a:srgbClr val="990099"/>
                </a:solidFill>
              </a:rPr>
              <a:t>2) All other interactions are “condensed” in a continuous energy loss along the particle step</a:t>
            </a:r>
          </a:p>
          <a:p>
            <a:pPr marL="114300" indent="-114300">
              <a:buFont typeface="Wingdings" pitchFamily="2" charset="2"/>
              <a:buNone/>
            </a:pPr>
            <a:endParaRPr lang="en-US">
              <a:solidFill>
                <a:srgbClr val="990099"/>
              </a:solidFill>
            </a:endParaRPr>
          </a:p>
          <a:p>
            <a:pPr marL="114300" indent="-114300">
              <a:buFont typeface="Wingdings" pitchFamily="2" charset="2"/>
              <a:buNone/>
            </a:pPr>
            <a:r>
              <a:rPr lang="en-US"/>
              <a:t>Condition 1) is implemented by setting a threshold for the energy of the produced secondary particle</a:t>
            </a:r>
          </a:p>
          <a:p>
            <a:pPr marL="114300" indent="-114300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124A3-9013-415E-B472-B4358B53C50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Production Thresholds -II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9750" y="1628775"/>
            <a:ext cx="82089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EMFCUT	e</a:t>
            </a:r>
            <a:r>
              <a:rPr lang="en-US" sz="1600" b="1" baseline="30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Thresh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Fudgem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 Mat1	Mat2	Step	PROD-CUT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5076825" y="1125538"/>
            <a:ext cx="21558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MATERIAL !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84213" y="3071810"/>
            <a:ext cx="7600157" cy="36933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9900"/>
                </a:solidFill>
              </a:rPr>
              <a:t>Fudgem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>
                <a:solidFill>
                  <a:srgbClr val="009900"/>
                </a:solidFill>
              </a:rPr>
              <a:t>is related to multiple scattering. = 0 below 10 keV , = 1 above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08038" y="1125538"/>
            <a:ext cx="4159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electromagnetic interactions:</a:t>
            </a:r>
          </a:p>
        </p:txBody>
      </p:sp>
      <p:sp>
        <p:nvSpPr>
          <p:cNvPr id="1233929" name="Text Box 9"/>
          <p:cNvSpPr txBox="1">
            <a:spLocks noChangeArrowheads="1"/>
          </p:cNvSpPr>
          <p:nvPr/>
        </p:nvSpPr>
        <p:spPr bwMode="auto">
          <a:xfrm>
            <a:off x="735013" y="3576635"/>
            <a:ext cx="801370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Warning 1:  </a:t>
            </a:r>
            <a:r>
              <a:rPr lang="en-US" dirty="0"/>
              <a:t>production and transport thresholds are set by default, depending on the DEFAULTS card.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RELY</a:t>
            </a:r>
            <a:r>
              <a:rPr lang="en-US" dirty="0"/>
              <a:t> on them, choose those best suited for your problem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808038" y="4584697"/>
            <a:ext cx="815657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Warning 2: </a:t>
            </a:r>
            <a:r>
              <a:rPr lang="en-US" dirty="0"/>
              <a:t>if</a:t>
            </a:r>
            <a:r>
              <a:rPr lang="en-US" dirty="0">
                <a:solidFill>
                  <a:srgbClr val="CC0000"/>
                </a:solidFill>
              </a:rPr>
              <a:t>  </a:t>
            </a:r>
            <a:r>
              <a:rPr lang="en-US" dirty="0"/>
              <a:t>prod-cut &lt;&lt; transport  cut, CPU is wasted in producing/dumping particles on spot. Sometimes it could be convenient to define several “equal” materials with different production thresholds 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10" name="Picture 9" descr="emfcut2-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90637"/>
            <a:ext cx="7929618" cy="52398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28EDA6-BCDF-4E4F-8602-5AD4B1CA29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Photon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DBDF5-754B-46D3-B5F2-749C073992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Photoelectric effect</a:t>
            </a:r>
          </a:p>
        </p:txBody>
      </p:sp>
      <p:graphicFrame>
        <p:nvGraphicFramePr>
          <p:cNvPr id="1173572" name="Group 68"/>
          <p:cNvGraphicFramePr>
            <a:graphicFrameLocks noGrp="1"/>
          </p:cNvGraphicFramePr>
          <p:nvPr>
            <p:ph sz="half" idx="2"/>
          </p:nvPr>
        </p:nvGraphicFramePr>
        <p:xfrm>
          <a:off x="684213" y="1039813"/>
          <a:ext cx="5903912" cy="1803401"/>
        </p:xfrm>
        <a:graphic>
          <a:graphicData uri="http://schemas.openxmlformats.org/drawingml/2006/table">
            <a:tbl>
              <a:tblPr/>
              <a:tblGrid>
                <a:gridCol w="2986087"/>
                <a:gridCol w="2917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Detailed treatment of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Fluorescence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Photoelectron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Angular distribution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Approximate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Auger effect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Effect of photon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Polarization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04" name="Rectangle 69"/>
          <p:cNvSpPr>
            <a:spLocks noChangeArrowheads="1"/>
          </p:cNvSpPr>
          <p:nvPr/>
        </p:nvSpPr>
        <p:spPr bwMode="auto">
          <a:xfrm>
            <a:off x="250825" y="4324350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EMFFLUO	Flag	Mat1	Mat2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2305" name="Text Box 70"/>
          <p:cNvSpPr txBox="1">
            <a:spLocks noChangeArrowheads="1"/>
          </p:cNvSpPr>
          <p:nvPr/>
        </p:nvSpPr>
        <p:spPr bwMode="auto">
          <a:xfrm>
            <a:off x="323850" y="2898775"/>
            <a:ext cx="8424863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Fluorescence</a:t>
            </a:r>
            <a:r>
              <a:rPr lang="en-US" dirty="0"/>
              <a:t> after photoelectric is activated only with a subset of DEFAULTS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CPU time</a:t>
            </a:r>
            <a:r>
              <a:rPr lang="en-US" dirty="0"/>
              <a:t>   vs.  </a:t>
            </a:r>
            <a:r>
              <a:rPr lang="en-US" dirty="0">
                <a:solidFill>
                  <a:srgbClr val="CC0000"/>
                </a:solidFill>
              </a:rPr>
              <a:t>precision in small granularity</a:t>
            </a:r>
          </a:p>
          <a:p>
            <a:pPr algn="ctr"/>
            <a:r>
              <a:rPr lang="en-US" dirty="0" smtClean="0"/>
              <a:t>To activate/deactivate  </a:t>
            </a:r>
            <a:r>
              <a:rPr lang="en-US" dirty="0"/>
              <a:t>it:</a:t>
            </a:r>
          </a:p>
        </p:txBody>
      </p:sp>
      <p:sp>
        <p:nvSpPr>
          <p:cNvPr id="12317" name="Text Box 91"/>
          <p:cNvSpPr txBox="1">
            <a:spLocks noChangeArrowheads="1"/>
          </p:cNvSpPr>
          <p:nvPr/>
        </p:nvSpPr>
        <p:spPr bwMode="auto">
          <a:xfrm>
            <a:off x="447675" y="5837238"/>
            <a:ext cx="7996238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Warning</a:t>
            </a:r>
            <a:r>
              <a:rPr lang="en-US" dirty="0"/>
              <a:t>: check consistency with production/transport thresholds</a:t>
            </a:r>
          </a:p>
        </p:txBody>
      </p:sp>
      <p:pic>
        <p:nvPicPr>
          <p:cNvPr id="9" name="Picture 8" descr="emfflu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143512"/>
            <a:ext cx="8398630" cy="5715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428596" y="4714884"/>
            <a:ext cx="8424863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Flag&gt;0: Activate	Flag&lt;0: De-activate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5BE80-4571-4318-82D9-789454532C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Compton and Rayleigh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 for </a:t>
            </a:r>
            <a:r>
              <a:rPr lang="en-US" dirty="0" smtClean="0">
                <a:solidFill>
                  <a:srgbClr val="CC0000"/>
                </a:solidFill>
              </a:rPr>
              <a:t>atomic bonds </a:t>
            </a:r>
            <a:r>
              <a:rPr lang="en-US" dirty="0" smtClean="0"/>
              <a:t>using inelastic </a:t>
            </a:r>
            <a:r>
              <a:rPr lang="en-US" dirty="0" err="1" smtClean="0"/>
              <a:t>Hartree-Fock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form factors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(very important at low E in  high Z materials)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NEW :  </a:t>
            </a:r>
            <a:r>
              <a:rPr lang="en-US" dirty="0" smtClean="0"/>
              <a:t>Compton with </a:t>
            </a:r>
            <a:r>
              <a:rPr lang="en-US" dirty="0" smtClean="0">
                <a:solidFill>
                  <a:srgbClr val="FF0000"/>
                </a:solidFill>
              </a:rPr>
              <a:t>atomic bonds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orbital motion</a:t>
            </a:r>
            <a:r>
              <a:rPr lang="en-US" dirty="0" smtClean="0"/>
              <a:t> ( as better alternative  to form factors)</a:t>
            </a:r>
          </a:p>
          <a:p>
            <a:pPr lvl="1" eaLnBrk="1" hangingPunct="1"/>
            <a:r>
              <a:rPr lang="en-US" dirty="0" smtClean="0"/>
              <a:t>Atomic shells from databases</a:t>
            </a:r>
          </a:p>
          <a:p>
            <a:pPr lvl="1"/>
            <a:r>
              <a:rPr lang="en-US" dirty="0" smtClean="0"/>
              <a:t>Orbital motion from database + fit</a:t>
            </a:r>
          </a:p>
          <a:p>
            <a:pPr lvl="1"/>
            <a:r>
              <a:rPr lang="en-US" dirty="0" smtClean="0"/>
              <a:t>Followed by fluorescence </a:t>
            </a:r>
          </a:p>
          <a:p>
            <a:pPr eaLnBrk="1" hangingPunct="1"/>
            <a:r>
              <a:rPr lang="en-US" dirty="0" smtClean="0"/>
              <a:t>Account for effect of photon </a:t>
            </a:r>
            <a:r>
              <a:rPr lang="en-US" dirty="0" smtClean="0">
                <a:solidFill>
                  <a:srgbClr val="CC0000"/>
                </a:solidFill>
              </a:rPr>
              <a:t>polarization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8313" y="5805488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EMFRAY	Flag	Reg1	Reg2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4724400"/>
            <a:ext cx="8085137" cy="976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Inelastic Form Factors, Compton profile  and Rayleigh scattering  are activated only  with a subset of DEFAULTS . </a:t>
            </a:r>
          </a:p>
          <a:p>
            <a:r>
              <a:rPr lang="en-US" sz="1800"/>
              <a:t>To activate/deactivate: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835150" y="6461125"/>
            <a:ext cx="4921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Look in the manual for further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14916</TotalTime>
  <Words>1994</Words>
  <Application>Microsoft Office PowerPoint</Application>
  <PresentationFormat>Overhead</PresentationFormat>
  <Paragraphs>361</Paragraphs>
  <Slides>39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Blueprint</vt:lpstr>
      <vt:lpstr>Custom Design</vt:lpstr>
      <vt:lpstr>Equation</vt:lpstr>
      <vt:lpstr>EM interactions</vt:lpstr>
      <vt:lpstr>Topics</vt:lpstr>
      <vt:lpstr> E-M FLUKA (EMF) at a glance</vt:lpstr>
      <vt:lpstr>Transport thresholds</vt:lpstr>
      <vt:lpstr>Production Thresholds</vt:lpstr>
      <vt:lpstr>Production Thresholds -II</vt:lpstr>
      <vt:lpstr>Slide 7</vt:lpstr>
      <vt:lpstr>Photoelectric effect</vt:lpstr>
      <vt:lpstr>Compton and Rayleigh</vt:lpstr>
      <vt:lpstr>Compton profile examples</vt:lpstr>
      <vt:lpstr>Effect of EMFFLUO and EMFRAY</vt:lpstr>
      <vt:lpstr>Polarization</vt:lpstr>
      <vt:lpstr>Pair Production</vt:lpstr>
      <vt:lpstr>Photonuclear interactions</vt:lpstr>
      <vt:lpstr>Photonuclear interactions: options</vt:lpstr>
      <vt:lpstr>Photonuclear Interactions: benchmark</vt:lpstr>
      <vt:lpstr>Photonuclear int.: example</vt:lpstr>
      <vt:lpstr>Photomuon production</vt:lpstr>
      <vt:lpstr>Slide 19</vt:lpstr>
      <vt:lpstr>Bremsstrahlung</vt:lpstr>
      <vt:lpstr>Bremsstrahlung: benchmark</vt:lpstr>
      <vt:lpstr>Bremsstrahlung: benchmark II</vt:lpstr>
      <vt:lpstr>Bremsstrahlung: benchmark III Esposito et al., LNF 93-072</vt:lpstr>
      <vt:lpstr>Other e± interactions</vt:lpstr>
      <vt:lpstr>Electron scattering:</vt:lpstr>
      <vt:lpstr>Slide 26</vt:lpstr>
      <vt:lpstr>Slide 27</vt:lpstr>
      <vt:lpstr>Bremsstrahlung and pair production</vt:lpstr>
      <vt:lpstr>Energy Deposition spectrum in the Atlas tile-calorimeter prototype</vt:lpstr>
      <vt:lpstr>Muon Photonuclear Reactions</vt:lpstr>
      <vt:lpstr>Muon photonuclear: options</vt:lpstr>
      <vt:lpstr>Muon-induced neutron background in underground labs</vt:lpstr>
      <vt:lpstr>Muon Capture</vt:lpstr>
      <vt:lpstr>Muon Capture II</vt:lpstr>
      <vt:lpstr>Slide 35</vt:lpstr>
      <vt:lpstr>Slide 36</vt:lpstr>
      <vt:lpstr>Electromagnetic dissociation: example</vt:lpstr>
      <vt:lpstr>Slide 38</vt:lpstr>
      <vt:lpstr>Slide 39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Roesler</dc:creator>
  <cp:lastModifiedBy>Vasilis Vlachoudis</cp:lastModifiedBy>
  <cp:revision>958</cp:revision>
  <cp:lastPrinted>2004-07-08T08:47:15Z</cp:lastPrinted>
  <dcterms:created xsi:type="dcterms:W3CDTF">2003-02-06T18:33:45Z</dcterms:created>
  <dcterms:modified xsi:type="dcterms:W3CDTF">2009-10-22T18:15:20Z</dcterms:modified>
</cp:coreProperties>
</file>