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4" r:id="rId2"/>
    <p:sldId id="276" r:id="rId3"/>
    <p:sldId id="279" r:id="rId4"/>
    <p:sldId id="278" r:id="rId5"/>
    <p:sldId id="277" r:id="rId6"/>
  </p:sldIdLst>
  <p:sldSz cx="9144000" cy="6858000" type="overhead"/>
  <p:notesSz cx="6746875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4D4D4D"/>
    <a:srgbClr val="010103"/>
    <a:srgbClr val="CCCC00"/>
    <a:srgbClr val="FFFFFF"/>
    <a:srgbClr val="FF0000"/>
    <a:srgbClr val="8000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 autoAdjust="0"/>
    <p:restoredTop sz="94631" autoAdjust="0"/>
  </p:normalViewPr>
  <p:slideViewPr>
    <p:cSldViewPr>
      <p:cViewPr varScale="1">
        <p:scale>
          <a:sx n="65" d="100"/>
          <a:sy n="65" d="100"/>
        </p:scale>
        <p:origin x="-99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41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2" tIns="46116" rIns="92232" bIns="46116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2700" y="0"/>
            <a:ext cx="29241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2" tIns="46116" rIns="92232" bIns="46116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241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2" tIns="46116" rIns="92232" bIns="46116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2700" y="9375775"/>
            <a:ext cx="29241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2" tIns="46116" rIns="92232" bIns="46116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6699A533-FC3F-4A81-BD54-9AEAA6D728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6116" rIns="90642" bIns="46116" numCol="1" anchor="t" anchorCtr="0" compatLnSpc="1">
            <a:prstTxWarp prst="textNoShape">
              <a:avLst/>
            </a:prstTxWarp>
          </a:bodyPr>
          <a:lstStyle>
            <a:lvl1pPr algn="l"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9718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6116" rIns="90642" bIns="46116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58825"/>
            <a:ext cx="4954587" cy="37163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02175"/>
            <a:ext cx="4954588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6116" rIns="90642" bIns="461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7525"/>
            <a:ext cx="28956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6116" rIns="90642" bIns="46116" numCol="1" anchor="b" anchorCtr="0" compatLnSpc="1">
            <a:prstTxWarp prst="textNoShape">
              <a:avLst/>
            </a:prstTxWarp>
          </a:bodyPr>
          <a:lstStyle>
            <a:lvl1pPr algn="l"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407525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6116" rIns="90642" bIns="46116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pPr>
              <a:defRPr/>
            </a:pPr>
            <a:fld id="{EE8A6F61-D351-45DA-87F5-C6011E810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098B2D-9ABF-40AF-9386-203CDC0FC8D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56507B-AE69-4CAA-A151-2531BA22CFB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08A169-5AD2-477F-94FD-20123E087AF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4C2AFB-6796-4050-8F1F-E7919FF4667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2D4DB4-5A83-4B82-92B4-63E2D06DF94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3175" y="887413"/>
            <a:ext cx="6654800" cy="2851150"/>
            <a:chOff x="2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2" y="1923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3" y="937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2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49"/>
              <a:ext cx="156" cy="157"/>
            </a:xfrm>
            <a:custGeom>
              <a:avLst/>
              <a:gdLst>
                <a:gd name="G0" fmla="+- 21598 0 0"/>
                <a:gd name="G1" fmla="+- 21600 0 0"/>
                <a:gd name="G2" fmla="+- 21600 0 0"/>
                <a:gd name="T0" fmla="*/ 21048 w 43198"/>
                <a:gd name="T1" fmla="*/ 7 h 43200"/>
                <a:gd name="T2" fmla="*/ 0 w 43198"/>
                <a:gd name="T3" fmla="*/ 21875 h 43200"/>
                <a:gd name="T4" fmla="*/ 21598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21048" y="7"/>
                  </a:moveTo>
                  <a:cubicBezTo>
                    <a:pt x="21231" y="2"/>
                    <a:pt x="21414" y="-1"/>
                    <a:pt x="21598" y="0"/>
                  </a:cubicBezTo>
                  <a:cubicBezTo>
                    <a:pt x="33527" y="0"/>
                    <a:pt x="43198" y="9670"/>
                    <a:pt x="43198" y="21600"/>
                  </a:cubicBezTo>
                  <a:cubicBezTo>
                    <a:pt x="43198" y="33529"/>
                    <a:pt x="33527" y="43200"/>
                    <a:pt x="21598" y="43200"/>
                  </a:cubicBezTo>
                  <a:cubicBezTo>
                    <a:pt x="9775" y="43200"/>
                    <a:pt x="150" y="33696"/>
                    <a:pt x="-1" y="21875"/>
                  </a:cubicBezTo>
                </a:path>
                <a:path w="43198" h="43200" stroke="0" extrusionOk="0">
                  <a:moveTo>
                    <a:pt x="21048" y="7"/>
                  </a:moveTo>
                  <a:cubicBezTo>
                    <a:pt x="21231" y="2"/>
                    <a:pt x="21414" y="-1"/>
                    <a:pt x="21598" y="0"/>
                  </a:cubicBezTo>
                  <a:cubicBezTo>
                    <a:pt x="33527" y="0"/>
                    <a:pt x="43198" y="9670"/>
                    <a:pt x="43198" y="21600"/>
                  </a:cubicBezTo>
                  <a:cubicBezTo>
                    <a:pt x="43198" y="33529"/>
                    <a:pt x="33527" y="43200"/>
                    <a:pt x="21598" y="43200"/>
                  </a:cubicBezTo>
                  <a:cubicBezTo>
                    <a:pt x="9775" y="43200"/>
                    <a:pt x="150" y="33696"/>
                    <a:pt x="-1" y="21875"/>
                  </a:cubicBezTo>
                  <a:lnTo>
                    <a:pt x="21598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308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2700338" y="6248400"/>
            <a:ext cx="367188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7th Fluka Course, Paris Sept.29-Oct.3, 2008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381986A1-72A9-4CD2-A1D5-B5F906FFE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E1221-B19C-4BA9-9E7F-74D203142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655E6-C1E5-450E-A291-6D27311F8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357188"/>
            <a:ext cx="9144000" cy="6143625"/>
          </a:xfrm>
          <a:prstGeom prst="rect">
            <a:avLst/>
          </a:prstGeom>
          <a:noFill/>
          <a:ln w="57150" cap="flat" cmpd="tri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endParaRPr lang="en-GB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0" y="357188"/>
            <a:ext cx="9358313" cy="6215062"/>
          </a:xfrm>
          <a:prstGeom prst="rect">
            <a:avLst/>
          </a:prstGeom>
          <a:noFill/>
          <a:ln w="57150" cap="flat" cmpd="tri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endParaRPr lang="en-GB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0" y="928688"/>
            <a:ext cx="8643938" cy="4929187"/>
          </a:xfrm>
          <a:prstGeom prst="rect">
            <a:avLst/>
          </a:prstGeom>
          <a:noFill/>
          <a:ln w="57150" cap="flat" cmpd="tri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B7EE9-DD76-496F-8A66-BA8F8188FB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25E91-87C9-41DF-8E57-E3EA7568C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9A4BC-281E-4E8B-B9C9-E91C67F81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5C2E0-FD78-432C-B08E-A2BC304A4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0AAF3-6B15-47A5-830A-5EC4FC90B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51A36-6F3E-4EA6-AAD3-5203DD916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8A88B-E40C-4398-AA79-488849D9BA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9125B-59B3-4980-A040-2AA639AC7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logo3000x2000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500063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 userDrawn="1"/>
        </p:nvSpPr>
        <p:spPr bwMode="auto">
          <a:xfrm>
            <a:off x="0" y="357188"/>
            <a:ext cx="9144000" cy="6143625"/>
          </a:xfrm>
          <a:prstGeom prst="rect">
            <a:avLst/>
          </a:prstGeom>
          <a:solidFill>
            <a:schemeClr val="bg1">
              <a:alpha val="75000"/>
            </a:schemeClr>
          </a:solidFill>
          <a:ln w="635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endParaRPr lang="en-GB" sz="240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endParaRPr lang="en-GB"/>
          </a:p>
        </p:txBody>
      </p:sp>
      <p:grpSp>
        <p:nvGrpSpPr>
          <p:cNvPr id="1030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1028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" name="Arc 6"/>
            <p:cNvSpPr>
              <a:spLocks/>
            </p:cNvSpPr>
            <p:nvPr/>
          </p:nvSpPr>
          <p:spPr bwMode="ltGray">
            <a:xfrm>
              <a:off x="323" y="504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1031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400800"/>
            <a:ext cx="3962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E14068-2268-4190-B80F-8E6C4937AC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Rectangle 13"/>
          <p:cNvSpPr/>
          <p:nvPr userDrawn="1"/>
        </p:nvSpPr>
        <p:spPr bwMode="auto">
          <a:xfrm>
            <a:off x="0" y="357188"/>
            <a:ext cx="9144000" cy="6072187"/>
          </a:xfrm>
          <a:prstGeom prst="rect">
            <a:avLst/>
          </a:prstGeom>
          <a:noFill/>
          <a:ln w="57150" cap="flat" cmpd="tri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endParaRPr lang="en-GB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285750"/>
            <a:ext cx="4357688" cy="2071688"/>
          </a:xfrm>
          <a:prstGeom prst="rect">
            <a:avLst/>
          </a:prstGeom>
          <a:noFill/>
          <a:ln w="57150" cap="flat" cmpd="tri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endParaRPr lang="en-GB"/>
          </a:p>
        </p:txBody>
      </p:sp>
      <p:sp>
        <p:nvSpPr>
          <p:cNvPr id="16" name="Rectangle 15"/>
          <p:cNvSpPr/>
          <p:nvPr userDrawn="1"/>
        </p:nvSpPr>
        <p:spPr bwMode="auto">
          <a:xfrm flipH="1">
            <a:off x="0" y="857250"/>
            <a:ext cx="9144000" cy="400050"/>
          </a:xfrm>
          <a:prstGeom prst="rect">
            <a:avLst/>
          </a:prstGeom>
          <a:noFill/>
          <a:ln w="57150" cap="flat" cmpd="tri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uka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white">
          <a:xfrm>
            <a:off x="4508500" y="3365500"/>
            <a:ext cx="1397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3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white">
          <a:xfrm>
            <a:off x="4508500" y="3365500"/>
            <a:ext cx="1397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FLU</a:t>
            </a:r>
            <a:r>
              <a:rPr lang="en-US" smtClean="0"/>
              <a:t>KA with </a:t>
            </a: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mtClean="0"/>
              <a:t>eant4 </a:t>
            </a: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mtClean="0"/>
              <a:t>eometry</a:t>
            </a:r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132138" y="3790950"/>
            <a:ext cx="5021262" cy="2209800"/>
          </a:xfrm>
        </p:spPr>
        <p:txBody>
          <a:bodyPr/>
          <a:lstStyle/>
          <a:p>
            <a:pPr algn="r" eaLnBrk="1" hangingPunct="1"/>
            <a:endParaRPr lang="en-US" sz="3200" smtClean="0"/>
          </a:p>
          <a:p>
            <a:pPr algn="r" eaLnBrk="1" hangingPunct="1"/>
            <a:endParaRPr lang="en-US" sz="3200" smtClean="0"/>
          </a:p>
          <a:p>
            <a:pPr eaLnBrk="1" hangingPunct="1"/>
            <a:r>
              <a:rPr lang="en-US" sz="2800" smtClean="0"/>
              <a:t>Beginners FLUKA Course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5664B2-64C3-4D58-8D23-A5A17644451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FLU</a:t>
            </a:r>
            <a:r>
              <a:rPr lang="en-US" sz="3600" smtClean="0"/>
              <a:t>KA with </a:t>
            </a:r>
            <a:r>
              <a:rPr lang="en-US"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3600" smtClean="0"/>
              <a:t>eant4 </a:t>
            </a:r>
            <a:r>
              <a:rPr lang="en-US"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3600" smtClean="0"/>
              <a:t>eometry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FLUGG is an extension of FLUKA that allows to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800000"/>
                </a:solidFill>
              </a:rPr>
              <a:t>Define the geometry, material assignments, magnetic field</a:t>
            </a:r>
            <a:r>
              <a:rPr lang="en-US" sz="2000" dirty="0" smtClean="0"/>
              <a:t> in the Geant4 format</a:t>
            </a:r>
          </a:p>
          <a:p>
            <a:pPr eaLnBrk="1" hangingPunct="1">
              <a:defRPr/>
            </a:pPr>
            <a:r>
              <a:rPr lang="en-US" sz="2000" i="1" dirty="0" smtClean="0"/>
              <a:t>navigate</a:t>
            </a:r>
            <a:r>
              <a:rPr lang="en-US" sz="2000" dirty="0" smtClean="0"/>
              <a:t> in the geometry calling  the Geant4 geometry classes</a:t>
            </a:r>
          </a:p>
          <a:p>
            <a:pPr eaLnBrk="1" hangingPunct="1">
              <a:defRPr/>
            </a:pPr>
            <a:r>
              <a:rPr lang="en-US" sz="2000" dirty="0" smtClean="0"/>
              <a:t>FLUGG is available as a tar file from the FLUKA web page</a:t>
            </a:r>
          </a:p>
          <a:p>
            <a:pPr eaLnBrk="1" hangingPunct="1">
              <a:defRPr/>
            </a:pPr>
            <a:r>
              <a:rPr lang="en-US" sz="2000" dirty="0" smtClean="0"/>
              <a:t>Presently updated to Geant4 version 9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WARNING: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800000"/>
                </a:solidFill>
              </a:rPr>
              <a:t>No geometry FLUKA debugger  (not possible)</a:t>
            </a:r>
          </a:p>
          <a:p>
            <a:pPr eaLnBrk="1" hangingPunct="1">
              <a:defRPr/>
            </a:pPr>
            <a:endParaRPr lang="en-US" sz="2000" dirty="0" smtClean="0">
              <a:solidFill>
                <a:srgbClr val="8000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IMPORTANT NOTE:</a:t>
            </a:r>
          </a:p>
          <a:p>
            <a:pPr eaLnBrk="1" hangingPunct="1">
              <a:defRPr/>
            </a:pPr>
            <a:r>
              <a:rPr lang="en-US" sz="2000" dirty="0" smtClean="0"/>
              <a:t>Only the </a:t>
            </a:r>
            <a:r>
              <a:rPr lang="en-US" sz="2000" i="1" dirty="0" smtClean="0"/>
              <a:t>navigation</a:t>
            </a:r>
            <a:r>
              <a:rPr lang="en-US" sz="2000" dirty="0" smtClean="0"/>
              <a:t> is performed by G4, the tracking (multiple scattering, approach to boundaries etc) is performed by FLUKA</a:t>
            </a: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165100" y="6021388"/>
            <a:ext cx="87503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1400">
                <a:solidFill>
                  <a:srgbClr val="800000"/>
                </a:solidFill>
              </a:rPr>
              <a:t>Info:	ATL-SOFT-98-039,</a:t>
            </a:r>
          </a:p>
          <a:p>
            <a:r>
              <a:rPr lang="en-US" sz="1400">
                <a:solidFill>
                  <a:srgbClr val="800000"/>
                </a:solidFill>
              </a:rPr>
              <a:t>	ATL-SOFT-99-004</a:t>
            </a:r>
          </a:p>
          <a:p>
            <a:r>
              <a:rPr lang="en-US" sz="1400">
                <a:solidFill>
                  <a:srgbClr val="800000"/>
                </a:solidFill>
              </a:rPr>
              <a:t>	http://cern.ch/geant4/</a:t>
            </a:r>
          </a:p>
        </p:txBody>
      </p:sp>
      <p:sp>
        <p:nvSpPr>
          <p:cNvPr id="17413" name="Line 6"/>
          <p:cNvSpPr>
            <a:spLocks noChangeShapeType="1"/>
          </p:cNvSpPr>
          <p:nvPr/>
        </p:nvSpPr>
        <p:spPr bwMode="white">
          <a:xfrm>
            <a:off x="152400" y="6021388"/>
            <a:ext cx="28956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8E3E92-79A6-457B-A735-CCF142065DD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8" name="Text Box 13"/>
          <p:cNvSpPr txBox="1">
            <a:spLocks noChangeArrowheads="1"/>
          </p:cNvSpPr>
          <p:nvPr/>
        </p:nvSpPr>
        <p:spPr bwMode="auto">
          <a:xfrm>
            <a:off x="755650" y="4581525"/>
            <a:ext cx="7345363" cy="18319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tabLst>
                <a:tab pos="452438" algn="l"/>
                <a:tab pos="2419350" algn="l"/>
                <a:tab pos="4846638" algn="l"/>
              </a:tabLst>
            </a:pPr>
            <a:endParaRPr lang="en-US" sz="1600">
              <a:solidFill>
                <a:srgbClr val="800000"/>
              </a:solidFill>
              <a:latin typeface="Arial" charset="0"/>
            </a:endParaRPr>
          </a:p>
          <a:p>
            <a:pPr>
              <a:tabLst>
                <a:tab pos="452438" algn="l"/>
                <a:tab pos="2419350" algn="l"/>
                <a:tab pos="4846638" algn="l"/>
              </a:tabLst>
            </a:pPr>
            <a:endParaRPr lang="en-US" sz="1600">
              <a:solidFill>
                <a:srgbClr val="800000"/>
              </a:solidFill>
              <a:latin typeface="Arial" charset="0"/>
            </a:endParaRPr>
          </a:p>
          <a:p>
            <a:pPr>
              <a:tabLst>
                <a:tab pos="452438" algn="l"/>
                <a:tab pos="2419350" algn="l"/>
                <a:tab pos="4846638" algn="l"/>
              </a:tabLst>
            </a:pPr>
            <a:endParaRPr lang="en-US" sz="1600">
              <a:solidFill>
                <a:srgbClr val="800000"/>
              </a:solidFill>
              <a:latin typeface="Arial" charset="0"/>
            </a:endParaRPr>
          </a:p>
          <a:p>
            <a:pPr>
              <a:tabLst>
                <a:tab pos="452438" algn="l"/>
                <a:tab pos="2419350" algn="l"/>
                <a:tab pos="4846638" algn="l"/>
              </a:tabLst>
            </a:pPr>
            <a:endParaRPr lang="en-US" sz="1600">
              <a:solidFill>
                <a:srgbClr val="800000"/>
              </a:solidFill>
              <a:latin typeface="Arial" charset="0"/>
            </a:endParaRPr>
          </a:p>
          <a:p>
            <a:pPr>
              <a:tabLst>
                <a:tab pos="452438" algn="l"/>
                <a:tab pos="2419350" algn="l"/>
                <a:tab pos="4846638" algn="l"/>
              </a:tabLst>
            </a:pPr>
            <a:r>
              <a:rPr lang="en-US" sz="1600">
                <a:solidFill>
                  <a:srgbClr val="800000"/>
                </a:solidFill>
                <a:latin typeface="Arial" charset="0"/>
              </a:rPr>
              <a:t>		</a:t>
            </a:r>
          </a:p>
          <a:p>
            <a:pPr>
              <a:tabLst>
                <a:tab pos="452438" algn="l"/>
                <a:tab pos="2419350" algn="l"/>
                <a:tab pos="4846638" algn="l"/>
              </a:tabLst>
            </a:pPr>
            <a:endParaRPr lang="en-US" sz="1600">
              <a:solidFill>
                <a:srgbClr val="800000"/>
              </a:solidFill>
              <a:latin typeface="Arial" charset="0"/>
            </a:endParaRPr>
          </a:p>
          <a:p>
            <a:pPr>
              <a:tabLst>
                <a:tab pos="452438" algn="l"/>
                <a:tab pos="2419350" algn="l"/>
                <a:tab pos="4846638" algn="l"/>
              </a:tabLst>
            </a:pPr>
            <a:endParaRPr lang="en-US" sz="160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19459" name="Oval 14"/>
          <p:cNvSpPr>
            <a:spLocks noChangeArrowheads="1"/>
          </p:cNvSpPr>
          <p:nvPr/>
        </p:nvSpPr>
        <p:spPr bwMode="auto">
          <a:xfrm>
            <a:off x="1079500" y="5157788"/>
            <a:ext cx="6697663" cy="792162"/>
          </a:xfrm>
          <a:prstGeom prst="ellipse">
            <a:avLst/>
          </a:prstGeom>
          <a:solidFill>
            <a:schemeClr val="accent1"/>
          </a:solidFill>
          <a:ln w="1270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General Structure of FLUGG</a:t>
            </a:r>
            <a:r>
              <a:rPr lang="en-US" sz="3600" baseline="30000" smtClean="0"/>
              <a:t> [1/2]</a:t>
            </a: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2916238" y="1090613"/>
            <a:ext cx="3024187" cy="609600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10103"/>
                </a:solidFill>
                <a:latin typeface="Arial" charset="0"/>
              </a:rPr>
              <a:t>extern “C” void fluka(…)</a:t>
            </a:r>
          </a:p>
          <a:p>
            <a:r>
              <a:rPr lang="en-US" sz="1600">
                <a:solidFill>
                  <a:srgbClr val="010103"/>
                </a:solidFill>
                <a:latin typeface="Arial" charset="0"/>
              </a:rPr>
              <a:t>GEANT4 instances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2916238" y="2187575"/>
            <a:ext cx="3024187" cy="12192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010103"/>
                </a:solidFill>
                <a:latin typeface="Arial" charset="0"/>
              </a:rPr>
              <a:t>Physics</a:t>
            </a:r>
          </a:p>
          <a:p>
            <a:endParaRPr lang="en-US" sz="1800">
              <a:latin typeface="Arial" charset="0"/>
            </a:endParaRPr>
          </a:p>
          <a:p>
            <a:endParaRPr lang="en-US" sz="1800">
              <a:latin typeface="Arial" charset="0"/>
            </a:endParaRPr>
          </a:p>
          <a:p>
            <a:endParaRPr lang="en-US" sz="1800">
              <a:latin typeface="Arial" charset="0"/>
            </a:endParaRPr>
          </a:p>
        </p:txBody>
      </p:sp>
      <p:grpSp>
        <p:nvGrpSpPr>
          <p:cNvPr id="19463" name="Group 23"/>
          <p:cNvGrpSpPr>
            <a:grpSpLocks/>
          </p:cNvGrpSpPr>
          <p:nvPr/>
        </p:nvGrpSpPr>
        <p:grpSpPr bwMode="auto">
          <a:xfrm>
            <a:off x="1692275" y="3644900"/>
            <a:ext cx="1150938" cy="720725"/>
            <a:chOff x="1066" y="2296"/>
            <a:chExt cx="725" cy="454"/>
          </a:xfrm>
        </p:grpSpPr>
        <p:sp>
          <p:nvSpPr>
            <p:cNvPr id="19491" name="Text Box 7"/>
            <p:cNvSpPr txBox="1">
              <a:spLocks noChangeArrowheads="1"/>
            </p:cNvSpPr>
            <p:nvPr/>
          </p:nvSpPr>
          <p:spPr bwMode="auto">
            <a:xfrm>
              <a:off x="1174" y="2407"/>
              <a:ext cx="510" cy="231"/>
            </a:xfrm>
            <a:prstGeom prst="rect">
              <a:avLst/>
            </a:prstGeom>
            <a:noFill/>
            <a:ln w="57150" cmpd="tri">
              <a:noFill/>
              <a:prstDash val="dash"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chemeClr val="hlink"/>
                  </a:solidFill>
                </a:rPr>
                <a:t>G1WR</a:t>
              </a:r>
            </a:p>
          </p:txBody>
        </p:sp>
        <p:sp>
          <p:nvSpPr>
            <p:cNvPr id="19492" name="Oval 8"/>
            <p:cNvSpPr>
              <a:spLocks noChangeArrowheads="1"/>
            </p:cNvSpPr>
            <p:nvPr/>
          </p:nvSpPr>
          <p:spPr bwMode="auto">
            <a:xfrm>
              <a:off x="1066" y="2296"/>
              <a:ext cx="725" cy="45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</p:grpSp>
      <p:grpSp>
        <p:nvGrpSpPr>
          <p:cNvPr id="19464" name="Group 22"/>
          <p:cNvGrpSpPr>
            <a:grpSpLocks/>
          </p:cNvGrpSpPr>
          <p:nvPr/>
        </p:nvGrpSpPr>
        <p:grpSpPr bwMode="auto">
          <a:xfrm>
            <a:off x="3779838" y="3716338"/>
            <a:ext cx="1150937" cy="720725"/>
            <a:chOff x="2246" y="2387"/>
            <a:chExt cx="725" cy="454"/>
          </a:xfrm>
        </p:grpSpPr>
        <p:sp>
          <p:nvSpPr>
            <p:cNvPr id="19489" name="Text Box 9"/>
            <p:cNvSpPr txBox="1">
              <a:spLocks noChangeArrowheads="1"/>
            </p:cNvSpPr>
            <p:nvPr/>
          </p:nvSpPr>
          <p:spPr bwMode="auto">
            <a:xfrm>
              <a:off x="2362" y="2498"/>
              <a:ext cx="492" cy="231"/>
            </a:xfrm>
            <a:prstGeom prst="rect">
              <a:avLst/>
            </a:prstGeom>
            <a:noFill/>
            <a:ln w="57150" cmpd="tri">
              <a:noFill/>
              <a:prstDash val="dash"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chemeClr val="hlink"/>
                  </a:solidFill>
                </a:rPr>
                <a:t>LKWR</a:t>
              </a:r>
            </a:p>
          </p:txBody>
        </p:sp>
        <p:sp>
          <p:nvSpPr>
            <p:cNvPr id="19490" name="Oval 10"/>
            <p:cNvSpPr>
              <a:spLocks noChangeArrowheads="1"/>
            </p:cNvSpPr>
            <p:nvPr/>
          </p:nvSpPr>
          <p:spPr bwMode="auto">
            <a:xfrm>
              <a:off x="2246" y="2387"/>
              <a:ext cx="725" cy="45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</p:grpSp>
      <p:grpSp>
        <p:nvGrpSpPr>
          <p:cNvPr id="19465" name="Group 21"/>
          <p:cNvGrpSpPr>
            <a:grpSpLocks/>
          </p:cNvGrpSpPr>
          <p:nvPr/>
        </p:nvGrpSpPr>
        <p:grpSpPr bwMode="auto">
          <a:xfrm>
            <a:off x="6156325" y="3573463"/>
            <a:ext cx="1150938" cy="720725"/>
            <a:chOff x="3395" y="2296"/>
            <a:chExt cx="725" cy="454"/>
          </a:xfrm>
        </p:grpSpPr>
        <p:sp>
          <p:nvSpPr>
            <p:cNvPr id="19487" name="Text Box 11"/>
            <p:cNvSpPr txBox="1">
              <a:spLocks noChangeArrowheads="1"/>
            </p:cNvSpPr>
            <p:nvPr/>
          </p:nvSpPr>
          <p:spPr bwMode="auto">
            <a:xfrm>
              <a:off x="3407" y="2407"/>
              <a:ext cx="703" cy="231"/>
            </a:xfrm>
            <a:prstGeom prst="rect">
              <a:avLst/>
            </a:prstGeom>
            <a:noFill/>
            <a:ln w="57150" cmpd="tri">
              <a:noFill/>
              <a:prstDash val="dash"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chemeClr val="hlink"/>
                  </a:solidFill>
                </a:rPr>
                <a:t>NRMLWR</a:t>
              </a:r>
            </a:p>
          </p:txBody>
        </p:sp>
        <p:sp>
          <p:nvSpPr>
            <p:cNvPr id="19488" name="Oval 12"/>
            <p:cNvSpPr>
              <a:spLocks noChangeArrowheads="1"/>
            </p:cNvSpPr>
            <p:nvPr/>
          </p:nvSpPr>
          <p:spPr bwMode="auto">
            <a:xfrm>
              <a:off x="3395" y="2296"/>
              <a:ext cx="725" cy="45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</p:grpSp>
      <p:sp>
        <p:nvSpPr>
          <p:cNvPr id="19466" name="Oval 15"/>
          <p:cNvSpPr>
            <a:spLocks noChangeArrowheads="1"/>
          </p:cNvSpPr>
          <p:nvPr/>
        </p:nvSpPr>
        <p:spPr bwMode="auto">
          <a:xfrm>
            <a:off x="900113" y="4868863"/>
            <a:ext cx="7056437" cy="129698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9467" name="Oval 16"/>
          <p:cNvSpPr>
            <a:spLocks noChangeArrowheads="1"/>
          </p:cNvSpPr>
          <p:nvPr/>
        </p:nvSpPr>
        <p:spPr bwMode="auto">
          <a:xfrm>
            <a:off x="3527425" y="2403475"/>
            <a:ext cx="1765300" cy="720725"/>
          </a:xfrm>
          <a:prstGeom prst="ellipse">
            <a:avLst/>
          </a:prstGeom>
          <a:noFill/>
          <a:ln w="19050">
            <a:solidFill>
              <a:srgbClr val="008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9468" name="Text Box 18"/>
          <p:cNvSpPr txBox="1">
            <a:spLocks noChangeArrowheads="1"/>
          </p:cNvSpPr>
          <p:nvPr/>
        </p:nvSpPr>
        <p:spPr bwMode="auto">
          <a:xfrm>
            <a:off x="5246688" y="2763838"/>
            <a:ext cx="765175" cy="304800"/>
          </a:xfrm>
          <a:prstGeom prst="rect">
            <a:avLst/>
          </a:prstGeom>
          <a:noFill/>
          <a:ln w="57150" cmpd="tri">
            <a:noFill/>
            <a:prstDash val="dash"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1400"/>
              <a:t>NORML</a:t>
            </a:r>
          </a:p>
        </p:txBody>
      </p:sp>
      <p:sp>
        <p:nvSpPr>
          <p:cNvPr id="19469" name="Text Box 19"/>
          <p:cNvSpPr txBox="1">
            <a:spLocks noChangeArrowheads="1"/>
          </p:cNvSpPr>
          <p:nvPr/>
        </p:nvSpPr>
        <p:spPr bwMode="auto">
          <a:xfrm>
            <a:off x="3695700" y="3114675"/>
            <a:ext cx="693738" cy="336550"/>
          </a:xfrm>
          <a:prstGeom prst="rect">
            <a:avLst/>
          </a:prstGeom>
          <a:noFill/>
          <a:ln w="57150" cmpd="tri">
            <a:noFill/>
            <a:prstDash val="dash"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1600"/>
              <a:t>LOOK</a:t>
            </a:r>
          </a:p>
        </p:txBody>
      </p:sp>
      <p:sp>
        <p:nvSpPr>
          <p:cNvPr id="19470" name="Text Box 20"/>
          <p:cNvSpPr txBox="1">
            <a:spLocks noChangeArrowheads="1"/>
          </p:cNvSpPr>
          <p:nvPr/>
        </p:nvSpPr>
        <p:spPr bwMode="auto">
          <a:xfrm>
            <a:off x="2973388" y="2825750"/>
            <a:ext cx="430212" cy="336550"/>
          </a:xfrm>
          <a:prstGeom prst="rect">
            <a:avLst/>
          </a:prstGeom>
          <a:noFill/>
          <a:ln w="57150" cmpd="tri">
            <a:noFill/>
            <a:prstDash val="dash"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1600"/>
              <a:t>G1</a:t>
            </a:r>
          </a:p>
        </p:txBody>
      </p:sp>
      <p:sp>
        <p:nvSpPr>
          <p:cNvPr id="19471" name="Line 24"/>
          <p:cNvSpPr>
            <a:spLocks noChangeShapeType="1"/>
          </p:cNvSpPr>
          <p:nvPr/>
        </p:nvSpPr>
        <p:spPr bwMode="auto">
          <a:xfrm>
            <a:off x="4427538" y="1700213"/>
            <a:ext cx="0" cy="504825"/>
          </a:xfrm>
          <a:prstGeom prst="line">
            <a:avLst/>
          </a:prstGeom>
          <a:noFill/>
          <a:ln w="76200">
            <a:solidFill>
              <a:srgbClr val="4D4D4D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472" name="Line 25"/>
          <p:cNvSpPr>
            <a:spLocks noChangeShapeType="1"/>
          </p:cNvSpPr>
          <p:nvPr/>
        </p:nvSpPr>
        <p:spPr bwMode="auto">
          <a:xfrm flipH="1">
            <a:off x="2627313" y="2924175"/>
            <a:ext cx="1008062" cy="792163"/>
          </a:xfrm>
          <a:prstGeom prst="line">
            <a:avLst/>
          </a:prstGeom>
          <a:noFill/>
          <a:ln w="57150" cmpd="tri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473" name="Line 26"/>
          <p:cNvSpPr>
            <a:spLocks noChangeShapeType="1"/>
          </p:cNvSpPr>
          <p:nvPr/>
        </p:nvSpPr>
        <p:spPr bwMode="auto">
          <a:xfrm flipH="1">
            <a:off x="4427538" y="3141663"/>
            <a:ext cx="0" cy="574675"/>
          </a:xfrm>
          <a:prstGeom prst="line">
            <a:avLst/>
          </a:prstGeom>
          <a:noFill/>
          <a:ln w="57150" cmpd="tri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474" name="Line 27"/>
          <p:cNvSpPr>
            <a:spLocks noChangeShapeType="1"/>
          </p:cNvSpPr>
          <p:nvPr/>
        </p:nvSpPr>
        <p:spPr bwMode="auto">
          <a:xfrm>
            <a:off x="5148263" y="2924175"/>
            <a:ext cx="1152525" cy="792163"/>
          </a:xfrm>
          <a:prstGeom prst="line">
            <a:avLst/>
          </a:prstGeom>
          <a:noFill/>
          <a:ln w="57150" cmpd="tri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475" name="Line 28"/>
          <p:cNvSpPr>
            <a:spLocks noChangeShapeType="1"/>
          </p:cNvSpPr>
          <p:nvPr/>
        </p:nvSpPr>
        <p:spPr bwMode="auto">
          <a:xfrm flipV="1">
            <a:off x="2124075" y="4365625"/>
            <a:ext cx="71438" cy="10795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476" name="Line 29"/>
          <p:cNvSpPr>
            <a:spLocks noChangeShapeType="1"/>
          </p:cNvSpPr>
          <p:nvPr/>
        </p:nvSpPr>
        <p:spPr bwMode="auto">
          <a:xfrm flipV="1">
            <a:off x="6659563" y="4292600"/>
            <a:ext cx="0" cy="10810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477" name="Line 30"/>
          <p:cNvSpPr>
            <a:spLocks noChangeShapeType="1"/>
          </p:cNvSpPr>
          <p:nvPr/>
        </p:nvSpPr>
        <p:spPr bwMode="auto">
          <a:xfrm flipV="1">
            <a:off x="4356100" y="4437063"/>
            <a:ext cx="0" cy="10080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478" name="Text Box 32"/>
          <p:cNvSpPr txBox="1">
            <a:spLocks noChangeArrowheads="1"/>
          </p:cNvSpPr>
          <p:nvPr/>
        </p:nvSpPr>
        <p:spPr bwMode="auto">
          <a:xfrm>
            <a:off x="4643438" y="4892675"/>
            <a:ext cx="1290637" cy="336550"/>
          </a:xfrm>
          <a:prstGeom prst="rect">
            <a:avLst/>
          </a:prstGeom>
          <a:noFill/>
          <a:ln w="57150" cmpd="tri">
            <a:noFill/>
            <a:prstDash val="dash"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1600"/>
              <a:t>G4Navigator</a:t>
            </a:r>
          </a:p>
        </p:txBody>
      </p:sp>
      <p:sp>
        <p:nvSpPr>
          <p:cNvPr id="19479" name="Rectangle 33"/>
          <p:cNvSpPr>
            <a:spLocks noChangeArrowheads="1"/>
          </p:cNvSpPr>
          <p:nvPr/>
        </p:nvSpPr>
        <p:spPr bwMode="auto">
          <a:xfrm>
            <a:off x="1258888" y="5373688"/>
            <a:ext cx="1538287" cy="366712"/>
          </a:xfrm>
          <a:prstGeom prst="rect">
            <a:avLst/>
          </a:prstGeom>
          <a:noFill/>
          <a:ln w="57150" cmpd="tri" algn="ctr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/>
              <a:t>ComputeStep</a:t>
            </a:r>
          </a:p>
        </p:txBody>
      </p:sp>
      <p:sp>
        <p:nvSpPr>
          <p:cNvPr id="19480" name="Rectangle 34"/>
          <p:cNvSpPr>
            <a:spLocks noChangeArrowheads="1"/>
          </p:cNvSpPr>
          <p:nvPr/>
        </p:nvSpPr>
        <p:spPr bwMode="auto">
          <a:xfrm>
            <a:off x="3314700" y="5373688"/>
            <a:ext cx="1978025" cy="366712"/>
          </a:xfrm>
          <a:prstGeom prst="rect">
            <a:avLst/>
          </a:prstGeom>
          <a:noFill/>
          <a:ln w="57150" cmpd="tri" algn="ctr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/>
              <a:t>LocateGlobalPoint</a:t>
            </a:r>
          </a:p>
        </p:txBody>
      </p:sp>
      <p:sp>
        <p:nvSpPr>
          <p:cNvPr id="19481" name="Rectangle 35"/>
          <p:cNvSpPr>
            <a:spLocks noChangeArrowheads="1"/>
          </p:cNvSpPr>
          <p:nvPr/>
        </p:nvSpPr>
        <p:spPr bwMode="auto">
          <a:xfrm>
            <a:off x="5549900" y="5367338"/>
            <a:ext cx="2117725" cy="366712"/>
          </a:xfrm>
          <a:prstGeom prst="rect">
            <a:avLst/>
          </a:prstGeom>
          <a:noFill/>
          <a:ln w="57150" cmpd="tri" algn="ctr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/>
              <a:t>getLocalExitNormal</a:t>
            </a:r>
          </a:p>
        </p:txBody>
      </p:sp>
      <p:sp>
        <p:nvSpPr>
          <p:cNvPr id="19482" name="Rectangle 36"/>
          <p:cNvSpPr>
            <a:spLocks noChangeArrowheads="1"/>
          </p:cNvSpPr>
          <p:nvPr/>
        </p:nvSpPr>
        <p:spPr bwMode="auto">
          <a:xfrm>
            <a:off x="2987675" y="4545013"/>
            <a:ext cx="1246188" cy="396875"/>
          </a:xfrm>
          <a:prstGeom prst="rect">
            <a:avLst/>
          </a:prstGeom>
          <a:noFill/>
          <a:ln w="57150" cmpd="tri" algn="ctr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10103"/>
                </a:solidFill>
              </a:rPr>
              <a:t>geometry</a:t>
            </a:r>
          </a:p>
        </p:txBody>
      </p:sp>
      <p:sp>
        <p:nvSpPr>
          <p:cNvPr id="19483" name="Text Box 37"/>
          <p:cNvSpPr txBox="1">
            <a:spLocks noChangeArrowheads="1"/>
          </p:cNvSpPr>
          <p:nvPr/>
        </p:nvSpPr>
        <p:spPr bwMode="auto">
          <a:xfrm>
            <a:off x="6392863" y="1052513"/>
            <a:ext cx="1131887" cy="701675"/>
          </a:xfrm>
          <a:prstGeom prst="rect">
            <a:avLst/>
          </a:prstGeom>
          <a:noFill/>
          <a:ln w="57150" cmpd="tri">
            <a:noFill/>
            <a:prstDash val="dash"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800000"/>
                </a:solidFill>
              </a:rPr>
              <a:t>main</a:t>
            </a:r>
          </a:p>
          <a:p>
            <a:pPr algn="ctr"/>
            <a:r>
              <a:rPr lang="en-US">
                <a:solidFill>
                  <a:srgbClr val="800000"/>
                </a:solidFill>
              </a:rPr>
              <a:t>program</a:t>
            </a:r>
          </a:p>
        </p:txBody>
      </p:sp>
      <p:sp>
        <p:nvSpPr>
          <p:cNvPr id="19484" name="Text Box 39"/>
          <p:cNvSpPr txBox="1">
            <a:spLocks noChangeArrowheads="1"/>
          </p:cNvSpPr>
          <p:nvPr/>
        </p:nvSpPr>
        <p:spPr bwMode="auto">
          <a:xfrm>
            <a:off x="6516688" y="2516188"/>
            <a:ext cx="1057275" cy="457200"/>
          </a:xfrm>
          <a:prstGeom prst="rect">
            <a:avLst/>
          </a:prstGeom>
          <a:noFill/>
          <a:ln w="57150" cmpd="tri">
            <a:noFill/>
            <a:prstDash val="dash"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8000"/>
                </a:solidFill>
              </a:rPr>
              <a:t>FLUKA</a:t>
            </a:r>
          </a:p>
        </p:txBody>
      </p:sp>
      <p:sp>
        <p:nvSpPr>
          <p:cNvPr id="19485" name="Text Box 40"/>
          <p:cNvSpPr txBox="1">
            <a:spLocks noChangeArrowheads="1"/>
          </p:cNvSpPr>
          <p:nvPr/>
        </p:nvSpPr>
        <p:spPr bwMode="auto">
          <a:xfrm>
            <a:off x="7480300" y="4171950"/>
            <a:ext cx="1289050" cy="457200"/>
          </a:xfrm>
          <a:prstGeom prst="rect">
            <a:avLst/>
          </a:prstGeom>
          <a:noFill/>
          <a:ln w="57150" cmpd="tri">
            <a:noFill/>
            <a:prstDash val="dash"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GEANT4</a:t>
            </a:r>
          </a:p>
        </p:txBody>
      </p:sp>
      <p:sp>
        <p:nvSpPr>
          <p:cNvPr id="19486" name="Text Box 41"/>
          <p:cNvSpPr txBox="1">
            <a:spLocks noChangeArrowheads="1"/>
          </p:cNvSpPr>
          <p:nvPr/>
        </p:nvSpPr>
        <p:spPr bwMode="auto">
          <a:xfrm>
            <a:off x="7235825" y="3500438"/>
            <a:ext cx="1216025" cy="396875"/>
          </a:xfrm>
          <a:prstGeom prst="rect">
            <a:avLst/>
          </a:prstGeom>
          <a:noFill/>
          <a:ln w="57150" cmpd="tri">
            <a:noFill/>
            <a:prstDash val="dash"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hlink"/>
                </a:solidFill>
              </a:rPr>
              <a:t>wrappers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505EC9-252D-4E58-9F9A-7578714538A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General structure of FLUGG</a:t>
            </a:r>
            <a:r>
              <a:rPr lang="en-US" sz="3600" baseline="30000" smtClean="0"/>
              <a:t> [2/2]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smtClean="0">
                <a:solidFill>
                  <a:srgbClr val="800000"/>
                </a:solidFill>
              </a:rPr>
              <a:t>Installation</a:t>
            </a:r>
            <a:r>
              <a:rPr lang="en-US" smtClean="0"/>
              <a:t> procedure prepares </a:t>
            </a:r>
            <a:r>
              <a:rPr lang="en-US" smtClean="0">
                <a:solidFill>
                  <a:srgbClr val="800000"/>
                </a:solidFill>
              </a:rPr>
              <a:t>Libraries</a:t>
            </a:r>
            <a:r>
              <a:rPr lang="en-US" smtClean="0"/>
              <a:t> with the G4 geometry classes and the FLUGG “wrappers”</a:t>
            </a:r>
          </a:p>
          <a:p>
            <a:pPr eaLnBrk="1" hangingPunct="1"/>
            <a:r>
              <a:rPr lang="en-US" smtClean="0"/>
              <a:t>The </a:t>
            </a:r>
            <a:r>
              <a:rPr lang="en-US" smtClean="0">
                <a:solidFill>
                  <a:srgbClr val="800000"/>
                </a:solidFill>
              </a:rPr>
              <a:t>User</a:t>
            </a:r>
            <a:r>
              <a:rPr lang="en-US" smtClean="0"/>
              <a:t> prepares the </a:t>
            </a:r>
            <a:r>
              <a:rPr lang="en-US" smtClean="0">
                <a:solidFill>
                  <a:srgbClr val="800000"/>
                </a:solidFill>
              </a:rPr>
              <a:t>Detector Construction</a:t>
            </a:r>
            <a:r>
              <a:rPr lang="en-US" smtClean="0"/>
              <a:t> and a </a:t>
            </a:r>
            <a:r>
              <a:rPr lang="en-US" smtClean="0">
                <a:solidFill>
                  <a:srgbClr val="800000"/>
                </a:solidFill>
              </a:rPr>
              <a:t>C++ main</a:t>
            </a:r>
            <a:r>
              <a:rPr lang="en-US" smtClean="0"/>
              <a:t> from template</a:t>
            </a:r>
          </a:p>
          <a:p>
            <a:pPr eaLnBrk="1" hangingPunct="1"/>
            <a:r>
              <a:rPr lang="en-US" smtClean="0"/>
              <a:t>The application is built from </a:t>
            </a:r>
            <a:r>
              <a:rPr lang="en-US" smtClean="0">
                <a:solidFill>
                  <a:srgbClr val="800000"/>
                </a:solidFill>
              </a:rPr>
              <a:t>Flugg + FLUKA</a:t>
            </a:r>
            <a:r>
              <a:rPr lang="en-US" smtClean="0"/>
              <a:t> library</a:t>
            </a:r>
          </a:p>
          <a:p>
            <a:pPr eaLnBrk="1" hangingPunct="1"/>
            <a:r>
              <a:rPr lang="en-US" smtClean="0"/>
              <a:t>The </a:t>
            </a:r>
            <a:r>
              <a:rPr lang="en-US" smtClean="0">
                <a:solidFill>
                  <a:srgbClr val="800000"/>
                </a:solidFill>
              </a:rPr>
              <a:t>C++ main</a:t>
            </a:r>
            <a:r>
              <a:rPr lang="en-US" smtClean="0"/>
              <a:t> calls </a:t>
            </a:r>
            <a:r>
              <a:rPr lang="en-US" smtClean="0">
                <a:solidFill>
                  <a:srgbClr val="800000"/>
                </a:solidFill>
              </a:rPr>
              <a:t>Geometry initialization</a:t>
            </a:r>
            <a:r>
              <a:rPr lang="en-US" smtClean="0"/>
              <a:t> and </a:t>
            </a:r>
            <a:r>
              <a:rPr lang="en-US" smtClean="0">
                <a:solidFill>
                  <a:srgbClr val="800000"/>
                </a:solidFill>
              </a:rPr>
              <a:t>FLUKA “real” main</a:t>
            </a:r>
          </a:p>
          <a:p>
            <a:pPr eaLnBrk="1" hangingPunct="1"/>
            <a:r>
              <a:rPr lang="en-US" smtClean="0"/>
              <a:t>The </a:t>
            </a:r>
            <a:r>
              <a:rPr lang="en-US" smtClean="0">
                <a:solidFill>
                  <a:srgbClr val="800000"/>
                </a:solidFill>
              </a:rPr>
              <a:t>FLUKA “real” main</a:t>
            </a:r>
            <a:r>
              <a:rPr lang="en-US" smtClean="0"/>
              <a:t> reads datacards and performs a “standard” run:</a:t>
            </a:r>
          </a:p>
          <a:p>
            <a:pPr lvl="1" eaLnBrk="1" hangingPunct="1"/>
            <a:r>
              <a:rPr lang="en-US" smtClean="0">
                <a:solidFill>
                  <a:srgbClr val="800000"/>
                </a:solidFill>
              </a:rPr>
              <a:t>Calls to Geometry</a:t>
            </a:r>
            <a:r>
              <a:rPr lang="en-US" smtClean="0"/>
              <a:t> routines are </a:t>
            </a:r>
            <a:r>
              <a:rPr lang="en-US" smtClean="0">
                <a:solidFill>
                  <a:srgbClr val="800000"/>
                </a:solidFill>
              </a:rPr>
              <a:t>redirected through FLUGG</a:t>
            </a:r>
            <a:r>
              <a:rPr lang="en-US" smtClean="0"/>
              <a:t> wrappers to G4 geometry methods</a:t>
            </a:r>
          </a:p>
          <a:p>
            <a:pPr lvl="1" eaLnBrk="1" hangingPunct="1"/>
            <a:r>
              <a:rPr lang="en-US" smtClean="0">
                <a:solidFill>
                  <a:srgbClr val="800000"/>
                </a:solidFill>
              </a:rPr>
              <a:t>Output</a:t>
            </a:r>
            <a:r>
              <a:rPr lang="en-US" smtClean="0"/>
              <a:t> of results is the </a:t>
            </a:r>
            <a:r>
              <a:rPr lang="en-US" smtClean="0">
                <a:solidFill>
                  <a:srgbClr val="800000"/>
                </a:solidFill>
              </a:rPr>
              <a:t>standard FLUKA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86D8DB-D678-44AB-B5B2-ED9D0A287C3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What is needed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1800" smtClean="0">
                <a:solidFill>
                  <a:srgbClr val="800000"/>
                </a:solidFill>
              </a:rPr>
              <a:t>FLUKA distribution</a:t>
            </a:r>
            <a:r>
              <a:rPr lang="en-US" sz="1800" smtClean="0"/>
              <a:t>	</a:t>
            </a:r>
            <a:r>
              <a:rPr lang="en-US" sz="1600" u="sng" smtClean="0"/>
              <a:t>http://www.fluka.org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>
                <a:solidFill>
                  <a:srgbClr val="800000"/>
                </a:solidFill>
              </a:rPr>
              <a:t>FLUGG tar file</a:t>
            </a:r>
            <a:r>
              <a:rPr lang="en-US" sz="1800" smtClean="0"/>
              <a:t>		</a:t>
            </a:r>
            <a:r>
              <a:rPr lang="en-US" sz="1600" u="sng" smtClean="0">
                <a:hlinkClick r:id="rId3"/>
              </a:rPr>
              <a:t>http://www.fluka.org</a:t>
            </a:r>
            <a:r>
              <a:rPr lang="en-US" sz="1600" u="sng" smtClean="0"/>
              <a:t>  </a:t>
            </a:r>
            <a:r>
              <a:rPr lang="en-US" sz="1600" u="sng" smtClean="0">
                <a:sym typeface="Wingdings" pitchFamily="2" charset="2"/>
              </a:rPr>
              <a:t> tools  flugg</a:t>
            </a:r>
            <a:endParaRPr lang="en-US" sz="1600" u="sng" smtClean="0"/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>
                <a:solidFill>
                  <a:srgbClr val="800000"/>
                </a:solidFill>
              </a:rPr>
              <a:t>CLHEP libraries</a:t>
            </a:r>
            <a:r>
              <a:rPr lang="en-US" sz="1800" smtClean="0"/>
              <a:t>		</a:t>
            </a:r>
            <a:r>
              <a:rPr lang="en-US" sz="1600" u="sng" smtClean="0"/>
              <a:t>http://proj-clhep.web.cern.ch/proj-clhep/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>
                <a:solidFill>
                  <a:srgbClr val="800000"/>
                </a:solidFill>
              </a:rPr>
              <a:t>GEANT4 distribution	</a:t>
            </a:r>
            <a:r>
              <a:rPr lang="en-US" sz="1600" u="sng" smtClean="0"/>
              <a:t>http://cern.ch/geant4/</a:t>
            </a:r>
          </a:p>
          <a:p>
            <a:pPr eaLnBrk="1" hangingPunct="1"/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WARNING:</a:t>
            </a:r>
          </a:p>
          <a:p>
            <a:pPr eaLnBrk="1" hangingPunct="1"/>
            <a:r>
              <a:rPr lang="en-US" sz="2000" smtClean="0"/>
              <a:t>The </a:t>
            </a:r>
            <a:r>
              <a:rPr lang="en-US" sz="2000" smtClean="0">
                <a:solidFill>
                  <a:srgbClr val="800000"/>
                </a:solidFill>
              </a:rPr>
              <a:t>CLHEP</a:t>
            </a:r>
            <a:r>
              <a:rPr lang="en-US" sz="2000" smtClean="0"/>
              <a:t> version must be compatible with the</a:t>
            </a:r>
            <a:r>
              <a:rPr lang="en-US" sz="2000" smtClean="0">
                <a:solidFill>
                  <a:srgbClr val="800000"/>
                </a:solidFill>
              </a:rPr>
              <a:t> G4</a:t>
            </a:r>
            <a:r>
              <a:rPr lang="en-US" sz="2000" smtClean="0"/>
              <a:t> version in </a:t>
            </a:r>
            <a:r>
              <a:rPr lang="en-US" sz="2000" smtClean="0">
                <a:solidFill>
                  <a:srgbClr val="800000"/>
                </a:solidFill>
              </a:rPr>
              <a:t>FLUGG</a:t>
            </a:r>
            <a:r>
              <a:rPr lang="en-US" sz="2000" smtClean="0"/>
              <a:t>. </a:t>
            </a:r>
            <a:r>
              <a:rPr lang="en-US" sz="2000" smtClean="0">
                <a:sym typeface="Wingdings" pitchFamily="2" charset="2"/>
              </a:rPr>
              <a:t> if 64 bit machine, use 32-bit compiles CLHEP</a:t>
            </a:r>
            <a:endParaRPr lang="en-US" sz="2000" smtClean="0"/>
          </a:p>
          <a:p>
            <a:pPr eaLnBrk="1" hangingPunct="1"/>
            <a:r>
              <a:rPr lang="en-US" sz="2000" smtClean="0"/>
              <a:t>Be careful to compiler “</a:t>
            </a:r>
            <a:r>
              <a:rPr lang="en-US" sz="2000" smtClean="0">
                <a:solidFill>
                  <a:srgbClr val="800000"/>
                </a:solidFill>
              </a:rPr>
              <a:t>consistency</a:t>
            </a:r>
            <a:r>
              <a:rPr lang="en-US" sz="2000" smtClean="0"/>
              <a:t>” among libraries.</a:t>
            </a:r>
          </a:p>
          <a:p>
            <a:pPr eaLnBrk="1" hangingPunct="1"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rgbClr val="800000"/>
                </a:solidFill>
              </a:rPr>
              <a:t>How to install:</a:t>
            </a:r>
          </a:p>
          <a:p>
            <a:pPr eaLnBrk="1" hangingPunct="1"/>
            <a:r>
              <a:rPr lang="en-US" sz="2000" smtClean="0"/>
              <a:t>Step by step instruction can be found in the FLUGG web page, and in the </a:t>
            </a:r>
            <a:r>
              <a:rPr lang="en-US" sz="2000" smtClean="0">
                <a:solidFill>
                  <a:srgbClr val="800000"/>
                </a:solidFill>
              </a:rPr>
              <a:t>FLUGG</a:t>
            </a:r>
            <a:r>
              <a:rPr lang="en-US" sz="2000" smtClean="0"/>
              <a:t> talk of Houston-2005 FLUKA course [available on the FLUKA course website]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tri" algn="ctr">
          <a:noFill/>
          <a:prstDash val="dash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tri" algn="ctr">
          <a:noFill/>
          <a:prstDash val="dash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print 2">
    <a:dk1>
      <a:srgbClr val="40458C"/>
    </a:dk1>
    <a:lt1>
      <a:srgbClr val="FFFFFF"/>
    </a:lt1>
    <a:dk2>
      <a:srgbClr val="660066"/>
    </a:dk2>
    <a:lt2>
      <a:srgbClr val="B7C1EB"/>
    </a:lt2>
    <a:accent1>
      <a:srgbClr val="ECD882"/>
    </a:accent1>
    <a:accent2>
      <a:srgbClr val="B2B2B2"/>
    </a:accent2>
    <a:accent3>
      <a:srgbClr val="FFFFFF"/>
    </a:accent3>
    <a:accent4>
      <a:srgbClr val="353A77"/>
    </a:accent4>
    <a:accent5>
      <a:srgbClr val="F4E9C1"/>
    </a:accent5>
    <a:accent6>
      <a:srgbClr val="A1A1A1"/>
    </a:accent6>
    <a:hlink>
      <a:srgbClr val="6F89F7"/>
    </a:hlink>
    <a:folHlink>
      <a:srgbClr val="CFDBF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1375</TotalTime>
  <Words>288</Words>
  <PresentationFormat>Overhead</PresentationFormat>
  <Paragraphs>74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Tahoma</vt:lpstr>
      <vt:lpstr>Arial</vt:lpstr>
      <vt:lpstr>Wingdings</vt:lpstr>
      <vt:lpstr>Times New Roman</vt:lpstr>
      <vt:lpstr>Blueprint</vt:lpstr>
      <vt:lpstr>Blueprint</vt:lpstr>
      <vt:lpstr>Blueprint</vt:lpstr>
      <vt:lpstr>FLUKA with Geant4 Geometry</vt:lpstr>
      <vt:lpstr>FLUKA with Geant4 Geometry</vt:lpstr>
      <vt:lpstr>General Structure of FLUGG [1/2]</vt:lpstr>
      <vt:lpstr>General structure of FLUGG [2/2]</vt:lpstr>
      <vt:lpstr>What is needed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FLUKA Utilities</dc:title>
  <dc:subject>fluka.r flukaplot.r</dc:subject>
  <dc:creator>Vasilis Vlachoudis</dc:creator>
  <cp:keywords>FLUKA, Computers</cp:keywords>
  <cp:lastModifiedBy>Fluka</cp:lastModifiedBy>
  <cp:revision>154</cp:revision>
  <dcterms:modified xsi:type="dcterms:W3CDTF">2009-10-22T19:52:40Z</dcterms:modified>
</cp:coreProperties>
</file>