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13"/>
  </p:notesMasterIdLst>
  <p:handoutMasterIdLst>
    <p:handoutMasterId r:id="rId14"/>
  </p:handoutMasterIdLst>
  <p:sldIdLst>
    <p:sldId id="530" r:id="rId2"/>
    <p:sldId id="627" r:id="rId3"/>
    <p:sldId id="628" r:id="rId4"/>
    <p:sldId id="555" r:id="rId5"/>
    <p:sldId id="629" r:id="rId6"/>
    <p:sldId id="630" r:id="rId7"/>
    <p:sldId id="613" r:id="rId8"/>
    <p:sldId id="631" r:id="rId9"/>
    <p:sldId id="618" r:id="rId10"/>
    <p:sldId id="632" r:id="rId11"/>
    <p:sldId id="625" r:id="rId1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CC"/>
    <a:srgbClr val="FF0066"/>
    <a:srgbClr val="FFCCFF"/>
    <a:srgbClr val="DBCCC3"/>
    <a:srgbClr val="0000CC"/>
    <a:srgbClr val="006600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47" autoAdjust="0"/>
    <p:restoredTop sz="91176" autoAdjust="0"/>
  </p:normalViewPr>
  <p:slideViewPr>
    <p:cSldViewPr snapToGrid="0">
      <p:cViewPr varScale="1">
        <p:scale>
          <a:sx n="67" d="100"/>
          <a:sy n="67" d="100"/>
        </p:scale>
        <p:origin x="774" y="60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 defTabSz="966788" eaLnBrk="0" hangingPunct="0">
              <a:spcBef>
                <a:spcPct val="50000"/>
              </a:spcBef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2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 algn="r" defTabSz="966788" eaLnBrk="0" hangingPunct="0">
              <a:spcBef>
                <a:spcPct val="50000"/>
              </a:spcBef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2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07513"/>
            <a:ext cx="317023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 defTabSz="966788" eaLnBrk="0" hangingPunct="0">
              <a:spcBef>
                <a:spcPct val="50000"/>
              </a:spcBef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2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307513"/>
            <a:ext cx="3170237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 algn="r" defTabSz="966788" eaLnBrk="0" hangingPunct="0">
              <a:spcBef>
                <a:spcPct val="50000"/>
              </a:spcBef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fld id="{26B793A3-6F72-4FE0-A60C-60F0DECFC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spcBef>
                <a:spcPct val="0"/>
              </a:spcBef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0"/>
              </a:spcBef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spcBef>
                <a:spcPct val="0"/>
              </a:spcBef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0"/>
              </a:spcBef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fld id="{A9C537BA-8CC9-49CF-8CEC-7B4FAFB37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817DA1-2ABF-43CC-BD8F-A1ABCBB0A88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8188"/>
            <a:ext cx="4821238" cy="3616325"/>
          </a:xfrm>
          <a:ln w="12700" cap="flat"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4575175"/>
            <a:ext cx="5372100" cy="4283075"/>
          </a:xfrm>
          <a:noFill/>
          <a:ln/>
        </p:spPr>
        <p:txBody>
          <a:bodyPr lIns="95655" tIns="48667" rIns="95655" bIns="48667"/>
          <a:lstStyle/>
          <a:p>
            <a:pPr eaLnBrk="1" hangingPunct="1"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2DE99206-98EF-4E7A-A7B1-956E8331AC58}" type="slidenum">
              <a:rPr lang="it-IT" sz="1300" b="0">
                <a:latin typeface="Times New Roman" pitchFamily="18" charset="0"/>
                <a:cs typeface="Arial" charset="0"/>
              </a:rPr>
              <a:pPr algn="r" defTabSz="966788"/>
              <a:t>10</a:t>
            </a:fld>
            <a:endParaRPr lang="it-IT" sz="1300" b="0">
              <a:latin typeface="Times New Roman" pitchFamily="18" charset="0"/>
              <a:cs typeface="Arial" charset="0"/>
            </a:endParaRPr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2980905C-8742-4341-9FF4-6497B682714D}" type="slidenum">
              <a:rPr lang="en-US" sz="1300" b="0">
                <a:latin typeface="Times New Roman" pitchFamily="18" charset="0"/>
              </a:rPr>
              <a:pPr algn="r" defTabSz="966788"/>
              <a:t>2</a:t>
            </a:fld>
            <a:endParaRPr lang="en-US" sz="1300" b="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4130675" y="9151938"/>
            <a:ext cx="32226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6038" rIns="90488" bIns="46038" anchor="b"/>
          <a:lstStyle/>
          <a:p>
            <a:pPr algn="r" defTabSz="909638"/>
            <a:fld id="{79052567-8D4B-4C70-A4C6-46CF50EEA282}" type="slidenum">
              <a:rPr lang="en-US" sz="1200" b="0"/>
              <a:pPr algn="r" defTabSz="909638"/>
              <a:t>3</a:t>
            </a:fld>
            <a:endParaRPr lang="en-US" sz="1200" b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38188"/>
            <a:ext cx="4819650" cy="3614737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4575175"/>
            <a:ext cx="5370512" cy="4281488"/>
          </a:xfrm>
          <a:noFill/>
          <a:ln/>
        </p:spPr>
        <p:txBody>
          <a:bodyPr lIns="90488" tIns="46038" rIns="90488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6CF32E-F07A-4BE2-8C96-A39CEF8BFC9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94816C53-15F1-4A95-BD93-92E76D6F3131}" type="slidenum">
              <a:rPr lang="en-US" sz="1300" b="0">
                <a:latin typeface="Times New Roman" pitchFamily="18" charset="0"/>
              </a:rPr>
              <a:pPr algn="r" defTabSz="966788"/>
              <a:t>5</a:t>
            </a:fld>
            <a:endParaRPr lang="en-US" sz="1300" b="0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0AE24387-F688-467A-9009-53AF63FBBE9F}" type="slidenum">
              <a:rPr lang="en-US" sz="1300" b="0">
                <a:latin typeface="Times New Roman" pitchFamily="18" charset="0"/>
              </a:rPr>
              <a:pPr algn="r" defTabSz="966788"/>
              <a:t>6</a:t>
            </a:fld>
            <a:endParaRPr lang="en-US" sz="1300" b="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0B582-02B9-478E-9BE9-2FF5827C680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8188"/>
            <a:ext cx="4821238" cy="3616325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4575175"/>
            <a:ext cx="5372100" cy="42830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C8A34542-F481-4200-ACF9-12BD6116BF46}" type="slidenum">
              <a:rPr lang="en-US" sz="1300" b="0">
                <a:latin typeface="Times New Roman" pitchFamily="18" charset="0"/>
              </a:rPr>
              <a:pPr algn="r" defTabSz="966788"/>
              <a:t>8</a:t>
            </a:fld>
            <a:endParaRPr lang="en-US" sz="1300" b="0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19088"/>
            <a:ext cx="0" cy="0"/>
          </a:xfrm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63" y="3398838"/>
            <a:ext cx="8323262" cy="182562"/>
          </a:xfrm>
          <a:noFill/>
          <a:ln/>
        </p:spPr>
        <p:txBody>
          <a:bodyPr lIns="0" tIns="0" rIns="0" bIns="0">
            <a:spAutoFit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E96926-5564-48D3-9DBF-3435C835716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pPr eaLnBrk="1" hangingPunct="1"/>
            <a:r>
              <a:rPr lang="it-IT" smtClean="0"/>
              <a:t>Absolute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588" y="887413"/>
            <a:ext cx="6654800" cy="2851150"/>
            <a:chOff x="1" y="559"/>
            <a:chExt cx="4192" cy="179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ltGray">
            <a:xfrm>
              <a:off x="506" y="559"/>
              <a:ext cx="0" cy="17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ltGray">
            <a:xfrm flipH="1" flipV="1">
              <a:off x="1" y="1922"/>
              <a:ext cx="321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 flipH="1" flipV="1">
              <a:off x="382" y="936"/>
              <a:ext cx="381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Arc 6"/>
            <p:cNvSpPr>
              <a:spLocks/>
            </p:cNvSpPr>
            <p:nvPr/>
          </p:nvSpPr>
          <p:spPr bwMode="ltGray">
            <a:xfrm rot="16200000">
              <a:off x="426" y="864"/>
              <a:ext cx="156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198 w 43198"/>
                <a:gd name="T1" fmla="*/ 21879 h 43200"/>
                <a:gd name="T2" fmla="*/ 21875 w 43198"/>
                <a:gd name="T3" fmla="*/ 2 h 43200"/>
                <a:gd name="T4" fmla="*/ 21600 w 4319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8" h="43200" fill="none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</a:path>
                <a:path w="43198" h="43200" stroke="0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349500" y="3098800"/>
            <a:ext cx="6045200" cy="2876550"/>
            <a:chOff x="1480" y="1952"/>
            <a:chExt cx="3808" cy="1812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ltGray">
            <a:xfrm>
              <a:off x="1480" y="3442"/>
              <a:ext cx="38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ltGray">
            <a:xfrm>
              <a:off x="5172" y="1952"/>
              <a:ext cx="0" cy="18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2" name="Arc 10"/>
            <p:cNvSpPr>
              <a:spLocks/>
            </p:cNvSpPr>
            <p:nvPr/>
          </p:nvSpPr>
          <p:spPr bwMode="ltGray">
            <a:xfrm rot="5400000">
              <a:off x="5098" y="3351"/>
              <a:ext cx="156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050 w 43200"/>
                <a:gd name="T1" fmla="*/ 7 h 43200"/>
                <a:gd name="T2" fmla="*/ 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050" y="7"/>
                  </a:moveTo>
                  <a:cubicBezTo>
                    <a:pt x="21233" y="2"/>
                    <a:pt x="2141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050" y="7"/>
                  </a:moveTo>
                  <a:cubicBezTo>
                    <a:pt x="21233" y="2"/>
                    <a:pt x="2141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7311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11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309938"/>
            <a:ext cx="7162800" cy="20240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91DFBEF-2AAC-4A0D-AA44-BBAF69255FBC}" type="datetime1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4638" y="6248400"/>
            <a:ext cx="362108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FLUKA course, Mumbai 2009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F1CFCB01-EC37-4759-8139-299F9EBA4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2BE18-205F-4B02-9940-16FCB486BBEA}" type="datetime1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 FLUKA course, Mumbai 2009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15881-ED0E-407A-AC44-795DD7BCF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304800"/>
            <a:ext cx="19812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912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928FE-66B8-4851-9277-88F6B672B342}" type="datetime1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 FLUKA course, Mumbai 2009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9B02A-BE26-4AFE-AA7A-4DBD3570B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86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143000"/>
            <a:ext cx="3886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34878-A5E2-482B-99C5-8E2507A12F22}" type="datetime1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 FLUKA course, Mumbai 2009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29380-404F-45B4-BEA2-AC16BA2C8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86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7CCF7-692E-488F-9958-7E2BF40F04E2}" type="datetime1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 FLUKA course, Mumbai 2009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A0088-0179-4BF4-AFA4-C506D2B70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D27E3-0237-435F-8B66-3B9F614D9D3E}" type="datetime1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 FLUKA course, Mumbai 2009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B38AF-B804-4FB9-B5D5-8B018A5A1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2611E-7050-4815-8C2B-26BCF910FEF3}" type="datetime1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 FLUKA course, Mumbai 2009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9D157-820C-4DE6-B5D0-AA1F933D6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86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86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36958-AD2A-4E5C-A5C5-2112EACFDDA0}" type="datetime1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 FLUKA course, Mumbai 2009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B546C-92D9-45E1-AA8F-DBCB0B878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F04F3-E603-4F95-A0BE-8F885A39E67F}" type="datetime1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 FLUKA course, Mumbai 2009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33AD4-4BC1-4A1F-8253-288263980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2680-3523-4C41-9C24-B5C2A1236E51}" type="datetime1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 FLUKA course, Mumbai 2009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93EF-3A6D-42E2-94E7-94A3B8E04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A5097-810A-4678-B911-E1E730AD94EA}" type="datetime1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 FLUKA course, Mumbai 2009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857A0-3F76-4A29-8FA2-92E1F264C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99C9E-EAFD-4889-9BC3-AF27D129CDC6}" type="datetime1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 FLUKA course, Mumbai 2009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9293D-2E8E-4C69-9B22-5C8207700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5A3A7-579D-4796-A601-D65FD3DF84D2}" type="datetime1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 FLUKA course, Mumbai 2009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B4FB1-224F-49FC-9A63-AE5764B8E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logo3000x2000light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1768475"/>
            <a:ext cx="914400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0114" name="Line 2"/>
          <p:cNvSpPr>
            <a:spLocks noChangeShapeType="1"/>
          </p:cNvSpPr>
          <p:nvPr/>
        </p:nvSpPr>
        <p:spPr bwMode="ltGray">
          <a:xfrm>
            <a:off x="8839200" y="0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304800" y="533400"/>
            <a:ext cx="1893888" cy="2590800"/>
            <a:chOff x="192" y="336"/>
            <a:chExt cx="1193" cy="1632"/>
          </a:xfrm>
        </p:grpSpPr>
        <p:sp>
          <p:nvSpPr>
            <p:cNvPr id="730116" name="Line 4"/>
            <p:cNvSpPr>
              <a:spLocks noChangeShapeType="1"/>
            </p:cNvSpPr>
            <p:nvPr/>
          </p:nvSpPr>
          <p:spPr bwMode="ltGray">
            <a:xfrm flipH="1">
              <a:off x="192" y="566"/>
              <a:ext cx="119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30117" name="Line 5"/>
            <p:cNvSpPr>
              <a:spLocks noChangeShapeType="1"/>
            </p:cNvSpPr>
            <p:nvPr/>
          </p:nvSpPr>
          <p:spPr bwMode="ltGray">
            <a:xfrm>
              <a:off x="383" y="336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30118" name="Arc 6"/>
            <p:cNvSpPr>
              <a:spLocks/>
            </p:cNvSpPr>
            <p:nvPr/>
          </p:nvSpPr>
          <p:spPr bwMode="ltGray">
            <a:xfrm>
              <a:off x="325" y="506"/>
              <a:ext cx="121" cy="12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012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526F2A90-BEEE-4635-B4B2-85F8017D5B3B}" type="datetime1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73012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738" y="6386513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 FLUKA course, Mumbai 2009</a:t>
            </a:r>
          </a:p>
        </p:txBody>
      </p:sp>
      <p:sp>
        <p:nvSpPr>
          <p:cNvPr id="73012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8C41B00B-3C30-4386-9100-446342593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  <p:sldLayoutId id="2147483656" r:id="rId12"/>
    <p:sldLayoutId id="2147483655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844550" y="2000250"/>
            <a:ext cx="731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en-US" sz="4400" b="0">
                <a:solidFill>
                  <a:schemeClr val="tx2"/>
                </a:solidFill>
              </a:rPr>
              <a:t>The FLUKA Code</a:t>
            </a:r>
          </a:p>
        </p:txBody>
      </p:sp>
      <p:pic>
        <p:nvPicPr>
          <p:cNvPr id="17411" name="Picture 8" descr="logo3000x2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2050" y="0"/>
            <a:ext cx="29019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egnaposto data 6"/>
          <p:cNvSpPr txBox="1">
            <a:spLocks noGrp="1"/>
          </p:cNvSpPr>
          <p:nvPr/>
        </p:nvSpPr>
        <p:spPr bwMode="auto">
          <a:xfrm>
            <a:off x="0" y="6524625"/>
            <a:ext cx="17986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4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Andrea Mairani</a:t>
            </a:r>
          </a:p>
        </p:txBody>
      </p:sp>
      <p:sp>
        <p:nvSpPr>
          <p:cNvPr id="104451" name="Segnaposto piè di pagina 4"/>
          <p:cNvSpPr txBox="1">
            <a:spLocks/>
          </p:cNvSpPr>
          <p:nvPr/>
        </p:nvSpPr>
        <p:spPr bwMode="auto">
          <a:xfrm>
            <a:off x="1828800" y="6477000"/>
            <a:ext cx="731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Times New Roman" pitchFamily="18" charset="0"/>
                <a:cs typeface="Arial" charset="0"/>
              </a:rPr>
              <a:t>From Nuclear Interaction to Biological Dose Calculations: the FLUKA code in C ion Therapy </a:t>
            </a:r>
          </a:p>
        </p:txBody>
      </p:sp>
      <p:pic>
        <p:nvPicPr>
          <p:cNvPr id="104452" name="Immagine 286"/>
          <p:cNvPicPr preferRelativeResize="0"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09238" y="31608713"/>
            <a:ext cx="46799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Immagine 286"/>
          <p:cNvPicPr preferRelativeResize="0"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1638" y="31761113"/>
            <a:ext cx="46799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Immagine 286"/>
          <p:cNvPicPr preferRelativeResize="0"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4038" y="31470600"/>
            <a:ext cx="46799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5" name="Immagine 286"/>
          <p:cNvPicPr preferRelativeResize="0"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4038" y="31913513"/>
            <a:ext cx="46799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304800" y="762000"/>
            <a:ext cx="85344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99FF">
                  <a:alpha val="70000"/>
                </a:srgbClr>
              </a:gs>
              <a:gs pos="50000">
                <a:srgbClr val="FFFFFF"/>
              </a:gs>
              <a:gs pos="100000">
                <a:srgbClr val="6699FF">
                  <a:alpha val="70000"/>
                </a:srgbClr>
              </a:gs>
            </a:gsLst>
            <a:lin ang="5400000" scaled="1"/>
          </a:gradFill>
          <a:ln w="317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Validation of TPS in the patient CT system</a:t>
            </a:r>
          </a:p>
        </p:txBody>
      </p:sp>
      <p:sp>
        <p:nvSpPr>
          <p:cNvPr id="104459" name="Text Box 7"/>
          <p:cNvSpPr txBox="1">
            <a:spLocks noChangeArrowheads="1"/>
          </p:cNvSpPr>
          <p:nvPr/>
        </p:nvSpPr>
        <p:spPr bwMode="auto">
          <a:xfrm>
            <a:off x="4343400" y="0"/>
            <a:ext cx="495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Arial" charset="0"/>
              </a:rPr>
              <a:t>Validation of TPS in the patient CT system</a:t>
            </a:r>
          </a:p>
        </p:txBody>
      </p:sp>
      <p:pic>
        <p:nvPicPr>
          <p:cNvPr id="104460" name="Immagin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313" y="2481263"/>
            <a:ext cx="4332287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61" name="Text Box 16"/>
          <p:cNvSpPr txBox="1">
            <a:spLocks noChangeArrowheads="1"/>
          </p:cNvSpPr>
          <p:nvPr/>
        </p:nvSpPr>
        <p:spPr bwMode="auto">
          <a:xfrm>
            <a:off x="677863" y="2557463"/>
            <a:ext cx="922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FLUKA</a:t>
            </a:r>
          </a:p>
        </p:txBody>
      </p:sp>
      <p:sp>
        <p:nvSpPr>
          <p:cNvPr id="104462" name="Text Box 22"/>
          <p:cNvSpPr txBox="1">
            <a:spLocks noChangeArrowheads="1"/>
          </p:cNvSpPr>
          <p:nvPr/>
        </p:nvSpPr>
        <p:spPr bwMode="auto">
          <a:xfrm>
            <a:off x="3733800" y="2266950"/>
            <a:ext cx="644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omic Sans MS" pitchFamily="66" charset="0"/>
                <a:cs typeface="Arial" charset="0"/>
              </a:rPr>
              <a:t>mGy</a:t>
            </a:r>
          </a:p>
        </p:txBody>
      </p:sp>
      <p:pic>
        <p:nvPicPr>
          <p:cNvPr id="104463" name="Immagine 2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481263"/>
            <a:ext cx="4338638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64" name="Text Box 22"/>
          <p:cNvSpPr txBox="1">
            <a:spLocks noChangeArrowheads="1"/>
          </p:cNvSpPr>
          <p:nvPr/>
        </p:nvSpPr>
        <p:spPr bwMode="auto">
          <a:xfrm>
            <a:off x="8153400" y="2252663"/>
            <a:ext cx="644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omic Sans MS" pitchFamily="66" charset="0"/>
                <a:cs typeface="Arial" charset="0"/>
              </a:rPr>
              <a:t>mGy</a:t>
            </a:r>
          </a:p>
        </p:txBody>
      </p:sp>
      <p:sp>
        <p:nvSpPr>
          <p:cNvPr id="104465" name="Text Box 15"/>
          <p:cNvSpPr txBox="1">
            <a:spLocks noChangeArrowheads="1"/>
          </p:cNvSpPr>
          <p:nvPr/>
        </p:nvSpPr>
        <p:spPr bwMode="auto">
          <a:xfrm>
            <a:off x="5181600" y="2557463"/>
            <a:ext cx="674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FF00"/>
                </a:solidFill>
                <a:latin typeface="Comic Sans MS" pitchFamily="66" charset="0"/>
                <a:cs typeface="Arial" charset="0"/>
              </a:rPr>
              <a:t>TRiP</a:t>
            </a:r>
          </a:p>
        </p:txBody>
      </p:sp>
      <p:sp>
        <p:nvSpPr>
          <p:cNvPr id="104466" name="Rectangle 14"/>
          <p:cNvSpPr>
            <a:spLocks noChangeArrowheads="1"/>
          </p:cNvSpPr>
          <p:nvPr/>
        </p:nvSpPr>
        <p:spPr bwMode="auto">
          <a:xfrm>
            <a:off x="-76200" y="5910263"/>
            <a:ext cx="914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altLang="zh-CN" sz="1600">
                <a:latin typeface="Times New Roman" pitchFamily="18" charset="0"/>
                <a:ea typeface="SimSun" charset="-122"/>
                <a:cs typeface="Arial" charset="0"/>
              </a:rPr>
              <a:t>A. Mairani </a:t>
            </a:r>
            <a:r>
              <a:rPr lang="de-DE" altLang="zh-CN" sz="1600" i="1">
                <a:latin typeface="Times New Roman" pitchFamily="18" charset="0"/>
                <a:ea typeface="SimSun" charset="-122"/>
                <a:cs typeface="Arial" charset="0"/>
              </a:rPr>
              <a:t>et al  to be published</a:t>
            </a:r>
            <a:endParaRPr lang="en-US" altLang="zh-CN" sz="1600" i="1">
              <a:latin typeface="Times New Roman" pitchFamily="18" charset="0"/>
              <a:ea typeface="SimSun" charset="-122"/>
              <a:cs typeface="Times New Roman" pitchFamily="18" charset="0"/>
            </a:endParaRPr>
          </a:p>
        </p:txBody>
      </p:sp>
      <p:sp>
        <p:nvSpPr>
          <p:cNvPr id="104467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25600"/>
            <a:ext cx="9144000" cy="431800"/>
          </a:xfrm>
          <a:ln/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Clivus Chordoma Patient – Absorbed Dose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1"/>
          <p:cNvSpPr txBox="1">
            <a:spLocks noGrp="1" noChangeArrowheads="1"/>
          </p:cNvSpPr>
          <p:nvPr/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06F3DBE6-D9DE-4120-9F53-6CFB77269140}" type="slidenum">
              <a:rPr lang="en-US" sz="1200" b="0"/>
              <a:pPr algn="r"/>
              <a:t>11</a:t>
            </a:fld>
            <a:endParaRPr lang="en-US" sz="1200" b="0"/>
          </a:p>
        </p:txBody>
      </p:sp>
      <p:sp>
        <p:nvSpPr>
          <p:cNvPr id="82946" name="Text Box 4"/>
          <p:cNvSpPr txBox="1">
            <a:spLocks noChangeArrowheads="1"/>
          </p:cNvSpPr>
          <p:nvPr/>
        </p:nvSpPr>
        <p:spPr bwMode="auto">
          <a:xfrm>
            <a:off x="2833688" y="2522538"/>
            <a:ext cx="3929062" cy="1433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800"/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"/>
          <p:cNvSpPr txBox="1">
            <a:spLocks noGrp="1" noChangeArrowheads="1"/>
          </p:cNvSpPr>
          <p:nvPr/>
        </p:nvSpPr>
        <p:spPr bwMode="auto">
          <a:xfrm>
            <a:off x="2725738" y="6386513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/>
            <a:r>
              <a:rPr lang="en-US" sz="1200" b="0"/>
              <a:t>7</a:t>
            </a:r>
            <a:r>
              <a:rPr lang="en-US" sz="1200" b="0" baseline="30000"/>
              <a:t>th</a:t>
            </a:r>
            <a:r>
              <a:rPr lang="en-US" sz="1200" b="0"/>
              <a:t>  FLUKA course, Paris Sept. 29-Oct. 3, 2008</a:t>
            </a:r>
          </a:p>
        </p:txBody>
      </p:sp>
      <p:sp>
        <p:nvSpPr>
          <p:cNvPr id="94211" name="Rectangle 11"/>
          <p:cNvSpPr txBox="1">
            <a:spLocks noGrp="1" noChangeArrowheads="1"/>
          </p:cNvSpPr>
          <p:nvPr/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64431AE2-A549-4D73-BB58-2BD2A18843EF}" type="slidenum">
              <a:rPr lang="en-US" sz="1200" b="0"/>
              <a:pPr algn="r"/>
              <a:t>2</a:t>
            </a:fld>
            <a:endParaRPr lang="en-US" sz="1200" b="0"/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4850" y="341313"/>
            <a:ext cx="7870825" cy="563562"/>
          </a:xfrm>
        </p:spPr>
        <p:txBody>
          <a:bodyPr/>
          <a:lstStyle/>
          <a:p>
            <a:pPr eaLnBrk="1" hangingPunct="1"/>
            <a:r>
              <a:rPr lang="en-US" smtClean="0"/>
              <a:t>FLUKA</a:t>
            </a:r>
          </a:p>
        </p:txBody>
      </p:sp>
      <p:sp>
        <p:nvSpPr>
          <p:cNvPr id="94213" name="Text Box 6"/>
          <p:cNvSpPr txBox="1">
            <a:spLocks noChangeArrowheads="1"/>
          </p:cNvSpPr>
          <p:nvPr/>
        </p:nvSpPr>
        <p:spPr bwMode="auto">
          <a:xfrm>
            <a:off x="184150" y="6276975"/>
            <a:ext cx="5980113" cy="33655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 sz="1600" b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94214" name="Text Box 7"/>
          <p:cNvSpPr txBox="1">
            <a:spLocks noChangeArrowheads="1"/>
          </p:cNvSpPr>
          <p:nvPr/>
        </p:nvSpPr>
        <p:spPr bwMode="auto">
          <a:xfrm>
            <a:off x="3494088" y="252413"/>
            <a:ext cx="4137025" cy="519112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http://www.fluka.org</a:t>
            </a:r>
          </a:p>
        </p:txBody>
      </p:sp>
      <p:sp>
        <p:nvSpPr>
          <p:cNvPr id="94215" name="Text Box 10"/>
          <p:cNvSpPr txBox="1">
            <a:spLocks noChangeArrowheads="1"/>
          </p:cNvSpPr>
          <p:nvPr/>
        </p:nvSpPr>
        <p:spPr bwMode="auto">
          <a:xfrm>
            <a:off x="617538" y="1030288"/>
            <a:ext cx="8115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0">
                <a:solidFill>
                  <a:srgbClr val="800000"/>
                </a:solidFill>
                <a:latin typeface="Comic Sans MS" pitchFamily="66" charset="0"/>
              </a:rPr>
              <a:t>Interaction</a:t>
            </a:r>
            <a:r>
              <a:rPr lang="en-US" sz="2400" b="0">
                <a:latin typeface="Comic Sans MS" pitchFamily="66" charset="0"/>
              </a:rPr>
              <a:t> and </a:t>
            </a:r>
            <a:r>
              <a:rPr lang="en-US" sz="2400" b="0">
                <a:solidFill>
                  <a:srgbClr val="800000"/>
                </a:solidFill>
                <a:latin typeface="Comic Sans MS" pitchFamily="66" charset="0"/>
              </a:rPr>
              <a:t>Transport</a:t>
            </a:r>
            <a:r>
              <a:rPr lang="en-US" sz="2400" b="0">
                <a:latin typeface="Comic Sans MS" pitchFamily="66" charset="0"/>
              </a:rPr>
              <a:t> Monte Carlo code</a:t>
            </a:r>
            <a:endParaRPr lang="en-US" sz="2400">
              <a:latin typeface="Comic Sans MS" pitchFamily="66" charset="0"/>
            </a:endParaRPr>
          </a:p>
        </p:txBody>
      </p:sp>
      <p:pic>
        <p:nvPicPr>
          <p:cNvPr id="94216" name="Picture 8" descr="mappa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0088" y="1766888"/>
            <a:ext cx="3363912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7" name="Picture 9" descr="GranSass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2050" y="3311525"/>
            <a:ext cx="1908175" cy="2884488"/>
          </a:xfrm>
          <a:prstGeom prst="rect">
            <a:avLst/>
          </a:prstGeom>
          <a:noFill/>
        </p:spPr>
      </p:pic>
      <p:grpSp>
        <p:nvGrpSpPr>
          <p:cNvPr id="94218" name="Group 10"/>
          <p:cNvGrpSpPr>
            <a:grpSpLocks noChangeAspect="1"/>
          </p:cNvGrpSpPr>
          <p:nvPr/>
        </p:nvGrpSpPr>
        <p:grpSpPr bwMode="auto">
          <a:xfrm>
            <a:off x="3168650" y="2938463"/>
            <a:ext cx="2371725" cy="2203450"/>
            <a:chOff x="410" y="656"/>
            <a:chExt cx="3693" cy="3360"/>
          </a:xfrm>
        </p:grpSpPr>
        <p:sp>
          <p:nvSpPr>
            <p:cNvPr id="94219" name="Text Box 11"/>
            <p:cNvSpPr txBox="1">
              <a:spLocks noChangeAspect="1" noChangeArrowheads="1"/>
            </p:cNvSpPr>
            <p:nvPr/>
          </p:nvSpPr>
          <p:spPr bwMode="auto">
            <a:xfrm>
              <a:off x="2375" y="2000"/>
              <a:ext cx="492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Symbol" pitchFamily="18" charset="2"/>
                </a:rPr>
                <a:t>m</a:t>
              </a:r>
            </a:p>
          </p:txBody>
        </p:sp>
        <p:sp>
          <p:nvSpPr>
            <p:cNvPr id="94220" name="Text Box 12"/>
            <p:cNvSpPr txBox="1">
              <a:spLocks noChangeAspect="1" noChangeArrowheads="1"/>
            </p:cNvSpPr>
            <p:nvPr/>
          </p:nvSpPr>
          <p:spPr bwMode="auto">
            <a:xfrm>
              <a:off x="2135" y="2288"/>
              <a:ext cx="492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Symbol" pitchFamily="18" charset="2"/>
                </a:rPr>
                <a:t>m</a:t>
              </a:r>
            </a:p>
          </p:txBody>
        </p:sp>
        <p:sp>
          <p:nvSpPr>
            <p:cNvPr id="94221" name="Oval 13"/>
            <p:cNvSpPr>
              <a:spLocks noChangeAspect="1" noChangeArrowheads="1"/>
            </p:cNvSpPr>
            <p:nvPr/>
          </p:nvSpPr>
          <p:spPr bwMode="auto">
            <a:xfrm>
              <a:off x="784" y="1024"/>
              <a:ext cx="95" cy="96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2" name="Line 14"/>
            <p:cNvSpPr>
              <a:spLocks noChangeAspect="1" noChangeShapeType="1"/>
            </p:cNvSpPr>
            <p:nvPr/>
          </p:nvSpPr>
          <p:spPr bwMode="auto">
            <a:xfrm>
              <a:off x="410" y="656"/>
              <a:ext cx="381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223" name="Line 15"/>
            <p:cNvSpPr>
              <a:spLocks noChangeAspect="1" noChangeShapeType="1"/>
            </p:cNvSpPr>
            <p:nvPr/>
          </p:nvSpPr>
          <p:spPr bwMode="auto">
            <a:xfrm>
              <a:off x="1467" y="1520"/>
              <a:ext cx="620" cy="432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224" name="Line 16"/>
            <p:cNvSpPr>
              <a:spLocks noChangeAspect="1" noChangeShapeType="1"/>
            </p:cNvSpPr>
            <p:nvPr/>
          </p:nvSpPr>
          <p:spPr bwMode="auto">
            <a:xfrm>
              <a:off x="1506" y="1560"/>
              <a:ext cx="381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225" name="Line 17"/>
            <p:cNvSpPr>
              <a:spLocks noChangeAspect="1" noChangeShapeType="1"/>
            </p:cNvSpPr>
            <p:nvPr/>
          </p:nvSpPr>
          <p:spPr bwMode="auto">
            <a:xfrm>
              <a:off x="1515" y="1568"/>
              <a:ext cx="572" cy="816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226" name="Text Box 18"/>
            <p:cNvSpPr txBox="1">
              <a:spLocks noChangeAspect="1" noChangeArrowheads="1"/>
            </p:cNvSpPr>
            <p:nvPr/>
          </p:nvSpPr>
          <p:spPr bwMode="auto">
            <a:xfrm>
              <a:off x="1844" y="1951"/>
              <a:ext cx="482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Symbol" pitchFamily="18" charset="2"/>
                </a:rPr>
                <a:t>p</a:t>
              </a:r>
            </a:p>
          </p:txBody>
        </p:sp>
        <p:sp>
          <p:nvSpPr>
            <p:cNvPr id="94227" name="Text Box 19"/>
            <p:cNvSpPr txBox="1">
              <a:spLocks noChangeAspect="1" noChangeArrowheads="1"/>
            </p:cNvSpPr>
            <p:nvPr/>
          </p:nvSpPr>
          <p:spPr bwMode="auto">
            <a:xfrm>
              <a:off x="1802" y="1615"/>
              <a:ext cx="543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Symbol" pitchFamily="18" charset="2"/>
                </a:rPr>
                <a:t>K</a:t>
              </a:r>
            </a:p>
          </p:txBody>
        </p:sp>
        <p:sp>
          <p:nvSpPr>
            <p:cNvPr id="94228" name="Oval 20"/>
            <p:cNvSpPr>
              <a:spLocks noChangeAspect="1" noChangeArrowheads="1"/>
            </p:cNvSpPr>
            <p:nvPr/>
          </p:nvSpPr>
          <p:spPr bwMode="auto">
            <a:xfrm>
              <a:off x="1456" y="1936"/>
              <a:ext cx="95" cy="96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9" name="Line 21"/>
            <p:cNvSpPr>
              <a:spLocks noChangeAspect="1" noChangeShapeType="1"/>
            </p:cNvSpPr>
            <p:nvPr/>
          </p:nvSpPr>
          <p:spPr bwMode="auto">
            <a:xfrm>
              <a:off x="843" y="1088"/>
              <a:ext cx="62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230" name="Line 22"/>
            <p:cNvSpPr>
              <a:spLocks noChangeAspect="1" noChangeShapeType="1"/>
            </p:cNvSpPr>
            <p:nvPr/>
          </p:nvSpPr>
          <p:spPr bwMode="auto">
            <a:xfrm>
              <a:off x="882" y="1128"/>
              <a:ext cx="381" cy="38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231" name="Line 23"/>
            <p:cNvSpPr>
              <a:spLocks noChangeAspect="1" noChangeShapeType="1"/>
            </p:cNvSpPr>
            <p:nvPr/>
          </p:nvSpPr>
          <p:spPr bwMode="auto">
            <a:xfrm>
              <a:off x="891" y="1136"/>
              <a:ext cx="572" cy="81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232" name="Oval 24"/>
            <p:cNvSpPr>
              <a:spLocks noChangeAspect="1" noChangeArrowheads="1"/>
            </p:cNvSpPr>
            <p:nvPr/>
          </p:nvSpPr>
          <p:spPr bwMode="auto">
            <a:xfrm>
              <a:off x="1456" y="1504"/>
              <a:ext cx="95" cy="96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3" name="Text Box 25"/>
            <p:cNvSpPr txBox="1">
              <a:spLocks noChangeAspect="1" noChangeArrowheads="1"/>
            </p:cNvSpPr>
            <p:nvPr/>
          </p:nvSpPr>
          <p:spPr bwMode="auto">
            <a:xfrm>
              <a:off x="2135" y="2622"/>
              <a:ext cx="492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Symbol" pitchFamily="18" charset="2"/>
                </a:rPr>
                <a:t>m</a:t>
              </a:r>
            </a:p>
          </p:txBody>
        </p:sp>
        <p:sp>
          <p:nvSpPr>
            <p:cNvPr id="94234" name="Freeform 26"/>
            <p:cNvSpPr>
              <a:spLocks noChangeAspect="1"/>
            </p:cNvSpPr>
            <p:nvPr/>
          </p:nvSpPr>
          <p:spPr bwMode="auto">
            <a:xfrm>
              <a:off x="2909" y="3248"/>
              <a:ext cx="858" cy="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240"/>
                </a:cxn>
                <a:cxn ang="0">
                  <a:pos x="480" y="384"/>
                </a:cxn>
                <a:cxn ang="0">
                  <a:pos x="672" y="672"/>
                </a:cxn>
                <a:cxn ang="0">
                  <a:pos x="816" y="768"/>
                </a:cxn>
                <a:cxn ang="0">
                  <a:pos x="864" y="768"/>
                </a:cxn>
                <a:cxn ang="0">
                  <a:pos x="816" y="768"/>
                </a:cxn>
              </a:cxnLst>
              <a:rect l="0" t="0" r="r" b="b"/>
              <a:pathLst>
                <a:path w="864" h="768">
                  <a:moveTo>
                    <a:pt x="0" y="0"/>
                  </a:moveTo>
                  <a:lnTo>
                    <a:pt x="288" y="240"/>
                  </a:lnTo>
                  <a:lnTo>
                    <a:pt x="480" y="384"/>
                  </a:lnTo>
                  <a:lnTo>
                    <a:pt x="672" y="672"/>
                  </a:lnTo>
                  <a:lnTo>
                    <a:pt x="816" y="768"/>
                  </a:lnTo>
                  <a:lnTo>
                    <a:pt x="864" y="768"/>
                  </a:lnTo>
                  <a:lnTo>
                    <a:pt x="816" y="768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235" name="Freeform 27"/>
            <p:cNvSpPr>
              <a:spLocks noChangeAspect="1"/>
            </p:cNvSpPr>
            <p:nvPr/>
          </p:nvSpPr>
          <p:spPr bwMode="auto">
            <a:xfrm>
              <a:off x="3002" y="3200"/>
              <a:ext cx="429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96"/>
                </a:cxn>
                <a:cxn ang="0">
                  <a:pos x="288" y="144"/>
                </a:cxn>
                <a:cxn ang="0">
                  <a:pos x="432" y="96"/>
                </a:cxn>
              </a:cxnLst>
              <a:rect l="0" t="0" r="r" b="b"/>
              <a:pathLst>
                <a:path w="432" h="144">
                  <a:moveTo>
                    <a:pt x="0" y="0"/>
                  </a:moveTo>
                  <a:lnTo>
                    <a:pt x="144" y="96"/>
                  </a:lnTo>
                  <a:lnTo>
                    <a:pt x="288" y="144"/>
                  </a:lnTo>
                  <a:lnTo>
                    <a:pt x="432" y="96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236" name="Freeform 28"/>
            <p:cNvSpPr>
              <a:spLocks noChangeAspect="1"/>
            </p:cNvSpPr>
            <p:nvPr/>
          </p:nvSpPr>
          <p:spPr bwMode="auto">
            <a:xfrm>
              <a:off x="3245" y="2960"/>
              <a:ext cx="858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240"/>
                </a:cxn>
                <a:cxn ang="0">
                  <a:pos x="480" y="480"/>
                </a:cxn>
                <a:cxn ang="0">
                  <a:pos x="864" y="816"/>
                </a:cxn>
              </a:cxnLst>
              <a:rect l="0" t="0" r="r" b="b"/>
              <a:pathLst>
                <a:path w="864" h="816">
                  <a:moveTo>
                    <a:pt x="0" y="0"/>
                  </a:moveTo>
                  <a:lnTo>
                    <a:pt x="288" y="240"/>
                  </a:lnTo>
                  <a:lnTo>
                    <a:pt x="480" y="480"/>
                  </a:lnTo>
                  <a:lnTo>
                    <a:pt x="864" y="816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237" name="Oval 29"/>
            <p:cNvSpPr>
              <a:spLocks noChangeAspect="1" noChangeArrowheads="1"/>
            </p:cNvSpPr>
            <p:nvPr/>
          </p:nvSpPr>
          <p:spPr bwMode="auto">
            <a:xfrm rot="2880330">
              <a:off x="2582" y="2348"/>
              <a:ext cx="192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8" name="Line 30"/>
            <p:cNvSpPr>
              <a:spLocks noChangeAspect="1" noChangeShapeType="1"/>
            </p:cNvSpPr>
            <p:nvPr/>
          </p:nvSpPr>
          <p:spPr bwMode="auto">
            <a:xfrm>
              <a:off x="2093" y="2384"/>
              <a:ext cx="906" cy="8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239" name="Line 31"/>
            <p:cNvSpPr>
              <a:spLocks noChangeAspect="1" noChangeShapeType="1"/>
            </p:cNvSpPr>
            <p:nvPr/>
          </p:nvSpPr>
          <p:spPr bwMode="auto">
            <a:xfrm>
              <a:off x="2095" y="1952"/>
              <a:ext cx="1144" cy="100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240" name="Line 32"/>
            <p:cNvSpPr>
              <a:spLocks noChangeAspect="1" noChangeShapeType="1"/>
            </p:cNvSpPr>
            <p:nvPr/>
          </p:nvSpPr>
          <p:spPr bwMode="auto">
            <a:xfrm>
              <a:off x="1521" y="2000"/>
              <a:ext cx="1382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41" name="WordArt 33"/>
          <p:cNvSpPr>
            <a:spLocks noChangeAspect="1" noChangeArrowheads="1" noChangeShapeType="1" noTextEdit="1"/>
          </p:cNvSpPr>
          <p:nvPr/>
        </p:nvSpPr>
        <p:spPr bwMode="auto">
          <a:xfrm>
            <a:off x="6046788" y="1873250"/>
            <a:ext cx="2998787" cy="300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spc="48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The Gran Sasso in FLUKA</a:t>
            </a:r>
          </a:p>
        </p:txBody>
      </p:sp>
      <p:sp>
        <p:nvSpPr>
          <p:cNvPr id="94242" name="WordArt 34"/>
          <p:cNvSpPr>
            <a:spLocks noChangeAspect="1" noChangeArrowheads="1" noChangeShapeType="1" noTextEdit="1"/>
          </p:cNvSpPr>
          <p:nvPr/>
        </p:nvSpPr>
        <p:spPr bwMode="auto">
          <a:xfrm>
            <a:off x="2955925" y="2779713"/>
            <a:ext cx="2711450" cy="192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spc="480">
                <a:ln w="9525">
                  <a:noFill/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Cosmic Rays in atmosphere</a:t>
            </a:r>
          </a:p>
        </p:txBody>
      </p:sp>
      <p:sp>
        <p:nvSpPr>
          <p:cNvPr id="94243" name="Line 35"/>
          <p:cNvSpPr>
            <a:spLocks noChangeAspect="1" noChangeShapeType="1"/>
          </p:cNvSpPr>
          <p:nvPr/>
        </p:nvSpPr>
        <p:spPr bwMode="auto">
          <a:xfrm>
            <a:off x="4714875" y="4324350"/>
            <a:ext cx="1598613" cy="693738"/>
          </a:xfrm>
          <a:prstGeom prst="line">
            <a:avLst/>
          </a:prstGeom>
          <a:noFill/>
          <a:ln w="107950">
            <a:solidFill>
              <a:schemeClr val="tx1"/>
            </a:solidFill>
            <a:prstDash val="lg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4244" name="Group 36"/>
          <p:cNvGrpSpPr>
            <a:grpSpLocks/>
          </p:cNvGrpSpPr>
          <p:nvPr/>
        </p:nvGrpSpPr>
        <p:grpSpPr bwMode="auto">
          <a:xfrm>
            <a:off x="5997575" y="3236913"/>
            <a:ext cx="2938463" cy="3370262"/>
            <a:chOff x="99" y="1869"/>
            <a:chExt cx="1851" cy="2123"/>
          </a:xfrm>
        </p:grpSpPr>
        <p:sp>
          <p:nvSpPr>
            <p:cNvPr id="94245" name="Text Box 37"/>
            <p:cNvSpPr txBox="1">
              <a:spLocks noChangeArrowheads="1"/>
            </p:cNvSpPr>
            <p:nvPr/>
          </p:nvSpPr>
          <p:spPr bwMode="auto">
            <a:xfrm>
              <a:off x="1044" y="1869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0">
                  <a:solidFill>
                    <a:schemeClr val="accent2"/>
                  </a:solidFill>
                  <a:latin typeface="Times" charset="0"/>
                </a:rPr>
                <a:t>50 cm</a:t>
              </a:r>
            </a:p>
          </p:txBody>
        </p:sp>
        <p:sp>
          <p:nvSpPr>
            <p:cNvPr id="94246" name="Text Box 38"/>
            <p:cNvSpPr txBox="1">
              <a:spLocks noChangeArrowheads="1"/>
            </p:cNvSpPr>
            <p:nvPr/>
          </p:nvSpPr>
          <p:spPr bwMode="auto">
            <a:xfrm rot="-5374327">
              <a:off x="-11" y="2845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0">
                  <a:solidFill>
                    <a:schemeClr val="accent2"/>
                  </a:solidFill>
                  <a:latin typeface="Times" charset="0"/>
                </a:rPr>
                <a:t>65 cm</a:t>
              </a:r>
            </a:p>
          </p:txBody>
        </p:sp>
        <p:grpSp>
          <p:nvGrpSpPr>
            <p:cNvPr id="94247" name="Group 39"/>
            <p:cNvGrpSpPr>
              <a:grpSpLocks/>
            </p:cNvGrpSpPr>
            <p:nvPr/>
          </p:nvGrpSpPr>
          <p:grpSpPr bwMode="auto">
            <a:xfrm>
              <a:off x="338" y="2088"/>
              <a:ext cx="1612" cy="1904"/>
              <a:chOff x="4296" y="2123"/>
              <a:chExt cx="1612" cy="1904"/>
            </a:xfrm>
          </p:grpSpPr>
          <p:sp>
            <p:nvSpPr>
              <p:cNvPr id="94248" name="Text Box 40"/>
              <p:cNvSpPr txBox="1">
                <a:spLocks noChangeArrowheads="1"/>
              </p:cNvSpPr>
              <p:nvPr/>
            </p:nvSpPr>
            <p:spPr bwMode="auto">
              <a:xfrm>
                <a:off x="5008" y="2962"/>
                <a:ext cx="11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2800" b="0">
                  <a:latin typeface="Times" charset="0"/>
                </a:endParaRPr>
              </a:p>
            </p:txBody>
          </p:sp>
          <p:sp>
            <p:nvSpPr>
              <p:cNvPr id="94249" name="Line 41"/>
              <p:cNvSpPr>
                <a:spLocks noChangeShapeType="1"/>
              </p:cNvSpPr>
              <p:nvPr/>
            </p:nvSpPr>
            <p:spPr bwMode="auto">
              <a:xfrm>
                <a:off x="4296" y="2183"/>
                <a:ext cx="0" cy="18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50" name="Line 42"/>
              <p:cNvSpPr>
                <a:spLocks noChangeShapeType="1"/>
              </p:cNvSpPr>
              <p:nvPr/>
            </p:nvSpPr>
            <p:spPr bwMode="auto">
              <a:xfrm>
                <a:off x="4361" y="2123"/>
                <a:ext cx="1547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94251" name="Picture 43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361" y="2176"/>
                <a:ext cx="1522" cy="1826"/>
              </a:xfrm>
              <a:prstGeom prst="rect">
                <a:avLst/>
              </a:prstGeom>
              <a:noFill/>
              <a:ln w="38100" cmpd="dbl">
                <a:solidFill>
                  <a:srgbClr val="336600"/>
                </a:solidFill>
                <a:miter lim="800000"/>
                <a:headEnd/>
                <a:tailEnd/>
              </a:ln>
            </p:spPr>
          </p:pic>
          <p:sp>
            <p:nvSpPr>
              <p:cNvPr id="94252" name="Text Box 44"/>
              <p:cNvSpPr txBox="1">
                <a:spLocks noChangeArrowheads="1"/>
              </p:cNvSpPr>
              <p:nvPr/>
            </p:nvSpPr>
            <p:spPr bwMode="auto">
              <a:xfrm>
                <a:off x="5127" y="3741"/>
                <a:ext cx="1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b="0">
                    <a:solidFill>
                      <a:srgbClr val="FF0000"/>
                    </a:solidFill>
                    <a:latin typeface="Times" charset="0"/>
                  </a:rPr>
                  <a:t>p</a:t>
                </a:r>
              </a:p>
            </p:txBody>
          </p:sp>
          <p:sp>
            <p:nvSpPr>
              <p:cNvPr id="94253" name="Text Box 45"/>
              <p:cNvSpPr txBox="1">
                <a:spLocks noChangeArrowheads="1"/>
              </p:cNvSpPr>
              <p:nvPr/>
            </p:nvSpPr>
            <p:spPr bwMode="auto">
              <a:xfrm>
                <a:off x="4643" y="3563"/>
                <a:ext cx="22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b="0">
                    <a:solidFill>
                      <a:srgbClr val="FF0000"/>
                    </a:solidFill>
                    <a:latin typeface="Times" charset="0"/>
                  </a:rPr>
                  <a:t>e</a:t>
                </a:r>
                <a:r>
                  <a:rPr lang="en-US" sz="2000" b="0" baseline="30000">
                    <a:solidFill>
                      <a:srgbClr val="FF0000"/>
                    </a:solidFill>
                    <a:latin typeface="Times" charset="0"/>
                  </a:rPr>
                  <a:t>-</a:t>
                </a:r>
                <a:endParaRPr lang="en-US" sz="2000" b="0">
                  <a:solidFill>
                    <a:srgbClr val="FF0000"/>
                  </a:solidFill>
                  <a:latin typeface="Times" charset="0"/>
                </a:endParaRPr>
              </a:p>
            </p:txBody>
          </p:sp>
        </p:grpSp>
      </p:grpSp>
      <p:sp>
        <p:nvSpPr>
          <p:cNvPr id="94254" name="Text Box 46"/>
          <p:cNvSpPr txBox="1">
            <a:spLocks noChangeArrowheads="1"/>
          </p:cNvSpPr>
          <p:nvPr/>
        </p:nvSpPr>
        <p:spPr bwMode="auto">
          <a:xfrm>
            <a:off x="6648450" y="3668713"/>
            <a:ext cx="1085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latin typeface="Comic Sans MS" pitchFamily="66" charset="0"/>
                <a:sym typeface="Symbol" pitchFamily="18" charset="2"/>
              </a:rPr>
              <a:t></a:t>
            </a:r>
            <a:r>
              <a:rPr lang="en-US" b="0" baseline="-25000">
                <a:latin typeface="Comic Sans MS" pitchFamily="66" charset="0"/>
                <a:sym typeface="Symbol" pitchFamily="18" charset="2"/>
              </a:rPr>
              <a:t>e </a:t>
            </a:r>
            <a:r>
              <a:rPr lang="en-US" b="0">
                <a:latin typeface="Comic Sans MS" pitchFamily="66" charset="0"/>
                <a:sym typeface="Symbol" pitchFamily="18" charset="2"/>
              </a:rPr>
              <a:t>in LAr</a:t>
            </a:r>
          </a:p>
        </p:txBody>
      </p:sp>
      <p:sp>
        <p:nvSpPr>
          <p:cNvPr id="94255" name="Text Box 47"/>
          <p:cNvSpPr txBox="1">
            <a:spLocks noChangeArrowheads="1"/>
          </p:cNvSpPr>
          <p:nvPr/>
        </p:nvSpPr>
        <p:spPr bwMode="auto">
          <a:xfrm>
            <a:off x="365125" y="2101850"/>
            <a:ext cx="3606800" cy="3662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34950" indent="-234950">
              <a:buFontTx/>
              <a:buChar char="•"/>
            </a:pPr>
            <a:r>
              <a:rPr lang="en-US" b="0">
                <a:solidFill>
                  <a:srgbClr val="000000"/>
                </a:solidFill>
                <a:latin typeface="Comic Sans MS" pitchFamily="66" charset="0"/>
              </a:rPr>
              <a:t>Hadron-nucleus interactions</a:t>
            </a:r>
          </a:p>
          <a:p>
            <a:pPr marL="234950" indent="-234950">
              <a:buFontTx/>
              <a:buChar char="•"/>
            </a:pPr>
            <a:r>
              <a:rPr lang="en-US" b="0">
                <a:solidFill>
                  <a:srgbClr val="000000"/>
                </a:solidFill>
                <a:latin typeface="Comic Sans MS" pitchFamily="66" charset="0"/>
              </a:rPr>
              <a:t>Nucleus-Nucleus interactions </a:t>
            </a:r>
          </a:p>
          <a:p>
            <a:pPr marL="234950" indent="-234950">
              <a:buFontTx/>
              <a:buChar char="•"/>
            </a:pPr>
            <a:r>
              <a:rPr lang="en-US" b="0">
                <a:solidFill>
                  <a:srgbClr val="000000"/>
                </a:solidFill>
                <a:latin typeface="Comic Sans MS" pitchFamily="66" charset="0"/>
              </a:rPr>
              <a:t>Electron-photon int.</a:t>
            </a:r>
          </a:p>
          <a:p>
            <a:pPr marL="234950" indent="-234950">
              <a:buFontTx/>
              <a:buChar char="•"/>
            </a:pPr>
            <a:r>
              <a:rPr lang="en-US" b="0">
                <a:solidFill>
                  <a:srgbClr val="000000"/>
                </a:solidFill>
                <a:latin typeface="Comic Sans MS" pitchFamily="66" charset="0"/>
              </a:rPr>
              <a:t>Muon  int. (inc photonuc)</a:t>
            </a:r>
          </a:p>
          <a:p>
            <a:pPr marL="234950" indent="-234950">
              <a:buFontTx/>
              <a:buChar char="•"/>
            </a:pPr>
            <a:r>
              <a:rPr lang="en-US" b="0">
                <a:solidFill>
                  <a:srgbClr val="000000"/>
                </a:solidFill>
                <a:latin typeface="Comic Sans MS" pitchFamily="66" charset="0"/>
              </a:rPr>
              <a:t>Neutrino int.</a:t>
            </a:r>
          </a:p>
          <a:p>
            <a:pPr marL="234950" indent="-234950">
              <a:buFontTx/>
              <a:buChar char="•"/>
            </a:pPr>
            <a:r>
              <a:rPr lang="en-US" b="0">
                <a:solidFill>
                  <a:srgbClr val="000000"/>
                </a:solidFill>
                <a:latin typeface="Comic Sans MS" pitchFamily="66" charset="0"/>
              </a:rPr>
              <a:t>Particle Transport </a:t>
            </a:r>
          </a:p>
          <a:p>
            <a:pPr marL="234950" indent="-234950">
              <a:buFontTx/>
              <a:buChar char="•"/>
            </a:pPr>
            <a:r>
              <a:rPr lang="en-US" b="0">
                <a:solidFill>
                  <a:srgbClr val="000000"/>
                </a:solidFill>
                <a:latin typeface="Comic Sans MS" pitchFamily="66" charset="0"/>
              </a:rPr>
              <a:t>     multiple scattering</a:t>
            </a:r>
          </a:p>
          <a:p>
            <a:pPr marL="234950" indent="-234950">
              <a:buFontTx/>
              <a:buChar char="•"/>
            </a:pPr>
            <a:r>
              <a:rPr lang="en-US" b="0">
                <a:solidFill>
                  <a:srgbClr val="000000"/>
                </a:solidFill>
                <a:latin typeface="Comic Sans MS" pitchFamily="66" charset="0"/>
              </a:rPr>
              <a:t>Ionization</a:t>
            </a:r>
          </a:p>
          <a:p>
            <a:pPr marL="234950" indent="-234950">
              <a:buFontTx/>
              <a:buChar char="•"/>
            </a:pPr>
            <a:r>
              <a:rPr lang="en-US" b="0">
                <a:solidFill>
                  <a:srgbClr val="000000"/>
                </a:solidFill>
                <a:latin typeface="Comic Sans MS" pitchFamily="66" charset="0"/>
              </a:rPr>
              <a:t>Decay</a:t>
            </a:r>
          </a:p>
          <a:p>
            <a:pPr marL="234950" indent="-234950">
              <a:buFontTx/>
              <a:buChar char="•"/>
            </a:pPr>
            <a:r>
              <a:rPr lang="en-US" b="0">
                <a:solidFill>
                  <a:srgbClr val="000000"/>
                </a:solidFill>
                <a:latin typeface="Comic Sans MS" pitchFamily="66" charset="0"/>
              </a:rPr>
              <a:t>Low energy neutrons</a:t>
            </a:r>
          </a:p>
          <a:p>
            <a:pPr marL="234950" indent="-234950">
              <a:buFontTx/>
              <a:buChar char="•"/>
            </a:pPr>
            <a:r>
              <a:rPr lang="en-US" b="0">
                <a:solidFill>
                  <a:srgbClr val="000000"/>
                </a:solidFill>
                <a:latin typeface="Comic Sans MS" pitchFamily="66" charset="0"/>
              </a:rPr>
              <a:t>Combinatorial geo + voxels </a:t>
            </a:r>
          </a:p>
          <a:p>
            <a:pPr marL="234950" indent="-234950">
              <a:buFontTx/>
              <a:buChar char="•"/>
            </a:pPr>
            <a:r>
              <a:rPr lang="en-US" b="0">
                <a:solidFill>
                  <a:srgbClr val="000000"/>
                </a:solidFill>
                <a:latin typeface="Comic Sans MS" pitchFamily="66" charset="0"/>
              </a:rPr>
              <a:t>Magnetic field</a:t>
            </a:r>
          </a:p>
          <a:p>
            <a:pPr marL="234950" indent="-234950">
              <a:buFontTx/>
              <a:buChar char="•"/>
            </a:pPr>
            <a:r>
              <a:rPr lang="en-US" b="0">
                <a:solidFill>
                  <a:srgbClr val="000000"/>
                </a:solidFill>
                <a:latin typeface="Comic Sans MS" pitchFamily="66" charset="0"/>
              </a:rPr>
              <a:t>Analogue or biased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09" descr="fluka"/>
          <p:cNvPicPr>
            <a:picLocks noChangeAspect="1" noChangeArrowheads="1"/>
          </p:cNvPicPr>
          <p:nvPr/>
        </p:nvPicPr>
        <p:blipFill>
          <a:blip r:embed="rId3"/>
          <a:srcRect l="7616" t="5388" r="6735" b="51929"/>
          <a:stretch>
            <a:fillRect/>
          </a:stretch>
        </p:blipFill>
        <p:spPr bwMode="auto">
          <a:xfrm>
            <a:off x="323850" y="260350"/>
            <a:ext cx="8459788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30438" y="2852738"/>
            <a:ext cx="6913562" cy="2592387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i="1" smtClean="0">
                <a:solidFill>
                  <a:srgbClr val="FF0000"/>
                </a:solidFill>
              </a:rPr>
              <a:t>Main Authors:</a:t>
            </a:r>
            <a:r>
              <a:rPr lang="en-US" sz="2000" smtClean="0">
                <a:solidFill>
                  <a:srgbClr val="FF0000"/>
                </a:solidFill>
              </a:rPr>
              <a:t> A.Fasso`</a:t>
            </a:r>
            <a:r>
              <a:rPr lang="en-US" sz="2000" baseline="30000" smtClean="0">
                <a:solidFill>
                  <a:srgbClr val="FF0000"/>
                </a:solidFill>
              </a:rPr>
              <a:t>1</a:t>
            </a:r>
            <a:r>
              <a:rPr lang="en-US" sz="2000" smtClean="0">
                <a:solidFill>
                  <a:srgbClr val="FF0000"/>
                </a:solidFill>
              </a:rPr>
              <a:t>, A.Ferrari</a:t>
            </a:r>
            <a:r>
              <a:rPr lang="en-US" sz="2000" baseline="30000" smtClean="0">
                <a:solidFill>
                  <a:srgbClr val="FF0000"/>
                </a:solidFill>
              </a:rPr>
              <a:t>2</a:t>
            </a:r>
            <a:r>
              <a:rPr lang="en-US" sz="2000" smtClean="0">
                <a:solidFill>
                  <a:srgbClr val="FF0000"/>
                </a:solidFill>
              </a:rPr>
              <a:t>, J.Ranft</a:t>
            </a:r>
            <a:r>
              <a:rPr lang="en-US" sz="2000" baseline="30000" smtClean="0">
                <a:solidFill>
                  <a:srgbClr val="FF0000"/>
                </a:solidFill>
              </a:rPr>
              <a:t>3</a:t>
            </a:r>
            <a:r>
              <a:rPr lang="en-US" sz="2000" smtClean="0">
                <a:solidFill>
                  <a:srgbClr val="FF0000"/>
                </a:solidFill>
              </a:rPr>
              <a:t>, P.R.Sala</a:t>
            </a:r>
            <a:r>
              <a:rPr lang="en-US" sz="2000" baseline="30000" smtClean="0">
                <a:solidFill>
                  <a:srgbClr val="FF0000"/>
                </a:solidFill>
              </a:rPr>
              <a:t>4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baseline="30000" smtClean="0">
                <a:solidFill>
                  <a:srgbClr val="FF0000"/>
                </a:solidFill>
              </a:rPr>
              <a:t>1</a:t>
            </a:r>
            <a:r>
              <a:rPr lang="en-US" sz="1800" smtClean="0">
                <a:solidFill>
                  <a:srgbClr val="FF0000"/>
                </a:solidFill>
              </a:rPr>
              <a:t> SLAC Stanford, </a:t>
            </a:r>
            <a:r>
              <a:rPr lang="en-US" sz="1800" baseline="30000" smtClean="0">
                <a:solidFill>
                  <a:srgbClr val="FF0000"/>
                </a:solidFill>
              </a:rPr>
              <a:t>2</a:t>
            </a:r>
            <a:r>
              <a:rPr lang="en-US" sz="1800" smtClean="0">
                <a:solidFill>
                  <a:srgbClr val="FF0000"/>
                </a:solidFill>
              </a:rPr>
              <a:t> CERN, </a:t>
            </a:r>
            <a:r>
              <a:rPr lang="en-US" sz="1800" baseline="30000" smtClean="0">
                <a:solidFill>
                  <a:srgbClr val="FF0000"/>
                </a:solidFill>
              </a:rPr>
              <a:t>3</a:t>
            </a:r>
            <a:r>
              <a:rPr lang="en-US" sz="1800" smtClean="0">
                <a:solidFill>
                  <a:srgbClr val="FF0000"/>
                </a:solidFill>
              </a:rPr>
              <a:t> Siegen University, </a:t>
            </a:r>
            <a:r>
              <a:rPr lang="en-US" sz="1800" baseline="30000" smtClean="0">
                <a:solidFill>
                  <a:srgbClr val="FF0000"/>
                </a:solidFill>
              </a:rPr>
              <a:t>4</a:t>
            </a:r>
            <a:r>
              <a:rPr lang="en-US" sz="1800" smtClean="0">
                <a:solidFill>
                  <a:srgbClr val="FF0000"/>
                </a:solidFill>
              </a:rPr>
              <a:t> INFN Milan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i="1" smtClean="0">
                <a:solidFill>
                  <a:srgbClr val="4D4D4D"/>
                </a:solidFill>
              </a:rPr>
              <a:t>Contributing authors</a:t>
            </a:r>
            <a:r>
              <a:rPr lang="en-US" sz="1800" smtClean="0">
                <a:solidFill>
                  <a:srgbClr val="4D4D4D"/>
                </a:solidFill>
              </a:rPr>
              <a:t>: </a:t>
            </a:r>
            <a:r>
              <a:rPr lang="en-US" sz="1800" smtClean="0">
                <a:solidFill>
                  <a:schemeClr val="accent2"/>
                </a:solidFill>
              </a:rPr>
              <a:t>G. Battistoni, F. Cerutti, A.Empl, M.V.Garzelli, M.Lantz, A.Mairani, V.Patera, S.Roesler, G.Smirnov, F.Sommerer, V.Vlachoudis</a:t>
            </a:r>
          </a:p>
          <a:p>
            <a:pPr eaLnBrk="1" hangingPunct="1">
              <a:buFont typeface="Wingdings" pitchFamily="2" charset="2"/>
              <a:buNone/>
            </a:pPr>
            <a:endParaRPr lang="en-US" sz="180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chemeClr val="accent2"/>
                </a:solidFill>
              </a:rPr>
              <a:t>Developed and maintained under an INFN-CERN agreement Copyright 1989-2009 CERN and INFN</a:t>
            </a:r>
          </a:p>
        </p:txBody>
      </p:sp>
      <p:sp>
        <p:nvSpPr>
          <p:cNvPr id="96262" name="Slide Number Placeholder 6"/>
          <p:cNvSpPr txBox="1">
            <a:spLocks noGrp="1"/>
          </p:cNvSpPr>
          <p:nvPr/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56807E93-451E-45B4-93DA-428AF045DE75}" type="slidenum">
              <a:rPr lang="en-US" sz="1200" b="0">
                <a:latin typeface="Comic Sans MS" pitchFamily="66" charset="0"/>
              </a:rPr>
              <a:pPr algn="r"/>
              <a:t>3</a:t>
            </a:fld>
            <a:endParaRPr lang="en-US" sz="1200" b="0">
              <a:latin typeface="Comic Sans MS" pitchFamily="66" charset="0"/>
            </a:endParaRPr>
          </a:p>
        </p:txBody>
      </p:sp>
      <p:sp>
        <p:nvSpPr>
          <p:cNvPr id="96264" name="Text Box 110"/>
          <p:cNvSpPr txBox="1">
            <a:spLocks noChangeArrowheads="1"/>
          </p:cNvSpPr>
          <p:nvPr/>
        </p:nvSpPr>
        <p:spPr bwMode="auto">
          <a:xfrm>
            <a:off x="4572000" y="476250"/>
            <a:ext cx="2147888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Comic Sans MS" pitchFamily="66" charset="0"/>
              </a:rPr>
              <a:t>www.fluka.org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7</a:t>
            </a:r>
            <a:r>
              <a:rPr lang="en-US" baseline="30000" smtClean="0"/>
              <a:t>th</a:t>
            </a:r>
            <a:r>
              <a:rPr lang="en-US" smtClean="0"/>
              <a:t>  FLUKA course, Paris Sept. 29-Oct. 3, 2008</a:t>
            </a:r>
          </a:p>
        </p:txBody>
      </p:sp>
      <p:sp>
        <p:nvSpPr>
          <p:cNvPr id="21506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A078BD-46FA-4802-BC5C-E79A9247E4D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1507" name="Footer Placeholder 3"/>
          <p:cNvSpPr txBox="1">
            <a:spLocks noGrp="1"/>
          </p:cNvSpPr>
          <p:nvPr/>
        </p:nvSpPr>
        <p:spPr bwMode="auto">
          <a:xfrm>
            <a:off x="2819400" y="64008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/>
            <a:r>
              <a:rPr lang="en-US" sz="1200" b="0"/>
              <a:t>6</a:t>
            </a:r>
            <a:r>
              <a:rPr lang="en-US" sz="1200" b="0" baseline="30000"/>
              <a:t>th</a:t>
            </a:r>
            <a:r>
              <a:rPr lang="en-US" sz="1200" b="0"/>
              <a:t>  FLUKA course, CERN 2008</a:t>
            </a:r>
          </a:p>
        </p:txBody>
      </p:sp>
      <p:sp>
        <p:nvSpPr>
          <p:cNvPr id="21508" name="Slide Number Placeholder 4"/>
          <p:cNvSpPr txBox="1">
            <a:spLocks noGrp="1"/>
          </p:cNvSpPr>
          <p:nvPr/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C98CB38D-E4CB-4BE4-8F64-371AF8241CD6}" type="slidenum">
              <a:rPr lang="en-US" sz="1200" b="0"/>
              <a:pPr algn="r"/>
              <a:t>4</a:t>
            </a:fld>
            <a:endParaRPr lang="en-US" sz="1200" b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5900"/>
            <a:ext cx="8215313" cy="609600"/>
          </a:xfrm>
        </p:spPr>
        <p:txBody>
          <a:bodyPr/>
          <a:lstStyle/>
          <a:p>
            <a:pPr eaLnBrk="1" hangingPunct="1"/>
            <a:r>
              <a:rPr lang="en-US" sz="3200" b="1" smtClean="0"/>
              <a:t>The FLUKA international Collaboration</a:t>
            </a:r>
          </a:p>
        </p:txBody>
      </p:sp>
      <p:sp>
        <p:nvSpPr>
          <p:cNvPr id="21510" name="Picture 3"/>
          <p:cNvSpPr>
            <a:spLocks noChangeArrowheads="1"/>
          </p:cNvSpPr>
          <p:nvPr/>
        </p:nvSpPr>
        <p:spPr bwMode="white">
          <a:xfrm>
            <a:off x="4508500" y="33655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21511" name="Picture 4"/>
          <p:cNvSpPr>
            <a:spLocks noChangeArrowheads="1"/>
          </p:cNvSpPr>
          <p:nvPr/>
        </p:nvSpPr>
        <p:spPr bwMode="white">
          <a:xfrm>
            <a:off x="4508500" y="33655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477838" y="877888"/>
            <a:ext cx="8199437" cy="5980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100"/>
          </a:p>
          <a:p>
            <a:pPr algn="ctr" eaLnBrk="0" hangingPunct="0">
              <a:lnSpc>
                <a:spcPct val="90000"/>
              </a:lnSpc>
              <a:spcBef>
                <a:spcPct val="5000"/>
              </a:spcBef>
            </a:pPr>
            <a:r>
              <a:rPr lang="en-US" sz="1200"/>
              <a:t>M.Brugger,</a:t>
            </a:r>
            <a:r>
              <a:rPr lang="en-US" sz="1200">
                <a:solidFill>
                  <a:srgbClr val="FF0000"/>
                </a:solidFill>
              </a:rPr>
              <a:t> </a:t>
            </a:r>
            <a:r>
              <a:rPr lang="en-US" sz="1200"/>
              <a:t>F. Cerutti</a:t>
            </a:r>
            <a:r>
              <a:rPr lang="en-US" sz="1200">
                <a:solidFill>
                  <a:srgbClr val="FF0000"/>
                </a:solidFill>
              </a:rPr>
              <a:t>, </a:t>
            </a:r>
            <a:r>
              <a:rPr lang="en-US" sz="1200"/>
              <a:t>A. Ferrari, M. Mauri, G. Lukasik, S. Roesler,, G. Smirnov, F. Sommerer ,C. Theis, S. Trovati, H. Vinke, V.Vlachoudis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200">
                <a:solidFill>
                  <a:srgbClr val="010103"/>
                </a:solidFill>
              </a:rPr>
              <a:t>CERN</a:t>
            </a:r>
          </a:p>
          <a:p>
            <a:pPr algn="ctr" eaLnBrk="0" hangingPunct="0">
              <a:lnSpc>
                <a:spcPct val="85000"/>
              </a:lnSpc>
            </a:pPr>
            <a:endParaRPr lang="en-US" sz="1200">
              <a:solidFill>
                <a:srgbClr val="010103"/>
              </a:solidFill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1200"/>
              <a:t>A. Fassò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200">
                <a:solidFill>
                  <a:srgbClr val="010103"/>
                </a:solidFill>
              </a:rPr>
              <a:t>SLAC, USA</a:t>
            </a:r>
          </a:p>
          <a:p>
            <a:pPr algn="ctr" eaLnBrk="0" hangingPunct="0">
              <a:lnSpc>
                <a:spcPct val="85000"/>
              </a:lnSpc>
            </a:pPr>
            <a:endParaRPr lang="en-US" sz="1200"/>
          </a:p>
          <a:p>
            <a:pPr algn="ctr" eaLnBrk="0" hangingPunct="0">
              <a:lnSpc>
                <a:spcPct val="85000"/>
              </a:lnSpc>
            </a:pPr>
            <a:r>
              <a:rPr lang="en-US" sz="1200"/>
              <a:t>J. Ranft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200">
                <a:solidFill>
                  <a:srgbClr val="010103"/>
                </a:solidFill>
              </a:rPr>
              <a:t>Univ. of Siegen</a:t>
            </a:r>
            <a:r>
              <a:rPr lang="en-US" sz="1200">
                <a:solidFill>
                  <a:srgbClr val="000000"/>
                </a:solidFill>
              </a:rPr>
              <a:t>, Germany</a:t>
            </a:r>
            <a:endParaRPr lang="en-US" sz="1200"/>
          </a:p>
          <a:p>
            <a:pPr algn="ctr" eaLnBrk="0" hangingPunct="0">
              <a:lnSpc>
                <a:spcPct val="85000"/>
              </a:lnSpc>
            </a:pPr>
            <a:endParaRPr lang="en-US" sz="1200"/>
          </a:p>
          <a:p>
            <a:pPr algn="ctr" eaLnBrk="0" hangingPunct="0">
              <a:lnSpc>
                <a:spcPct val="85000"/>
              </a:lnSpc>
            </a:pPr>
            <a:r>
              <a:rPr lang="en-US" sz="1200"/>
              <a:t>G. Battistoni, F. Broggi,  M. Campanella, P. Colleoni, E. Gadioli, S. Muraro, P.R. Sala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200">
                <a:solidFill>
                  <a:srgbClr val="010103"/>
                </a:solidFill>
              </a:rPr>
              <a:t>INFN &amp; Univ. Milano, Italy</a:t>
            </a:r>
            <a:endParaRPr lang="en-US" sz="1200"/>
          </a:p>
          <a:p>
            <a:pPr algn="ctr" eaLnBrk="0" hangingPunct="0">
              <a:lnSpc>
                <a:spcPct val="85000"/>
              </a:lnSpc>
            </a:pPr>
            <a:endParaRPr lang="en-US" sz="1200"/>
          </a:p>
          <a:p>
            <a:pPr algn="ctr" eaLnBrk="0" hangingPunct="0">
              <a:lnSpc>
                <a:spcPct val="85000"/>
              </a:lnSpc>
            </a:pPr>
            <a:r>
              <a:rPr lang="en-US" sz="1200"/>
              <a:t>M. Carboni, C. D’Ambrosio, A. Ferrari, A. Mostacci, V. Patera, M. Pelliccioni, R. Villari 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200">
                <a:solidFill>
                  <a:srgbClr val="010103"/>
                </a:solidFill>
              </a:rPr>
              <a:t>INFN Frascati</a:t>
            </a:r>
          </a:p>
          <a:p>
            <a:pPr algn="ctr" eaLnBrk="0" hangingPunct="0">
              <a:lnSpc>
                <a:spcPct val="85000"/>
              </a:lnSpc>
            </a:pPr>
            <a:endParaRPr lang="en-US" sz="1200"/>
          </a:p>
          <a:p>
            <a:pPr algn="ctr" eaLnBrk="0" hangingPunct="0">
              <a:lnSpc>
                <a:spcPct val="85000"/>
              </a:lnSpc>
            </a:pPr>
            <a:r>
              <a:rPr lang="en-US" sz="1200"/>
              <a:t>M.C. Morone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200">
                <a:solidFill>
                  <a:srgbClr val="010103"/>
                </a:solidFill>
              </a:rPr>
              <a:t>Univ. Roma II, Italy</a:t>
            </a:r>
          </a:p>
          <a:p>
            <a:pPr algn="ctr" eaLnBrk="0" hangingPunct="0">
              <a:lnSpc>
                <a:spcPct val="85000"/>
              </a:lnSpc>
            </a:pPr>
            <a:endParaRPr lang="en-US" sz="1200"/>
          </a:p>
          <a:p>
            <a:pPr algn="ctr" eaLnBrk="0" hangingPunct="0">
              <a:lnSpc>
                <a:spcPct val="85000"/>
              </a:lnSpc>
            </a:pPr>
            <a:r>
              <a:rPr lang="en-US" sz="1200"/>
              <a:t>A. Margiotta, M. Sioli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200">
                <a:solidFill>
                  <a:srgbClr val="010103"/>
                </a:solidFill>
              </a:rPr>
              <a:t>INFN &amp; Univ. Bologna, Italy</a:t>
            </a:r>
            <a:endParaRPr lang="en-US" sz="1200"/>
          </a:p>
          <a:p>
            <a:pPr algn="ctr" eaLnBrk="0" hangingPunct="0">
              <a:lnSpc>
                <a:spcPct val="85000"/>
              </a:lnSpc>
            </a:pPr>
            <a:endParaRPr lang="en-US" sz="1200"/>
          </a:p>
          <a:p>
            <a:pPr algn="ctr" eaLnBrk="0" hangingPunct="0">
              <a:lnSpc>
                <a:spcPct val="85000"/>
              </a:lnSpc>
            </a:pPr>
            <a:r>
              <a:rPr lang="en-US" sz="1200"/>
              <a:t>A. Mairani, K. Parodi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200">
                <a:solidFill>
                  <a:srgbClr val="010103"/>
                </a:solidFill>
              </a:rPr>
              <a:t>DKFZ &amp; HIT, Heidelberg, Germany</a:t>
            </a:r>
          </a:p>
          <a:p>
            <a:pPr algn="ctr" eaLnBrk="0" hangingPunct="0">
              <a:lnSpc>
                <a:spcPct val="85000"/>
              </a:lnSpc>
            </a:pPr>
            <a:endParaRPr lang="en-US" sz="1200"/>
          </a:p>
          <a:p>
            <a:pPr algn="ctr" eaLnBrk="0" hangingPunct="0">
              <a:lnSpc>
                <a:spcPct val="85000"/>
              </a:lnSpc>
            </a:pPr>
            <a:r>
              <a:rPr lang="en-US" sz="1200"/>
              <a:t>A. Empl, L. Pinsky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200">
                <a:solidFill>
                  <a:srgbClr val="010103"/>
                </a:solidFill>
              </a:rPr>
              <a:t>Univ. of Houston, USA </a:t>
            </a:r>
          </a:p>
          <a:p>
            <a:pPr algn="ctr" eaLnBrk="0" hangingPunct="0">
              <a:lnSpc>
                <a:spcPct val="85000"/>
              </a:lnSpc>
            </a:pPr>
            <a:endParaRPr lang="en-US" sz="1200"/>
          </a:p>
          <a:p>
            <a:pPr algn="ctr" eaLnBrk="0" hangingPunct="0">
              <a:lnSpc>
                <a:spcPct val="85000"/>
              </a:lnSpc>
            </a:pPr>
            <a:r>
              <a:rPr lang="en-US" sz="1200"/>
              <a:t>K.T. Lee,  T. Wilson, N. Zapp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200">
                <a:solidFill>
                  <a:srgbClr val="010103"/>
                </a:solidFill>
              </a:rPr>
              <a:t>NASA-Houston, USA</a:t>
            </a:r>
          </a:p>
          <a:p>
            <a:pPr algn="ctr" eaLnBrk="0" hangingPunct="0">
              <a:lnSpc>
                <a:spcPct val="85000"/>
              </a:lnSpc>
            </a:pPr>
            <a:endParaRPr lang="en-US" sz="1200"/>
          </a:p>
          <a:p>
            <a:pPr algn="ctr" eaLnBrk="0" hangingPunct="0">
              <a:lnSpc>
                <a:spcPct val="85000"/>
              </a:lnSpc>
            </a:pPr>
            <a:r>
              <a:rPr lang="en-US" sz="1200"/>
              <a:t>S. Rollet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200">
                <a:solidFill>
                  <a:srgbClr val="010103"/>
                </a:solidFill>
              </a:rPr>
              <a:t>ARC Seibersdorf Research, Austria</a:t>
            </a:r>
          </a:p>
          <a:p>
            <a:pPr algn="ctr" eaLnBrk="0" hangingPunct="0">
              <a:lnSpc>
                <a:spcPct val="85000"/>
              </a:lnSpc>
            </a:pPr>
            <a:endParaRPr lang="en-US" sz="1200"/>
          </a:p>
          <a:p>
            <a:pPr algn="ctr" eaLnBrk="0" hangingPunct="0">
              <a:lnSpc>
                <a:spcPct val="85000"/>
              </a:lnSpc>
            </a:pPr>
            <a:r>
              <a:rPr lang="en-US" sz="1200"/>
              <a:t>M. Lantz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200">
                <a:solidFill>
                  <a:srgbClr val="010103"/>
                </a:solidFill>
              </a:rPr>
              <a:t>Riken Nishina Center, Wako, Japan</a:t>
            </a:r>
          </a:p>
        </p:txBody>
      </p:sp>
      <p:pic>
        <p:nvPicPr>
          <p:cNvPr id="21513" name="Picture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2125" y="51435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1" descr="uhbig_sh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1638" y="4992688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2" descr="INFN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34325" y="2513013"/>
            <a:ext cx="914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"/>
          <p:cNvSpPr txBox="1">
            <a:spLocks noGrp="1" noChangeArrowheads="1"/>
          </p:cNvSpPr>
          <p:nvPr/>
        </p:nvSpPr>
        <p:spPr bwMode="auto">
          <a:xfrm>
            <a:off x="2725738" y="6386513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/>
            <a:r>
              <a:rPr lang="en-US" sz="1200" b="0"/>
              <a:t>7</a:t>
            </a:r>
            <a:r>
              <a:rPr lang="en-US" sz="1200" b="0" baseline="30000"/>
              <a:t>th</a:t>
            </a:r>
            <a:r>
              <a:rPr lang="en-US" sz="1200" b="0"/>
              <a:t>  FLUKA course, Paris Sept. 29-Oct. 3, 2008</a:t>
            </a:r>
          </a:p>
        </p:txBody>
      </p:sp>
      <p:sp>
        <p:nvSpPr>
          <p:cNvPr id="98307" name="Rectangle 11"/>
          <p:cNvSpPr txBox="1">
            <a:spLocks noGrp="1" noChangeArrowheads="1"/>
          </p:cNvSpPr>
          <p:nvPr/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4598B354-0316-4EF7-89B1-BFC04802815B}" type="slidenum">
              <a:rPr lang="en-US" sz="1200" b="0"/>
              <a:pPr algn="r"/>
              <a:t>5</a:t>
            </a:fld>
            <a:endParaRPr lang="en-US" sz="1200" b="0"/>
          </a:p>
        </p:txBody>
      </p:sp>
      <p:pic>
        <p:nvPicPr>
          <p:cNvPr id="98308" name="Picture 2" descr="IR7-test6"/>
          <p:cNvPicPr>
            <a:picLocks noChangeAspect="1" noChangeArrowheads="1"/>
          </p:cNvPicPr>
          <p:nvPr/>
        </p:nvPicPr>
        <p:blipFill>
          <a:blip r:embed="rId3"/>
          <a:srcRect r="22597"/>
          <a:stretch>
            <a:fillRect/>
          </a:stretch>
        </p:blipFill>
        <p:spPr bwMode="auto">
          <a:xfrm>
            <a:off x="3619500" y="554038"/>
            <a:ext cx="5367338" cy="630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457200"/>
            <a:ext cx="8383587" cy="379413"/>
          </a:xfrm>
        </p:spPr>
        <p:txBody>
          <a:bodyPr anchor="ctr"/>
          <a:lstStyle/>
          <a:p>
            <a:pPr eaLnBrk="1" hangingPunct="1"/>
            <a:r>
              <a:rPr lang="en-US" sz="2400" smtClean="0"/>
              <a:t>Applications –</a:t>
            </a:r>
            <a:r>
              <a:rPr lang="en-US" sz="4000" smtClean="0"/>
              <a:t> </a:t>
            </a:r>
            <a:r>
              <a:rPr lang="en-US" sz="2400" i="1" smtClean="0">
                <a:solidFill>
                  <a:srgbClr val="0000FF"/>
                </a:solidFill>
              </a:rPr>
              <a:t>LHC collimation region</a:t>
            </a:r>
          </a:p>
        </p:txBody>
      </p:sp>
      <p:sp>
        <p:nvSpPr>
          <p:cNvPr id="98310" name="Line 4"/>
          <p:cNvSpPr>
            <a:spLocks noChangeShapeType="1"/>
          </p:cNvSpPr>
          <p:nvPr/>
        </p:nvSpPr>
        <p:spPr bwMode="auto">
          <a:xfrm>
            <a:off x="304800" y="1295400"/>
            <a:ext cx="853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8311" name="Picture 5" descr="LossRegionsLH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98588"/>
            <a:ext cx="6169025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2" name="Oval 6"/>
          <p:cNvSpPr>
            <a:spLocks noChangeArrowheads="1"/>
          </p:cNvSpPr>
          <p:nvPr/>
        </p:nvSpPr>
        <p:spPr bwMode="auto">
          <a:xfrm rot="2395224">
            <a:off x="4991100" y="3657600"/>
            <a:ext cx="381000" cy="6096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98313" name="Line 7"/>
          <p:cNvSpPr>
            <a:spLocks noChangeShapeType="1"/>
          </p:cNvSpPr>
          <p:nvPr/>
        </p:nvSpPr>
        <p:spPr bwMode="auto">
          <a:xfrm flipV="1">
            <a:off x="5435600" y="3657600"/>
            <a:ext cx="16764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8314" name="Text Box 8"/>
          <p:cNvSpPr txBox="1">
            <a:spLocks noChangeArrowheads="1"/>
          </p:cNvSpPr>
          <p:nvPr/>
        </p:nvSpPr>
        <p:spPr bwMode="auto">
          <a:xfrm>
            <a:off x="6934200" y="5507038"/>
            <a:ext cx="16462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0">
                <a:latin typeface="Comic Sans MS" pitchFamily="66" charset="0"/>
              </a:rPr>
              <a:t>FLUKA geometry </a:t>
            </a:r>
          </a:p>
          <a:p>
            <a:pPr algn="ctr" eaLnBrk="0" hangingPunct="0"/>
            <a:r>
              <a:rPr lang="en-US" sz="1400" b="0">
                <a:latin typeface="Comic Sans MS" pitchFamily="66" charset="0"/>
              </a:rPr>
              <a:t>visualized with</a:t>
            </a:r>
          </a:p>
          <a:p>
            <a:pPr algn="ctr" eaLnBrk="0" hangingPunct="0"/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SimpleGeo</a:t>
            </a:r>
          </a:p>
        </p:txBody>
      </p:sp>
      <p:sp>
        <p:nvSpPr>
          <p:cNvPr id="98315" name="Text Box 9"/>
          <p:cNvSpPr txBox="1">
            <a:spLocks noChangeArrowheads="1"/>
          </p:cNvSpPr>
          <p:nvPr/>
        </p:nvSpPr>
        <p:spPr bwMode="auto">
          <a:xfrm>
            <a:off x="6400800" y="2286000"/>
            <a:ext cx="1087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Comic Sans MS" pitchFamily="66" charset="0"/>
              </a:rPr>
              <a:t>Magnets</a:t>
            </a:r>
          </a:p>
        </p:txBody>
      </p:sp>
      <p:sp>
        <p:nvSpPr>
          <p:cNvPr id="98316" name="Text Box 10"/>
          <p:cNvSpPr txBox="1">
            <a:spLocks noChangeArrowheads="1"/>
          </p:cNvSpPr>
          <p:nvPr/>
        </p:nvSpPr>
        <p:spPr bwMode="auto">
          <a:xfrm>
            <a:off x="7467600" y="4814888"/>
            <a:ext cx="137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Comic Sans MS" pitchFamily="66" charset="0"/>
              </a:rPr>
              <a:t>Collimators</a:t>
            </a:r>
          </a:p>
        </p:txBody>
      </p:sp>
      <p:sp>
        <p:nvSpPr>
          <p:cNvPr id="98317" name="Line 11"/>
          <p:cNvSpPr>
            <a:spLocks noChangeShapeType="1"/>
          </p:cNvSpPr>
          <p:nvPr/>
        </p:nvSpPr>
        <p:spPr bwMode="auto">
          <a:xfrm>
            <a:off x="7086600" y="25908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8318" name="Line 12"/>
          <p:cNvSpPr>
            <a:spLocks noChangeShapeType="1"/>
          </p:cNvSpPr>
          <p:nvPr/>
        </p:nvSpPr>
        <p:spPr bwMode="auto">
          <a:xfrm>
            <a:off x="7010400" y="2590800"/>
            <a:ext cx="304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8319" name="Line 13"/>
          <p:cNvSpPr>
            <a:spLocks noChangeShapeType="1"/>
          </p:cNvSpPr>
          <p:nvPr/>
        </p:nvSpPr>
        <p:spPr bwMode="auto">
          <a:xfrm flipH="1" flipV="1">
            <a:off x="7467600" y="381000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8320" name="Line 14"/>
          <p:cNvSpPr>
            <a:spLocks noChangeShapeType="1"/>
          </p:cNvSpPr>
          <p:nvPr/>
        </p:nvSpPr>
        <p:spPr bwMode="auto">
          <a:xfrm flipH="1">
            <a:off x="6858000" y="49530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8321" name="Rectangle 18"/>
          <p:cNvSpPr>
            <a:spLocks noChangeArrowheads="1"/>
          </p:cNvSpPr>
          <p:nvPr/>
        </p:nvSpPr>
        <p:spPr bwMode="auto">
          <a:xfrm>
            <a:off x="3127375" y="6427788"/>
            <a:ext cx="503238" cy="2508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"/>
          <p:cNvSpPr txBox="1">
            <a:spLocks noGrp="1" noChangeArrowheads="1"/>
          </p:cNvSpPr>
          <p:nvPr/>
        </p:nvSpPr>
        <p:spPr bwMode="auto">
          <a:xfrm>
            <a:off x="2725738" y="6386513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/>
            <a:r>
              <a:rPr lang="en-US" sz="1200" b="0"/>
              <a:t>7</a:t>
            </a:r>
            <a:r>
              <a:rPr lang="en-US" sz="1200" b="0" baseline="30000"/>
              <a:t>th</a:t>
            </a:r>
            <a:r>
              <a:rPr lang="en-US" sz="1200" b="0"/>
              <a:t>  FLUKA course, Paris Sept. 29-Oct. 3, 2008</a:t>
            </a:r>
          </a:p>
        </p:txBody>
      </p:sp>
      <p:sp>
        <p:nvSpPr>
          <p:cNvPr id="100355" name="Rectangle 11"/>
          <p:cNvSpPr txBox="1">
            <a:spLocks noGrp="1" noChangeArrowheads="1"/>
          </p:cNvSpPr>
          <p:nvPr/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3A0FA5F7-67CE-4C5A-B7F0-31EDD6B3550C}" type="slidenum">
              <a:rPr lang="en-US" sz="1200" b="0"/>
              <a:pPr algn="r"/>
              <a:t>6</a:t>
            </a:fld>
            <a:endParaRPr lang="en-US" sz="1200" b="0"/>
          </a:p>
        </p:txBody>
      </p:sp>
      <p:sp>
        <p:nvSpPr>
          <p:cNvPr id="100356" name="Footer Placeholder 4"/>
          <p:cNvSpPr txBox="1">
            <a:spLocks noGrp="1"/>
          </p:cNvSpPr>
          <p:nvPr/>
        </p:nvSpPr>
        <p:spPr bwMode="auto">
          <a:xfrm>
            <a:off x="2819400" y="64008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/>
            <a:r>
              <a:rPr lang="en-US" sz="1200" b="0"/>
              <a:t>6</a:t>
            </a:r>
            <a:r>
              <a:rPr lang="en-US" sz="1200" b="0" baseline="30000"/>
              <a:t>th</a:t>
            </a:r>
            <a:r>
              <a:rPr lang="en-US" sz="1200" b="0"/>
              <a:t>  FLUKA course, CERN 2008</a:t>
            </a:r>
          </a:p>
        </p:txBody>
      </p:sp>
      <p:sp>
        <p:nvSpPr>
          <p:cNvPr id="100357" name="Slide Number Placeholder 5"/>
          <p:cNvSpPr txBox="1">
            <a:spLocks noGrp="1"/>
          </p:cNvSpPr>
          <p:nvPr/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3AB11FCF-3CAC-423D-A8AD-EBC6E4CFA157}" type="slidenum">
              <a:rPr lang="en-US" sz="1200" b="0"/>
              <a:pPr algn="r"/>
              <a:t>6</a:t>
            </a:fld>
            <a:endParaRPr lang="en-US" sz="1200" b="0"/>
          </a:p>
        </p:txBody>
      </p:sp>
      <p:pic>
        <p:nvPicPr>
          <p:cNvPr id="100358" name="Picture 2" descr="IR7-test6"/>
          <p:cNvPicPr>
            <a:picLocks noChangeAspect="1" noChangeArrowheads="1"/>
          </p:cNvPicPr>
          <p:nvPr/>
        </p:nvPicPr>
        <p:blipFill>
          <a:blip r:embed="rId3"/>
          <a:srcRect r="15036"/>
          <a:stretch>
            <a:fillRect/>
          </a:stretch>
        </p:blipFill>
        <p:spPr bwMode="auto">
          <a:xfrm>
            <a:off x="4622800" y="490538"/>
            <a:ext cx="4521200" cy="636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457200"/>
            <a:ext cx="8383587" cy="307975"/>
          </a:xfrm>
        </p:spPr>
        <p:txBody>
          <a:bodyPr anchor="ctr"/>
          <a:lstStyle/>
          <a:p>
            <a:pPr eaLnBrk="1" hangingPunct="1"/>
            <a:r>
              <a:rPr lang="en-US" sz="2400" smtClean="0"/>
              <a:t>Applications – </a:t>
            </a:r>
            <a:r>
              <a:rPr lang="en-US" sz="2400" i="1" smtClean="0">
                <a:solidFill>
                  <a:srgbClr val="0000FF"/>
                </a:solidFill>
              </a:rPr>
              <a:t>LHC collimation region</a:t>
            </a:r>
          </a:p>
        </p:txBody>
      </p:sp>
      <p:pic>
        <p:nvPicPr>
          <p:cNvPr id="100360" name="Picture 4" descr="IR7_Phase1_All_ct6_all_cut_xz_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2413" y="4587875"/>
            <a:ext cx="3354387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1" name="Picture 5" descr="IR7_Phase1_All_ct4_all_cut_xz_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2413" y="2973388"/>
            <a:ext cx="3338512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2" name="Picture 6" descr="IR7_Phase1_All_ct2_all_cut_xz_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17650" y="1239838"/>
            <a:ext cx="3338513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63" name="Text Box 7"/>
          <p:cNvSpPr txBox="1">
            <a:spLocks noChangeArrowheads="1"/>
          </p:cNvSpPr>
          <p:nvPr/>
        </p:nvSpPr>
        <p:spPr bwMode="auto">
          <a:xfrm>
            <a:off x="600075" y="2157413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b="0">
                <a:solidFill>
                  <a:srgbClr val="FF3300"/>
                </a:solidFill>
                <a:latin typeface="Arial" charset="0"/>
              </a:rPr>
              <a:t>8 hours</a:t>
            </a:r>
          </a:p>
        </p:txBody>
      </p:sp>
      <p:sp>
        <p:nvSpPr>
          <p:cNvPr id="100364" name="Text Box 8"/>
          <p:cNvSpPr txBox="1">
            <a:spLocks noChangeArrowheads="1"/>
          </p:cNvSpPr>
          <p:nvPr/>
        </p:nvSpPr>
        <p:spPr bwMode="auto">
          <a:xfrm>
            <a:off x="611188" y="3992563"/>
            <a:ext cx="90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b="0">
                <a:solidFill>
                  <a:srgbClr val="FF3300"/>
                </a:solidFill>
                <a:latin typeface="Arial" charset="0"/>
              </a:rPr>
              <a:t>1 week</a:t>
            </a:r>
          </a:p>
        </p:txBody>
      </p:sp>
      <p:sp>
        <p:nvSpPr>
          <p:cNvPr id="100365" name="Text Box 9"/>
          <p:cNvSpPr txBox="1">
            <a:spLocks noChangeArrowheads="1"/>
          </p:cNvSpPr>
          <p:nvPr/>
        </p:nvSpPr>
        <p:spPr bwMode="auto">
          <a:xfrm>
            <a:off x="463550" y="5576888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b="0">
                <a:solidFill>
                  <a:srgbClr val="FF3300"/>
                </a:solidFill>
                <a:latin typeface="Arial" charset="0"/>
              </a:rPr>
              <a:t>4 months</a:t>
            </a:r>
          </a:p>
        </p:txBody>
      </p:sp>
      <p:sp>
        <p:nvSpPr>
          <p:cNvPr id="100366" name="Text Box 10"/>
          <p:cNvSpPr txBox="1">
            <a:spLocks noChangeArrowheads="1"/>
          </p:cNvSpPr>
          <p:nvPr/>
        </p:nvSpPr>
        <p:spPr bwMode="auto">
          <a:xfrm>
            <a:off x="542925" y="1370013"/>
            <a:ext cx="1327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0">
                <a:latin typeface="Comic Sans MS" pitchFamily="66" charset="0"/>
              </a:rPr>
              <a:t>Cooling time</a:t>
            </a:r>
          </a:p>
        </p:txBody>
      </p:sp>
      <p:pic>
        <p:nvPicPr>
          <p:cNvPr id="100367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6324600"/>
            <a:ext cx="27908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68" name="Rectangle 12"/>
          <p:cNvSpPr>
            <a:spLocks noChangeArrowheads="1"/>
          </p:cNvSpPr>
          <p:nvPr/>
        </p:nvSpPr>
        <p:spPr bwMode="auto">
          <a:xfrm>
            <a:off x="7467600" y="6110288"/>
            <a:ext cx="18573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800">
                <a:latin typeface="Arial" charset="0"/>
              </a:rPr>
              <a:t>CERN-SC-2005-092-RP-TN</a:t>
            </a:r>
            <a:r>
              <a:rPr lang="en-US" sz="800" b="0">
                <a:latin typeface="Arial" charset="0"/>
              </a:rPr>
              <a:t> </a:t>
            </a:r>
          </a:p>
        </p:txBody>
      </p:sp>
      <p:sp>
        <p:nvSpPr>
          <p:cNvPr id="100369" name="Line 13"/>
          <p:cNvSpPr>
            <a:spLocks noChangeShapeType="1"/>
          </p:cNvSpPr>
          <p:nvPr/>
        </p:nvSpPr>
        <p:spPr bwMode="auto">
          <a:xfrm flipH="1" flipV="1">
            <a:off x="5016500" y="5511800"/>
            <a:ext cx="1371600" cy="76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70" name="Line 14"/>
          <p:cNvSpPr>
            <a:spLocks noChangeShapeType="1"/>
          </p:cNvSpPr>
          <p:nvPr/>
        </p:nvSpPr>
        <p:spPr bwMode="auto">
          <a:xfrm flipH="1" flipV="1">
            <a:off x="6067425" y="2943225"/>
            <a:ext cx="1371600" cy="76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71" name="AutoShape 15"/>
          <p:cNvSpPr>
            <a:spLocks noChangeArrowheads="1"/>
          </p:cNvSpPr>
          <p:nvPr/>
        </p:nvSpPr>
        <p:spPr bwMode="auto">
          <a:xfrm>
            <a:off x="6096000" y="4051300"/>
            <a:ext cx="914400" cy="76200"/>
          </a:xfrm>
          <a:prstGeom prst="leftArrow">
            <a:avLst>
              <a:gd name="adj1" fmla="val 50000"/>
              <a:gd name="adj2" fmla="val 30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00372" name="Text Box 16"/>
          <p:cNvSpPr txBox="1">
            <a:spLocks noChangeArrowheads="1"/>
          </p:cNvSpPr>
          <p:nvPr/>
        </p:nvSpPr>
        <p:spPr bwMode="auto">
          <a:xfrm>
            <a:off x="4857750" y="1692275"/>
            <a:ext cx="2457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0">
                <a:latin typeface="Comic Sans MS" pitchFamily="66" charset="0"/>
              </a:rPr>
              <a:t>Residual dose rate (mSv/h)</a:t>
            </a:r>
          </a:p>
          <a:p>
            <a:pPr algn="ctr" eaLnBrk="0" hangingPunct="0"/>
            <a:r>
              <a:rPr lang="en-US" sz="1400" b="0">
                <a:latin typeface="Comic Sans MS" pitchFamily="66" charset="0"/>
              </a:rPr>
              <a:t>after one year of 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2A4C20-9629-4BAD-BD4A-DA8ACE985F7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90882" name="Rectangle 2"/>
          <p:cNvSpPr>
            <a:spLocks noChangeArrowheads="1"/>
          </p:cNvSpPr>
          <p:nvPr/>
        </p:nvSpPr>
        <p:spPr bwMode="auto">
          <a:xfrm>
            <a:off x="684213" y="115888"/>
            <a:ext cx="80025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2400" b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Negative muons at floating altitudes: CAPRICE94</a:t>
            </a:r>
            <a:endParaRPr lang="en-US" sz="2400" b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743200" y="4876800"/>
            <a:ext cx="4213225" cy="549275"/>
          </a:xfrm>
          <a:prstGeom prst="rect">
            <a:avLst/>
          </a:prstGeom>
          <a:solidFill>
            <a:srgbClr val="FFFFFF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i="1">
                <a:solidFill>
                  <a:srgbClr val="0000FF"/>
                </a:solidFill>
                <a:latin typeface="Arial" charset="0"/>
              </a:rPr>
              <a:t>Open symbols: CAPRICE  data </a:t>
            </a:r>
          </a:p>
          <a:p>
            <a:pPr algn="ctr" eaLnBrk="0" hangingPunct="0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i="1">
                <a:solidFill>
                  <a:srgbClr val="0000FF"/>
                </a:solidFill>
                <a:latin typeface="Arial" charset="0"/>
              </a:rPr>
              <a:t>Full symbols: FLUKA</a:t>
            </a:r>
          </a:p>
        </p:txBody>
      </p:sp>
      <p:pic>
        <p:nvPicPr>
          <p:cNvPr id="68612" name="Picture 4" descr="myneg"/>
          <p:cNvPicPr>
            <a:picLocks noChangeAspect="1" noChangeArrowheads="1"/>
          </p:cNvPicPr>
          <p:nvPr/>
        </p:nvPicPr>
        <p:blipFill>
          <a:blip r:embed="rId3"/>
          <a:srcRect l="3922" t="18182" r="13725" b="42424"/>
          <a:stretch>
            <a:fillRect/>
          </a:stretch>
        </p:blipFill>
        <p:spPr bwMode="auto">
          <a:xfrm>
            <a:off x="533400" y="1752600"/>
            <a:ext cx="4800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 descr="myneg"/>
          <p:cNvPicPr>
            <a:picLocks noChangeAspect="1" noChangeArrowheads="1"/>
          </p:cNvPicPr>
          <p:nvPr/>
        </p:nvPicPr>
        <p:blipFill>
          <a:blip r:embed="rId3"/>
          <a:srcRect l="7843" t="37373" r="38562" b="44444"/>
          <a:stretch>
            <a:fillRect/>
          </a:stretch>
        </p:blipFill>
        <p:spPr bwMode="auto">
          <a:xfrm>
            <a:off x="5334000" y="1676400"/>
            <a:ext cx="312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6" descr="myneg"/>
          <p:cNvPicPr>
            <a:picLocks noChangeAspect="1" noChangeArrowheads="1"/>
          </p:cNvPicPr>
          <p:nvPr/>
        </p:nvPicPr>
        <p:blipFill>
          <a:blip r:embed="rId3"/>
          <a:srcRect l="58824" t="38383" r="15033" b="42424"/>
          <a:stretch>
            <a:fillRect/>
          </a:stretch>
        </p:blipFill>
        <p:spPr bwMode="auto">
          <a:xfrm>
            <a:off x="685800" y="3276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7" descr="myneg"/>
          <p:cNvPicPr>
            <a:picLocks noChangeAspect="1" noChangeArrowheads="1"/>
          </p:cNvPicPr>
          <p:nvPr/>
        </p:nvPicPr>
        <p:blipFill>
          <a:blip r:embed="rId3"/>
          <a:srcRect l="7843" t="57576" r="39870" b="21213"/>
          <a:stretch>
            <a:fillRect/>
          </a:stretch>
        </p:blipFill>
        <p:spPr bwMode="auto">
          <a:xfrm>
            <a:off x="5334000" y="3200400"/>
            <a:ext cx="3048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8" descr="myneg"/>
          <p:cNvPicPr>
            <a:picLocks noChangeAspect="1" noChangeArrowheads="1"/>
          </p:cNvPicPr>
          <p:nvPr/>
        </p:nvPicPr>
        <p:blipFill>
          <a:blip r:embed="rId3"/>
          <a:srcRect l="61440" t="58586" r="13725" b="24243"/>
          <a:stretch>
            <a:fillRect/>
          </a:stretch>
        </p:blipFill>
        <p:spPr bwMode="auto">
          <a:xfrm>
            <a:off x="838200" y="48006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3048000" y="5486400"/>
            <a:ext cx="3810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0">
                <a:solidFill>
                  <a:srgbClr val="D60093"/>
                </a:solidFill>
                <a:latin typeface="Arial" charset="0"/>
              </a:rPr>
              <a:t>primary spectrum normalization ~AMS-BESS </a:t>
            </a:r>
          </a:p>
          <a:p>
            <a:r>
              <a:rPr lang="en-GB" sz="1400" b="0">
                <a:solidFill>
                  <a:srgbClr val="D60093"/>
                </a:solidFill>
                <a:latin typeface="Arial" charset="0"/>
              </a:rPr>
              <a:t>   Astrop. Phys., Vol. 17, No. 4 (2002) p. 477</a:t>
            </a:r>
          </a:p>
          <a:p>
            <a:endParaRPr lang="en-US" sz="1400" b="0" i="1">
              <a:latin typeface="Arial" charset="0"/>
            </a:endParaRP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6096000" y="4572000"/>
            <a:ext cx="7620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1"/>
          <p:cNvSpPr txBox="1">
            <a:spLocks noGrp="1" noChangeArrowheads="1"/>
          </p:cNvSpPr>
          <p:nvPr/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05E54074-FA15-4E85-852B-AD19E7FCD303}" type="slidenum">
              <a:rPr lang="en-US" sz="1200" b="0"/>
              <a:pPr algn="r"/>
              <a:t>8</a:t>
            </a:fld>
            <a:endParaRPr lang="en-US" sz="1200" b="0"/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247650"/>
            <a:ext cx="8156575" cy="588963"/>
          </a:xfrm>
        </p:spPr>
        <p:txBody>
          <a:bodyPr lIns="90000" tIns="46800" rIns="90000" bIns="46800" anchor="ctr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smtClean="0">
                <a:solidFill>
                  <a:srgbClr val="006600"/>
                </a:solidFill>
              </a:rPr>
              <a:t>   </a:t>
            </a:r>
            <a:r>
              <a:rPr lang="en-GB" sz="3200" smtClean="0">
                <a:solidFill>
                  <a:srgbClr val="006600"/>
                </a:solidFill>
              </a:rPr>
              <a:t>Dosimetry Applications</a:t>
            </a:r>
          </a:p>
        </p:txBody>
      </p:sp>
      <p:sp>
        <p:nvSpPr>
          <p:cNvPr id="894979" name="Text Box 3"/>
          <p:cNvSpPr txBox="1">
            <a:spLocks noChangeArrowheads="1"/>
          </p:cNvSpPr>
          <p:nvPr/>
        </p:nvSpPr>
        <p:spPr bwMode="auto">
          <a:xfrm>
            <a:off x="762000" y="5126038"/>
            <a:ext cx="7620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0" tIns="46080" rIns="92160" bIns="46080" anchor="ctr" anchorCtr="1">
            <a:spAutoFit/>
          </a:bodyPr>
          <a:lstStyle/>
          <a:p>
            <a:pPr eaLnBrk="0" hangingPunct="0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b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Ambient dose equivalent from neutrons at solar maximum on commercial flights from Seattle to Hamburg and from Frankfurt  to Johannesburg.</a:t>
            </a:r>
            <a:r>
              <a:rPr lang="en-GB" b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eaLnBrk="0" hangingPunct="0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b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               Solid lines: FLUKA simulation</a:t>
            </a:r>
          </a:p>
        </p:txBody>
      </p:sp>
      <p:sp>
        <p:nvSpPr>
          <p:cNvPr id="102405" name="Text Box 4"/>
          <p:cNvSpPr txBox="1">
            <a:spLocks noChangeArrowheads="1"/>
          </p:cNvSpPr>
          <p:nvPr/>
        </p:nvSpPr>
        <p:spPr bwMode="auto">
          <a:xfrm>
            <a:off x="365125" y="1639888"/>
            <a:ext cx="275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0" i="1">
              <a:latin typeface="Arial" charset="0"/>
            </a:endParaRPr>
          </a:p>
        </p:txBody>
      </p:sp>
      <p:sp>
        <p:nvSpPr>
          <p:cNvPr id="102406" name="Text Box 5"/>
          <p:cNvSpPr txBox="1">
            <a:spLocks noChangeArrowheads="1"/>
          </p:cNvSpPr>
          <p:nvPr/>
        </p:nvSpPr>
        <p:spPr bwMode="auto">
          <a:xfrm>
            <a:off x="685800" y="1676400"/>
            <a:ext cx="2378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333399"/>
                </a:solidFill>
                <a:latin typeface="Comic Sans MS" pitchFamily="66" charset="0"/>
              </a:rPr>
              <a:t>Roesler et al., </a:t>
            </a:r>
          </a:p>
          <a:p>
            <a:r>
              <a:rPr lang="en-US" sz="2000" b="0">
                <a:solidFill>
                  <a:srgbClr val="333399"/>
                </a:solidFill>
                <a:latin typeface="Comic Sans MS" pitchFamily="66" charset="0"/>
              </a:rPr>
              <a:t>Rad. Prot. Dosim. </a:t>
            </a:r>
          </a:p>
          <a:p>
            <a:r>
              <a:rPr lang="en-US" sz="2000" b="0">
                <a:solidFill>
                  <a:srgbClr val="333399"/>
                </a:solidFill>
                <a:latin typeface="Comic Sans MS" pitchFamily="66" charset="0"/>
              </a:rPr>
              <a:t>98, 367 (2002)</a:t>
            </a:r>
          </a:p>
        </p:txBody>
      </p:sp>
      <p:pic>
        <p:nvPicPr>
          <p:cNvPr id="102407" name="Picture 6" descr="amb-flt-nut-GSF1-rps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219200"/>
            <a:ext cx="5438775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A0A472-6130-41D2-8F4F-05B30DA6F24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755650" y="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endParaRPr lang="en-US" sz="3200" b="0">
              <a:solidFill>
                <a:schemeClr val="tx2"/>
              </a:solidFill>
            </a:endParaRPr>
          </a:p>
        </p:txBody>
      </p:sp>
      <p:grpSp>
        <p:nvGrpSpPr>
          <p:cNvPr id="76803" name="Group 3"/>
          <p:cNvGrpSpPr>
            <a:grpSpLocks/>
          </p:cNvGrpSpPr>
          <p:nvPr/>
        </p:nvGrpSpPr>
        <p:grpSpPr bwMode="auto">
          <a:xfrm>
            <a:off x="401638" y="1511300"/>
            <a:ext cx="4241800" cy="3405188"/>
            <a:chOff x="68" y="1480"/>
            <a:chExt cx="2763" cy="2042"/>
          </a:xfrm>
        </p:grpSpPr>
        <p:pic>
          <p:nvPicPr>
            <p:cNvPr id="76815" name="Picture 4" descr="proto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" y="1480"/>
              <a:ext cx="2721" cy="2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16" name="Text Box 5"/>
            <p:cNvSpPr txBox="1">
              <a:spLocks noChangeArrowheads="1"/>
            </p:cNvSpPr>
            <p:nvPr/>
          </p:nvSpPr>
          <p:spPr bwMode="auto">
            <a:xfrm rot="-1843886">
              <a:off x="96" y="2116"/>
              <a:ext cx="2735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400" i="1">
                  <a:solidFill>
                    <a:schemeClr val="folHlink"/>
                  </a:solidFill>
                  <a:latin typeface="Arial" charset="0"/>
                  <a:cs typeface="Arial" charset="0"/>
                </a:rPr>
                <a:t>Preliminary</a:t>
              </a:r>
              <a:endParaRPr lang="de-DE" sz="2400" i="1">
                <a:solidFill>
                  <a:schemeClr val="folHlin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6804" name="Text Box 6"/>
          <p:cNvSpPr txBox="1">
            <a:spLocks noChangeArrowheads="1"/>
          </p:cNvSpPr>
          <p:nvPr/>
        </p:nvSpPr>
        <p:spPr bwMode="auto">
          <a:xfrm rot="-2029569">
            <a:off x="5499100" y="2778125"/>
            <a:ext cx="200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Comic Sans MS" pitchFamily="66" charset="0"/>
                <a:cs typeface="Arial" charset="0"/>
              </a:rPr>
              <a:t>Preliminary</a:t>
            </a:r>
          </a:p>
        </p:txBody>
      </p:sp>
      <p:sp>
        <p:nvSpPr>
          <p:cNvPr id="76805" name="Text Box 7"/>
          <p:cNvSpPr txBox="1">
            <a:spLocks noChangeArrowheads="1"/>
          </p:cNvSpPr>
          <p:nvPr/>
        </p:nvSpPr>
        <p:spPr bwMode="auto">
          <a:xfrm>
            <a:off x="5622925" y="3557588"/>
            <a:ext cx="133350" cy="241300"/>
          </a:xfrm>
          <a:prstGeom prst="rect">
            <a:avLst/>
          </a:prstGeom>
          <a:solidFill>
            <a:srgbClr val="FF0000">
              <a:alpha val="25882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it-IT" b="0">
              <a:latin typeface="Arial" charset="0"/>
              <a:cs typeface="Arial" charset="0"/>
            </a:endParaRPr>
          </a:p>
        </p:txBody>
      </p:sp>
      <p:pic>
        <p:nvPicPr>
          <p:cNvPr id="76806" name="Picture 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1838" y="1620838"/>
            <a:ext cx="427831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29" name="Picture 9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5975" y="1741488"/>
            <a:ext cx="2690813" cy="17287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01130" name="AutoShape 10"/>
          <p:cNvSpPr>
            <a:spLocks noChangeArrowheads="1"/>
          </p:cNvSpPr>
          <p:nvPr/>
        </p:nvSpPr>
        <p:spPr bwMode="auto">
          <a:xfrm rot="994178">
            <a:off x="5610225" y="3467100"/>
            <a:ext cx="428625" cy="739775"/>
          </a:xfrm>
          <a:prstGeom prst="upArrow">
            <a:avLst>
              <a:gd name="adj1" fmla="val 50000"/>
              <a:gd name="adj2" fmla="val 43148"/>
            </a:avLst>
          </a:prstGeom>
          <a:solidFill>
            <a:schemeClr val="folHlink">
              <a:alpha val="6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76809" name="Text Box 11"/>
          <p:cNvSpPr txBox="1">
            <a:spLocks noChangeArrowheads="1"/>
          </p:cNvSpPr>
          <p:nvPr/>
        </p:nvSpPr>
        <p:spPr bwMode="auto">
          <a:xfrm>
            <a:off x="7812088" y="1830388"/>
            <a:ext cx="960437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FLUKA</a:t>
            </a:r>
          </a:p>
        </p:txBody>
      </p:sp>
      <p:sp>
        <p:nvSpPr>
          <p:cNvPr id="76810" name="Rectangle 12"/>
          <p:cNvSpPr>
            <a:spLocks noChangeArrowheads="1"/>
          </p:cNvSpPr>
          <p:nvPr/>
        </p:nvSpPr>
        <p:spPr bwMode="auto">
          <a:xfrm>
            <a:off x="1236663" y="5108575"/>
            <a:ext cx="3263900" cy="1168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1600" b="0" i="1">
                <a:latin typeface="Comic Sans MS" pitchFamily="66" charset="0"/>
                <a:cs typeface="Arial" charset="0"/>
              </a:rPr>
              <a:t>Exp. Data (points) </a:t>
            </a:r>
            <a:r>
              <a:rPr lang="en-GB" sz="1600" b="0" i="1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taken at HIT</a:t>
            </a:r>
            <a:r>
              <a:rPr lang="en-GB" sz="1600" b="0" i="1">
                <a:latin typeface="Comic Sans MS" pitchFamily="66" charset="0"/>
                <a:cs typeface="Arial" charset="0"/>
              </a:rPr>
              <a:t>: </a:t>
            </a:r>
          </a:p>
          <a:p>
            <a:pPr algn="ctr">
              <a:spcBef>
                <a:spcPct val="20000"/>
              </a:spcBef>
            </a:pPr>
            <a:r>
              <a:rPr lang="en-GB" sz="1600" b="0" i="1">
                <a:latin typeface="Comic Sans MS" pitchFamily="66" charset="0"/>
                <a:cs typeface="Arial" charset="0"/>
              </a:rPr>
              <a:t>D. Schardt, </a:t>
            </a:r>
            <a:r>
              <a:rPr lang="it-IT" sz="1600" b="0" i="1">
                <a:latin typeface="Comic Sans MS" pitchFamily="66" charset="0"/>
                <a:cs typeface="Arial" charset="0"/>
              </a:rPr>
              <a:t>P. Steidl,</a:t>
            </a:r>
            <a:r>
              <a:rPr lang="it-IT" sz="1600" b="0">
                <a:latin typeface="Comic Sans MS" pitchFamily="66" charset="0"/>
                <a:cs typeface="Arial" charset="0"/>
              </a:rPr>
              <a:t> </a:t>
            </a:r>
            <a:r>
              <a:rPr lang="en-GB" sz="1600" b="0" i="1">
                <a:latin typeface="Comic Sans MS" pitchFamily="66" charset="0"/>
                <a:cs typeface="Arial" charset="0"/>
              </a:rPr>
              <a:t> K. Parodi, S. Brons et al.</a:t>
            </a:r>
            <a:endParaRPr lang="en-GB" b="0" i="1">
              <a:latin typeface="Comic Sans MS" pitchFamily="66" charset="0"/>
              <a:cs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en-GB" sz="1600" b="0" i="1">
                <a:latin typeface="Comic Sans MS" pitchFamily="66" charset="0"/>
                <a:cs typeface="Arial" charset="0"/>
              </a:rPr>
              <a:t>Simulation: K. Parodi</a:t>
            </a:r>
          </a:p>
        </p:txBody>
      </p:sp>
      <p:sp>
        <p:nvSpPr>
          <p:cNvPr id="76811" name="Rectangle 13"/>
          <p:cNvSpPr>
            <a:spLocks noGrp="1" noChangeArrowheads="1"/>
          </p:cNvSpPr>
          <p:nvPr>
            <p:ph type="title"/>
          </p:nvPr>
        </p:nvSpPr>
        <p:spPr>
          <a:xfrm>
            <a:off x="611188" y="-26988"/>
            <a:ext cx="8169275" cy="935038"/>
          </a:xfrm>
        </p:spPr>
        <p:txBody>
          <a:bodyPr/>
          <a:lstStyle/>
          <a:p>
            <a:pPr eaLnBrk="1" hangingPunct="1"/>
            <a:r>
              <a:rPr lang="en-US" sz="2600" b="1" smtClean="0">
                <a:solidFill>
                  <a:srgbClr val="3333CC"/>
                </a:solidFill>
                <a:latin typeface="Comic Sans MS" pitchFamily="66" charset="0"/>
              </a:rPr>
              <a:t>Experimental validation against measured Bragg curve in Proton and Carbon ion therapy</a:t>
            </a:r>
            <a:endParaRPr lang="it-IT" sz="2600" b="1" smtClean="0">
              <a:solidFill>
                <a:srgbClr val="3333CC"/>
              </a:solidFill>
            </a:endParaRPr>
          </a:p>
        </p:txBody>
      </p:sp>
      <p:sp>
        <p:nvSpPr>
          <p:cNvPr id="76812" name="Text Box 14"/>
          <p:cNvSpPr txBox="1">
            <a:spLocks noChangeArrowheads="1"/>
          </p:cNvSpPr>
          <p:nvPr/>
        </p:nvSpPr>
        <p:spPr bwMode="auto">
          <a:xfrm>
            <a:off x="4816475" y="5084763"/>
            <a:ext cx="373062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de-DE" altLang="zh-CN" sz="1600" b="0" i="1">
                <a:latin typeface="Comic Sans MS" pitchFamily="66" charset="0"/>
                <a:ea typeface="SimSun" charset="-122"/>
              </a:rPr>
              <a:t>Exp. Data (points)  from Haettner et al, Rad. Prot. Dos. 2006 </a:t>
            </a:r>
          </a:p>
          <a:p>
            <a:pPr algn="ctr">
              <a:spcBef>
                <a:spcPct val="10000"/>
              </a:spcBef>
            </a:pPr>
            <a:r>
              <a:rPr lang="de-DE" altLang="zh-CN" sz="1600" b="0" i="1">
                <a:latin typeface="Comic Sans MS" pitchFamily="66" charset="0"/>
                <a:ea typeface="SimSun" charset="-122"/>
              </a:rPr>
              <a:t>Simulation: A. Mairani,   PhD Thesis, Pavia, 2007</a:t>
            </a:r>
          </a:p>
          <a:p>
            <a:pPr algn="ctr">
              <a:spcBef>
                <a:spcPct val="50000"/>
              </a:spcBef>
            </a:pPr>
            <a:endParaRPr lang="it-IT" sz="1600" b="0" i="1">
              <a:latin typeface="Comic Sans MS" pitchFamily="66" charset="0"/>
            </a:endParaRPr>
          </a:p>
        </p:txBody>
      </p:sp>
      <p:sp>
        <p:nvSpPr>
          <p:cNvPr id="76813" name="Rectangle 15"/>
          <p:cNvSpPr>
            <a:spLocks noChangeArrowheads="1"/>
          </p:cNvSpPr>
          <p:nvPr/>
        </p:nvSpPr>
        <p:spPr bwMode="auto">
          <a:xfrm>
            <a:off x="539750" y="1062038"/>
            <a:ext cx="4103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>
                <a:solidFill>
                  <a:srgbClr val="663300"/>
                </a:solidFill>
                <a:latin typeface="Comic Sans MS" pitchFamily="66" charset="0"/>
                <a:cs typeface="Arial" charset="0"/>
              </a:rPr>
              <a:t>Protons (183 MeV/u) in Water</a:t>
            </a:r>
          </a:p>
        </p:txBody>
      </p:sp>
      <p:sp>
        <p:nvSpPr>
          <p:cNvPr id="76814" name="Rectangle 16"/>
          <p:cNvSpPr>
            <a:spLocks noChangeArrowheads="1"/>
          </p:cNvSpPr>
          <p:nvPr/>
        </p:nvSpPr>
        <p:spPr bwMode="auto">
          <a:xfrm>
            <a:off x="4787900" y="989013"/>
            <a:ext cx="39608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0" baseline="30000">
                <a:solidFill>
                  <a:srgbClr val="663300"/>
                </a:solidFill>
              </a:rPr>
              <a:t>12</a:t>
            </a:r>
            <a:r>
              <a:rPr lang="en-US" b="0">
                <a:solidFill>
                  <a:srgbClr val="663300"/>
                </a:solidFill>
              </a:rPr>
              <a:t>C ions (400 MeV/u) in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0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30" grpId="0" animBg="1"/>
    </p:bldLst>
  </p:timing>
</p:sld>
</file>

<file path=ppt/theme/theme1.xml><?xml version="1.0" encoding="utf-8"?>
<a:theme xmlns:a="http://schemas.openxmlformats.org/drawingml/2006/main" name="1_Blueprint">
  <a:themeElements>
    <a:clrScheme name="1_Blueprint 10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0033CC"/>
      </a:accent2>
      <a:accent3>
        <a:srgbClr val="FFFFFF"/>
      </a:accent3>
      <a:accent4>
        <a:srgbClr val="353A77"/>
      </a:accent4>
      <a:accent5>
        <a:srgbClr val="F4E9C1"/>
      </a:accent5>
      <a:accent6>
        <a:srgbClr val="002DB9"/>
      </a:accent6>
      <a:hlink>
        <a:srgbClr val="FF0000"/>
      </a:hlink>
      <a:folHlink>
        <a:srgbClr val="FF0000"/>
      </a:folHlink>
    </a:clrScheme>
    <a:fontScheme name="1_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print 9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0033CC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002DB9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print 10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0033CC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002DB9"/>
        </a:accent6>
        <a:hlink>
          <a:srgbClr val="FF0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</TotalTime>
  <Words>492</Words>
  <PresentationFormat>On-screen Show (4:3)</PresentationFormat>
  <Paragraphs>145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Tahoma</vt:lpstr>
      <vt:lpstr>Arial</vt:lpstr>
      <vt:lpstr>Wingdings</vt:lpstr>
      <vt:lpstr>Times New Roman</vt:lpstr>
      <vt:lpstr>Comic Sans MS</vt:lpstr>
      <vt:lpstr>Symbol</vt:lpstr>
      <vt:lpstr>Times</vt:lpstr>
      <vt:lpstr>SimSun</vt:lpstr>
      <vt:lpstr>1_Blueprint</vt:lpstr>
      <vt:lpstr>1_Blueprint</vt:lpstr>
      <vt:lpstr>Slide 1</vt:lpstr>
      <vt:lpstr>FLUKA</vt:lpstr>
      <vt:lpstr>Slide 3</vt:lpstr>
      <vt:lpstr>The FLUKA international Collaboration</vt:lpstr>
      <vt:lpstr>Applications – LHC collimation region</vt:lpstr>
      <vt:lpstr>Applications – LHC collimation region</vt:lpstr>
      <vt:lpstr>Slide 7</vt:lpstr>
      <vt:lpstr>   Dosimetry Applications</vt:lpstr>
      <vt:lpstr>Experimental validation against measured Bragg curve in Proton and Carbon ion therapy</vt:lpstr>
      <vt:lpstr>Clivus Chordoma Patient – Absorbed Dose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Fluka</cp:lastModifiedBy>
  <cp:revision>61</cp:revision>
  <dcterms:modified xsi:type="dcterms:W3CDTF">2009-10-22T13:55:26Z</dcterms:modified>
</cp:coreProperties>
</file>