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530" r:id="rId2"/>
    <p:sldId id="386" r:id="rId3"/>
    <p:sldId id="626" r:id="rId4"/>
    <p:sldId id="556" r:id="rId5"/>
    <p:sldId id="597" r:id="rId6"/>
    <p:sldId id="389" r:id="rId7"/>
    <p:sldId id="494" r:id="rId8"/>
    <p:sldId id="557" r:id="rId9"/>
    <p:sldId id="589" r:id="rId10"/>
    <p:sldId id="627" r:id="rId11"/>
    <p:sldId id="628" r:id="rId12"/>
    <p:sldId id="592" r:id="rId13"/>
    <p:sldId id="594" r:id="rId14"/>
    <p:sldId id="595" r:id="rId15"/>
    <p:sldId id="559" r:id="rId16"/>
    <p:sldId id="624" r:id="rId17"/>
    <p:sldId id="617" r:id="rId18"/>
    <p:sldId id="600" r:id="rId19"/>
    <p:sldId id="601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8" r:id="rId31"/>
    <p:sldId id="619" r:id="rId32"/>
    <p:sldId id="620" r:id="rId33"/>
    <p:sldId id="625" r:id="rId34"/>
    <p:sldId id="62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0066"/>
    <a:srgbClr val="FFCCFF"/>
    <a:srgbClr val="DBCCC3"/>
    <a:srgbClr val="0000CC"/>
    <a:srgbClr val="0066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7" autoAdjust="0"/>
    <p:restoredTop sz="91176" autoAdjust="0"/>
  </p:normalViewPr>
  <p:slideViewPr>
    <p:cSldViewPr snapToGrid="0">
      <p:cViewPr varScale="1">
        <p:scale>
          <a:sx n="79" d="100"/>
          <a:sy n="79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31702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307513"/>
            <a:ext cx="317023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 eaLnBrk="0" hangingPunct="0">
              <a:spcBef>
                <a:spcPct val="50000"/>
              </a:spcBef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5B214D34-7B75-46F3-A9D7-DBF00687C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69DD0C4F-81B6-4919-9168-15946C7D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ACF7-8239-4B9C-84A3-885ED5D195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 w="12700"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 lIns="95655" tIns="48667" rIns="95655" bIns="48667"/>
          <a:lstStyle/>
          <a:p>
            <a:pPr eaLnBrk="1" hangingPunct="1">
              <a:spcBef>
                <a:spcPct val="0"/>
              </a:spcBef>
            </a:pPr>
            <a:endParaRPr kumimoji="0" lang="en-US" sz="2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371B3-79B5-4603-A732-057CB346A94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250E8-3FDA-431B-BBBE-D7F043ADA4B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00F1D-6D4B-4E63-A66C-D58399EED1E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5C160-1CA6-47E3-ADE5-F96F3F5626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9BBD306-F850-4D4D-879D-2E6091F57B50}" type="slidenum">
              <a:rPr lang="en-US" sz="1300" b="0">
                <a:latin typeface="Times New Roman" pitchFamily="18" charset="0"/>
              </a:rPr>
              <a:pPr algn="r" defTabSz="966788"/>
              <a:t>16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F03B0-8208-4F91-93BC-45FD601E305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6A545-E649-462E-93C9-06B95BC5085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DD4A7-C727-49FF-84A8-FE1B8802F73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65ECC-1C64-4D9C-A9D9-DD46072AC21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35AEA-AAAE-457D-873C-9605B65D329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C1B13-B663-434F-9AED-F069A1B5876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1C5E8-C501-49B8-A309-C26EEF60015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C290A-BB67-4E6F-9BD4-32519CE9E4A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4C657-899C-4242-B89B-19871CC956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905AB-5CAE-4227-913F-CFB8FF70341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97E6A-BD0E-450F-8703-EC6297116E0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38188"/>
            <a:ext cx="4821238" cy="361632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4575175"/>
            <a:ext cx="5372100" cy="42830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4695-F6DC-49A4-BB21-752658B6F71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0" cy="0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398838"/>
            <a:ext cx="8323262" cy="182562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DC551-B971-42AF-B299-FE0A836A6FF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0" cy="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3398838"/>
            <a:ext cx="8323262" cy="182562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DB814-1EC2-401F-9321-245CED16EC5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it-IT" smtClean="0"/>
              <a:t>Absolute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27BFA-F198-45E6-8C10-D08B7E78139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6F9E0-7F08-489B-A448-BA0845BEE0D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B3BCB-B680-47D6-908A-62F12BDD5CE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5DD3-5AEA-400B-9658-D8A248802B9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13056-271E-4CBB-BD15-9602DA454C1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C93B-3406-451B-9183-987A68D7CB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6DF32-37E6-493D-8A6C-6EDC617AA0A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00868AF-79F0-4E91-BF3A-06B8A6096FF7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4638" y="6248400"/>
            <a:ext cx="36210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FLUKA course, Mumbai 2009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2D14D9F-5155-4C42-A916-DB9B51C5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580A-1F0D-4196-8C9D-48725C13E0DC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021B-243F-4E16-918A-9766C8D3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F285-41E2-4434-BB2B-5C3A231DB2EB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059D-CC45-4B0A-BC4B-C0A50E671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3964-C74F-4B65-90C3-F123C90F0C77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5925-2E77-40EC-B1FB-64643CCE9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8BB8-8163-48AF-8B92-9AB502C54AF3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D34F-D262-4189-A092-159F1955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DE1D-6BDF-4E9B-AC41-AD276F14B5C4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440E-AFC4-4F18-8FEF-7B00447A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3C00-1473-4E50-9BA9-670995BF4517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263D-E7D1-4200-B6AE-4C7ADF95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C81D-AB42-4B48-A4AC-54E054E04A20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4FC7-F5D6-4C5C-BD2E-766DB7701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F614-CE17-44C9-A0EB-AFC3414DEB92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1CF5-8E54-47CA-B3C3-01D3FAE34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24EC-6DD7-49D6-9C56-2317E3E1674E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85B7-6246-47EB-AF5E-C6E83505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3FC4-4144-4F00-A1E7-ACEC8E67DD86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DFD5-2506-4D2E-AF67-413B1755C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5E6E-5CED-46B6-82AA-CD0BA4F5BE67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7F34-DE4B-4F3A-B5CC-73BA6C753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9811-97D6-4743-AE85-706227494553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7530-BF5A-4ABD-986D-B47B215E7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logo3000x2000ligh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68475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4" name="Line 2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730116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30117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30118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01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6CACB97-DC8A-4F75-9764-83225BDA74EB}" type="datetime1">
              <a:rPr lang="en-US"/>
              <a:pPr>
                <a:defRPr/>
              </a:pPr>
              <a:t>22.10.09</a:t>
            </a:fld>
            <a:endParaRPr lang="en-US"/>
          </a:p>
        </p:txBody>
      </p:sp>
      <p:sp>
        <p:nvSpPr>
          <p:cNvPr id="7301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738" y="6386513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  FLUKA course, Mumbai 2009</a:t>
            </a:r>
          </a:p>
        </p:txBody>
      </p:sp>
      <p:sp>
        <p:nvSpPr>
          <p:cNvPr id="7301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986E7E8-A4E5-4B21-9FA4-BCFFBBB8C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luka-users@fluk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luka-discuss@fluka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incke.home.cern.ch/vincke/neutrino2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2917825"/>
            <a:ext cx="8270875" cy="1500188"/>
          </a:xfrm>
        </p:spPr>
        <p:txBody>
          <a:bodyPr/>
          <a:lstStyle/>
          <a:p>
            <a:pPr algn="l" eaLnBrk="1" hangingPunct="1"/>
            <a:endParaRPr lang="en-US" sz="1400" dirty="0" smtClean="0"/>
          </a:p>
          <a:p>
            <a:pPr algn="l" eaLnBrk="1" hangingPunct="1"/>
            <a:r>
              <a:rPr lang="en-US" dirty="0" smtClean="0"/>
              <a:t>An Introduction to FLUKA: </a:t>
            </a:r>
          </a:p>
          <a:p>
            <a:pPr algn="l" eaLnBrk="1" hangingPunct="1"/>
            <a:r>
              <a:rPr lang="en-US" dirty="0" smtClean="0"/>
              <a:t>a multipurpose Interaction and Transport MC code</a:t>
            </a: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44550" y="1747578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000" b="0" dirty="0">
                <a:solidFill>
                  <a:schemeClr val="tx2"/>
                </a:solidFill>
              </a:rPr>
              <a:t>The FLUKA Code</a:t>
            </a:r>
          </a:p>
        </p:txBody>
      </p:sp>
      <p:pic>
        <p:nvPicPr>
          <p:cNvPr id="17411" name="Picture 8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0" y="0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090738" y="5006975"/>
            <a:ext cx="604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0" dirty="0"/>
              <a:t>Beginners’ FLUKA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formal lectures but they will be followed much as possible by practical (simple) examples.</a:t>
            </a:r>
          </a:p>
          <a:p>
            <a:endParaRPr lang="en-US" dirty="0" smtClean="0"/>
          </a:p>
          <a:p>
            <a:r>
              <a:rPr lang="en-US" dirty="0" smtClean="0"/>
              <a:t>Emphasis will be given to practice.</a:t>
            </a:r>
          </a:p>
          <a:p>
            <a:endParaRPr lang="en-US" dirty="0" smtClean="0"/>
          </a:p>
          <a:p>
            <a:r>
              <a:rPr lang="en-US" dirty="0" smtClean="0"/>
              <a:t>If possible we shall try to transform your questions into cases of general interest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8DFD5-2506-4D2E-AF67-413B1755C8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here are not at the same level of FLUKA knowledge. There are those who already have some experience, maybe not negligible.</a:t>
            </a:r>
          </a:p>
          <a:p>
            <a:endParaRPr lang="en-US" dirty="0" smtClean="0"/>
          </a:p>
          <a:p>
            <a:r>
              <a:rPr lang="en-US" dirty="0" smtClean="0"/>
              <a:t>However we need to start from scratch. </a:t>
            </a:r>
          </a:p>
          <a:p>
            <a:endParaRPr lang="en-US" dirty="0" smtClean="0"/>
          </a:p>
          <a:p>
            <a:r>
              <a:rPr lang="en-US" dirty="0" smtClean="0"/>
              <a:t>We apologize to the experienced people and beg them to be patient: it’s not excluded a-priori that they can learn something new also concerning the very basic elements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 FLUKA course, Mumbai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A440E-AFC4-4F18-8FEF-7B00447A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D0FCE9-4573-4008-BC00-0A3071B0F1C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96545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400" b="1" smtClean="0"/>
              <a:t>A glimpse of FLUKA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7E1994-818B-4585-9B0B-3AF01488D4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The FLUKA version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9488"/>
            <a:ext cx="7924800" cy="340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US" sz="4400" smtClean="0">
                <a:solidFill>
                  <a:srgbClr val="FF0000"/>
                </a:solidFill>
              </a:rPr>
              <a:t>FLUKA</a:t>
            </a:r>
            <a:r>
              <a:rPr lang="en-US" sz="4400" smtClean="0">
                <a:solidFill>
                  <a:schemeClr val="accent2"/>
                </a:solidFill>
              </a:rPr>
              <a:t>2008</a:t>
            </a:r>
            <a:r>
              <a:rPr lang="en-US" sz="4400" smtClean="0">
                <a:solidFill>
                  <a:srgbClr val="FF0000"/>
                </a:solidFill>
              </a:rPr>
              <a:t>.</a:t>
            </a:r>
            <a:r>
              <a:rPr lang="en-US" sz="4400" smtClean="0">
                <a:solidFill>
                  <a:srgbClr val="008000"/>
                </a:solidFill>
              </a:rPr>
              <a:t>n</a:t>
            </a:r>
            <a:r>
              <a:rPr lang="en-US" sz="4400" smtClean="0">
                <a:solidFill>
                  <a:srgbClr val="000000"/>
                </a:solidFill>
              </a:rPr>
              <a:t>(x)</a:t>
            </a:r>
            <a:r>
              <a:rPr lang="en-US" sz="3600" smtClean="0">
                <a:solidFill>
                  <a:srgbClr val="FF0066"/>
                </a:solidFill>
              </a:rPr>
              <a:t>(.m)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39988" y="2582863"/>
            <a:ext cx="2628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Major version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3903663" y="2132013"/>
            <a:ext cx="803275" cy="5540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5146675" y="2095500"/>
            <a:ext cx="568325" cy="15367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665538" y="3497263"/>
            <a:ext cx="2622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Minor version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 flipV="1">
            <a:off x="6053138" y="2085975"/>
            <a:ext cx="720725" cy="1344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432550" y="3540125"/>
            <a:ext cx="1263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Patch level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92113" y="4429125"/>
            <a:ext cx="8485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Since 2006 each version is going to be maintained for 2 years max.</a:t>
            </a:r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512763" y="4968875"/>
            <a:ext cx="7872412" cy="157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0"/>
              <a:t>In this course we are using  </a:t>
            </a:r>
            <a:r>
              <a:rPr lang="en-US" sz="2800" b="0">
                <a:solidFill>
                  <a:schemeClr val="hlink"/>
                </a:solidFill>
              </a:rPr>
              <a:t>FLUKA</a:t>
            </a:r>
            <a:r>
              <a:rPr lang="en-US" sz="2800" b="0">
                <a:solidFill>
                  <a:srgbClr val="0000CC"/>
                </a:solidFill>
              </a:rPr>
              <a:t>2008</a:t>
            </a:r>
            <a:r>
              <a:rPr lang="en-US" sz="2800" b="0"/>
              <a:t>.</a:t>
            </a:r>
            <a:r>
              <a:rPr lang="en-US" sz="2800" b="0">
                <a:solidFill>
                  <a:srgbClr val="006600"/>
                </a:solidFill>
              </a:rPr>
              <a:t>3b.2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800" b="0"/>
          </a:p>
          <a:p>
            <a:pPr eaLnBrk="0" hangingPunct="0">
              <a:spcBef>
                <a:spcPct val="50000"/>
              </a:spcBef>
            </a:pPr>
            <a:endParaRPr lang="en-US" sz="2400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rot="10800000">
            <a:off x="6858000" y="2184400"/>
            <a:ext cx="863600" cy="8969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7" name="Text Box 18"/>
          <p:cNvSpPr txBox="1">
            <a:spLocks noChangeArrowheads="1"/>
          </p:cNvSpPr>
          <p:nvPr/>
        </p:nvSpPr>
        <p:spPr bwMode="auto">
          <a:xfrm>
            <a:off x="7383463" y="3024188"/>
            <a:ext cx="1222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>
                <a:solidFill>
                  <a:srgbClr val="FF0066"/>
                </a:solidFill>
              </a:rPr>
              <a:t>Respin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C43B29-C55F-41F5-93D8-612F658A70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FLUKA license (it is not GPL):</a:t>
            </a:r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44563"/>
            <a:ext cx="8135938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CC0000"/>
                </a:solidFill>
              </a:rPr>
              <a:t>Standard download: binary library + user routines.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FLUKA can be used freely for scientific and academic purposes, 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None/>
              <a:defRPr/>
            </a:pPr>
            <a:r>
              <a:rPr lang="en-US" sz="1800" dirty="0" smtClean="0"/>
              <a:t>    ad-hoc agreement for commercial purposes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It cannot be used for weapon related applications	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It is not permitted to redistribute the code (single user, single site)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User can add their own scoring, sources etc through a wide set of user routines, provided they don’t modify the physics</a:t>
            </a:r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Relevant references for each FLUKA version can be found in the documentation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CC0000"/>
                </a:solidFill>
              </a:rPr>
              <a:t>It is possible, by explicit signature of license, to </a:t>
            </a:r>
            <a:r>
              <a:rPr lang="en-US" sz="2000" dirty="0" smtClean="0">
                <a:solidFill>
                  <a:srgbClr val="CC0000"/>
                </a:solidFill>
              </a:rPr>
              <a:t>download</a:t>
            </a:r>
            <a:br>
              <a:rPr lang="en-US" sz="2000" dirty="0" smtClean="0">
                <a:solidFill>
                  <a:srgbClr val="CC0000"/>
                </a:solidFill>
              </a:rPr>
            </a:br>
            <a:r>
              <a:rPr lang="en-US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(!!! </a:t>
            </a:r>
            <a:r>
              <a:rPr lang="en-US" sz="2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 from NEA as well !!!)</a:t>
            </a:r>
            <a:r>
              <a:rPr lang="en-US" sz="2000" dirty="0" smtClean="0">
                <a:solidFill>
                  <a:srgbClr val="CC0000"/>
                </a:solidFill>
              </a:rPr>
              <a:t>  the source for researchers of scientific/academic Institutions. 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FLUKA cannot be copied, even in part, into other codes, or translated into another language without permission.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  <a:buClr>
                <a:srgbClr val="006600"/>
              </a:buClr>
              <a:buFont typeface="Tahoma" pitchFamily="34" charset="0"/>
              <a:buChar char="●"/>
              <a:defRPr/>
            </a:pPr>
            <a:r>
              <a:rPr lang="en-US" sz="1800" dirty="0" smtClean="0"/>
              <a:t>The user cannot publish results with modified code, unless explicit authorization is granted in advance.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87375" y="13890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87911-8D07-478C-AB9E-7C1440E4E17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FLUKA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30250" y="931863"/>
            <a:ext cx="348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rgbClr val="CC0000"/>
                </a:solidFill>
              </a:rPr>
              <a:t>Platform:</a:t>
            </a:r>
            <a:r>
              <a:rPr lang="en-US" sz="2400" b="0"/>
              <a:t> Linux with g77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04850" y="1382713"/>
            <a:ext cx="843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rgbClr val="FF0066"/>
                </a:solidFill>
              </a:rPr>
              <a:t>Under test: </a:t>
            </a:r>
            <a:r>
              <a:rPr lang="en-US" sz="2000" b="0">
                <a:solidFill>
                  <a:srgbClr val="FF0066"/>
                </a:solidFill>
              </a:rPr>
              <a:t>Linux and Mac OSX (gfortran), Windows-Cygwin</a:t>
            </a:r>
            <a:r>
              <a:rPr lang="en-US" sz="2400" b="0">
                <a:solidFill>
                  <a:srgbClr val="FF0066"/>
                </a:solidFill>
              </a:rPr>
              <a:t> (g95)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2625" y="2998788"/>
            <a:ext cx="813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FontTx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 Command/options driven by “data cards” (</a:t>
            </a:r>
            <a:r>
              <a:rPr lang="en-US" sz="2000" b="0" dirty="0" err="1">
                <a:solidFill>
                  <a:schemeClr val="accent2"/>
                </a:solidFill>
              </a:rPr>
              <a:t>ascii</a:t>
            </a:r>
            <a:r>
              <a:rPr lang="en-US" sz="2000" b="0" dirty="0">
                <a:solidFill>
                  <a:schemeClr val="accent2"/>
                </a:solidFill>
              </a:rPr>
              <a:t> file) </a:t>
            </a:r>
            <a:r>
              <a:rPr lang="en-US" sz="2000" b="0" dirty="0" smtClean="0">
                <a:solidFill>
                  <a:schemeClr val="accent2"/>
                </a:solidFill>
              </a:rPr>
              <a:t>.</a:t>
            </a:r>
            <a:br>
              <a:rPr lang="en-US" sz="2000" b="0" dirty="0" smtClean="0">
                <a:solidFill>
                  <a:schemeClr val="accent2"/>
                </a:solidFill>
              </a:rPr>
            </a:br>
            <a:r>
              <a:rPr lang="en-US" sz="2000" b="0" dirty="0" smtClean="0">
                <a:solidFill>
                  <a:schemeClr val="accent2"/>
                </a:solidFill>
              </a:rPr>
              <a:t>   </a:t>
            </a:r>
            <a:r>
              <a:rPr lang="en-US" sz="2000" b="0" dirty="0" smtClean="0">
                <a:solidFill>
                  <a:srgbClr val="FF0000"/>
                </a:solidFill>
              </a:rPr>
              <a:t>Graphical   </a:t>
            </a:r>
            <a:r>
              <a:rPr lang="en-US" sz="2000" b="0" dirty="0">
                <a:solidFill>
                  <a:srgbClr val="FF0000"/>
                </a:solidFill>
              </a:rPr>
              <a:t>interface is available!!!!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63575" y="3833813"/>
            <a:ext cx="8358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Standard Geometry (“Combinatorial geometry”): input by “data cards”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27075" y="4630738"/>
            <a:ext cx="8207375" cy="11366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     Standard Output and Scoring: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Apparently limited but highly flexible and powerful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 b="0">
                <a:solidFill>
                  <a:schemeClr val="accent2"/>
                </a:solidFill>
              </a:rPr>
              <a:t> </a:t>
            </a:r>
            <a:r>
              <a:rPr lang="en-US" sz="2000" b="0">
                <a:solidFill>
                  <a:srgbClr val="FF0000"/>
                </a:solidFill>
              </a:rPr>
              <a:t>Output processing and plotting interface available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708025" y="2546350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Standard Input:</a:t>
            </a: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695325" y="2549525"/>
            <a:ext cx="8229600" cy="1868488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525463" y="1827213"/>
            <a:ext cx="84486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i="1" dirty="0">
                <a:solidFill>
                  <a:schemeClr val="folHlink"/>
                </a:solidFill>
              </a:rPr>
              <a:t>The code can compiled/run only on with operating systems, compilers (and associated) options tested and approved by the development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21E9C67B-787F-4B19-9766-6A7F6A38451B}" type="slidenum">
              <a:rPr lang="en-US" sz="1200" b="0"/>
              <a:pPr algn="r"/>
              <a:t>16</a:t>
            </a:fld>
            <a:endParaRPr lang="en-US" sz="1200" b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FLUKA mailing lists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088" y="962025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  <a:hlinkClick r:id="rId3"/>
              </a:rPr>
              <a:t>fluka-users@fluka.org</a:t>
            </a:r>
            <a:endParaRPr lang="en-US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Users are automatically subscribed here when registering on the web site. It is used to communicate the availability of new versions, patches,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hlinkClick r:id="rId4"/>
              </a:rPr>
              <a:t>fluka-discuss@fluka.org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Users are encouraged to subscribe at registration timed, but can uncheck the relevant box. It is used to have user-user and user-expert communication about problems, bugs, general inquiries about the code and its physics content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</a:t>
            </a:r>
            <a:r>
              <a:rPr lang="en-US" smtClean="0">
                <a:solidFill>
                  <a:srgbClr val="FF0000"/>
                </a:solidFill>
              </a:rPr>
              <a:t>users are strongly encouraged to keep this subscription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6D2F8-DB87-4580-9B5C-9E7539C0F50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Examples of FLUKA Applications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485DC-0AD7-44C2-B51A-43E525FD4FF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56012"/>
            <a:ext cx="8458200" cy="603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TARC experiment at CERN: </a:t>
            </a:r>
          </a:p>
        </p:txBody>
      </p:sp>
      <p:pic>
        <p:nvPicPr>
          <p:cNvPr id="54275" name="Picture 3" descr="tarc_l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887413"/>
            <a:ext cx="769620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13FD6-D0EA-4420-977B-C9A4B2F1FEA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2" name="Slide Number Placeholder 5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endParaRPr lang="en-US" sz="1200" b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99910" y="169116"/>
            <a:ext cx="8424863" cy="6762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TARC experiment: neutron spectra</a:t>
            </a:r>
          </a:p>
        </p:txBody>
      </p:sp>
      <p:pic>
        <p:nvPicPr>
          <p:cNvPr id="56324" name="Picture 3" descr="Revol02"/>
          <p:cNvPicPr>
            <a:picLocks noChangeAspect="1" noChangeArrowheads="1"/>
          </p:cNvPicPr>
          <p:nvPr/>
        </p:nvPicPr>
        <p:blipFill>
          <a:blip r:embed="rId3" cstate="print"/>
          <a:srcRect l="429" b="46815"/>
          <a:stretch>
            <a:fillRect/>
          </a:stretch>
        </p:blipFill>
        <p:spPr bwMode="auto">
          <a:xfrm>
            <a:off x="776288" y="1624013"/>
            <a:ext cx="67183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6985000" cy="39687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Comic Sans MS" pitchFamily="66" charset="0"/>
              </a:rPr>
              <a:t>FLUKA + EA-MC (C.Rubbia et al.)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46152C-C8D3-478B-9B80-C61FE3E305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341313"/>
            <a:ext cx="7870825" cy="563562"/>
          </a:xfrm>
        </p:spPr>
        <p:txBody>
          <a:bodyPr/>
          <a:lstStyle/>
          <a:p>
            <a:pPr eaLnBrk="1" hangingPunct="1"/>
            <a:r>
              <a:rPr lang="en-US" smtClean="0"/>
              <a:t>FLUKA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88963" y="4922838"/>
            <a:ext cx="8305800" cy="830997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chemeClr val="accent2"/>
                </a:solidFill>
              </a:rPr>
              <a:t>Developed and maintained under an INFN-CERN agreement Copyright </a:t>
            </a:r>
            <a:r>
              <a:rPr lang="en-US" sz="2400" b="0" dirty="0" smtClean="0">
                <a:solidFill>
                  <a:schemeClr val="accent2"/>
                </a:solidFill>
              </a:rPr>
              <a:t>1989-2009 </a:t>
            </a:r>
            <a:r>
              <a:rPr lang="en-US" sz="2400" b="0" dirty="0">
                <a:solidFill>
                  <a:schemeClr val="accent2"/>
                </a:solidFill>
              </a:rPr>
              <a:t>CERN and INFN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986183" y="5899488"/>
            <a:ext cx="3610284" cy="4616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http://www.fluka.org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695325" y="979488"/>
            <a:ext cx="8115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CC0000"/>
                </a:solidFill>
              </a:rPr>
              <a:t>Main authors:</a:t>
            </a:r>
            <a:r>
              <a:rPr lang="en-US"/>
              <a:t>         </a:t>
            </a:r>
            <a:r>
              <a:rPr lang="en-US" b="0"/>
              <a:t>A. Fassò, A. Ferrari, J. Ranft, P.R. Sala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CC0000"/>
                </a:solidFill>
              </a:rPr>
              <a:t>Contributing authors: </a:t>
            </a:r>
            <a:r>
              <a:rPr lang="en-US" b="0"/>
              <a:t>G.Battistoni, F.Cerutti, T.Empl, M.V.Garzelli, M.Lantz, A. Mairani, V.Patera, S.Roesler, G. Smirnov, F.Sommerer, V.Vlachoudis  </a:t>
            </a:r>
            <a:r>
              <a:rPr lang="en-US"/>
              <a:t>           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1500188" y="5929313"/>
            <a:ext cx="163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&gt;3000 users</a:t>
            </a:r>
          </a:p>
        </p:txBody>
      </p:sp>
      <p:pic>
        <p:nvPicPr>
          <p:cNvPr id="19463" name="Picture 13" descr="flukagen"/>
          <p:cNvPicPr>
            <a:picLocks noChangeAspect="1" noChangeArrowheads="1"/>
          </p:cNvPicPr>
          <p:nvPr/>
        </p:nvPicPr>
        <p:blipFill>
          <a:blip r:embed="rId3" cstate="print"/>
          <a:srcRect l="-1617" t="27763" r="-797" b="25610"/>
          <a:stretch>
            <a:fillRect/>
          </a:stretch>
        </p:blipFill>
        <p:spPr bwMode="auto">
          <a:xfrm>
            <a:off x="342900" y="2116138"/>
            <a:ext cx="83534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 FLUKA course, Paris Sept. 29-Oct. 3, 2008</a:t>
            </a:r>
          </a:p>
        </p:txBody>
      </p:sp>
      <p:sp>
        <p:nvSpPr>
          <p:cNvPr id="58370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ADE01-5267-4277-85C5-0EC0F03DE3E8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8371" name="Picture 2" descr="IR7-test6"/>
          <p:cNvPicPr>
            <a:picLocks noChangeAspect="1" noChangeArrowheads="1"/>
          </p:cNvPicPr>
          <p:nvPr/>
        </p:nvPicPr>
        <p:blipFill>
          <a:blip r:embed="rId3" cstate="print"/>
          <a:srcRect r="22597"/>
          <a:stretch>
            <a:fillRect/>
          </a:stretch>
        </p:blipFill>
        <p:spPr bwMode="auto">
          <a:xfrm>
            <a:off x="3619500" y="554038"/>
            <a:ext cx="5367338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97040"/>
            <a:ext cx="8383587" cy="379413"/>
          </a:xfrm>
        </p:spPr>
        <p:txBody>
          <a:bodyPr anchor="ctr"/>
          <a:lstStyle/>
          <a:p>
            <a:pPr eaLnBrk="1" hangingPunct="1"/>
            <a:r>
              <a:rPr lang="en-US" sz="2800" dirty="0" smtClean="0"/>
              <a:t>Applications –</a:t>
            </a:r>
            <a:r>
              <a:rPr lang="en-US" sz="4400" dirty="0" smtClean="0"/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LHC collimation region</a:t>
            </a:r>
          </a:p>
        </p:txBody>
      </p:sp>
      <p:sp>
        <p:nvSpPr>
          <p:cNvPr id="58373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374" name="Picture 5" descr="LossRegionsL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98588"/>
            <a:ext cx="61690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Oval 6"/>
          <p:cNvSpPr>
            <a:spLocks noChangeArrowheads="1"/>
          </p:cNvSpPr>
          <p:nvPr/>
        </p:nvSpPr>
        <p:spPr bwMode="auto">
          <a:xfrm rot="2395224">
            <a:off x="4991100" y="3657600"/>
            <a:ext cx="381000" cy="609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 flipV="1">
            <a:off x="5435600" y="3657600"/>
            <a:ext cx="16764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6934200" y="5507038"/>
            <a:ext cx="16462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Comic Sans MS" pitchFamily="66" charset="0"/>
              </a:rPr>
              <a:t>FLUKA geometry </a:t>
            </a:r>
          </a:p>
          <a:p>
            <a:pPr algn="ctr" eaLnBrk="0" hangingPunct="0"/>
            <a:r>
              <a:rPr lang="en-US" sz="1400" b="0">
                <a:latin typeface="Comic Sans MS" pitchFamily="66" charset="0"/>
              </a:rPr>
              <a:t>visualized with</a:t>
            </a:r>
          </a:p>
          <a:p>
            <a:pPr algn="ctr" eaLnBrk="0" hangingPunct="0"/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SimpleGeo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6400800" y="228600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Comic Sans MS" pitchFamily="66" charset="0"/>
              </a:rPr>
              <a:t>Magnets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7467600" y="4814888"/>
            <a:ext cx="137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Comic Sans MS" pitchFamily="66" charset="0"/>
              </a:rPr>
              <a:t>Collimators</a:t>
            </a:r>
          </a:p>
        </p:txBody>
      </p:sp>
      <p:sp>
        <p:nvSpPr>
          <p:cNvPr id="58380" name="Line 11"/>
          <p:cNvSpPr>
            <a:spLocks noChangeShapeType="1"/>
          </p:cNvSpPr>
          <p:nvPr/>
        </p:nvSpPr>
        <p:spPr bwMode="auto">
          <a:xfrm>
            <a:off x="7086600" y="2590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7010400" y="25908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 flipH="1" flipV="1">
            <a:off x="7467600" y="38100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 flipH="1">
            <a:off x="68580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Rectangle 18"/>
          <p:cNvSpPr>
            <a:spLocks noChangeArrowheads="1"/>
          </p:cNvSpPr>
          <p:nvPr/>
        </p:nvSpPr>
        <p:spPr bwMode="auto">
          <a:xfrm>
            <a:off x="3127375" y="6427788"/>
            <a:ext cx="503238" cy="250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 FLUKA course, Paris Sept. 29-Oct. 3, 2008</a:t>
            </a:r>
          </a:p>
        </p:txBody>
      </p:sp>
      <p:sp>
        <p:nvSpPr>
          <p:cNvPr id="6041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BEAD3-157D-48AF-87E8-D898DCD4F7F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Footer Placeholder 4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60420" name="Slide Number Placeholder 5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20B0E39A-2148-4180-848C-C36AB2363459}" type="slidenum">
              <a:rPr lang="en-US" sz="1200" b="0"/>
              <a:pPr algn="r"/>
              <a:t>21</a:t>
            </a:fld>
            <a:endParaRPr lang="en-US" sz="1200" b="0"/>
          </a:p>
        </p:txBody>
      </p:sp>
      <p:pic>
        <p:nvPicPr>
          <p:cNvPr id="60421" name="Picture 2" descr="IR7-test6"/>
          <p:cNvPicPr>
            <a:picLocks noChangeAspect="1" noChangeArrowheads="1"/>
          </p:cNvPicPr>
          <p:nvPr/>
        </p:nvPicPr>
        <p:blipFill>
          <a:blip r:embed="rId3" cstate="print"/>
          <a:srcRect r="15036"/>
          <a:stretch>
            <a:fillRect/>
          </a:stretch>
        </p:blipFill>
        <p:spPr bwMode="auto">
          <a:xfrm>
            <a:off x="4622800" y="490538"/>
            <a:ext cx="4521200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383587" cy="307975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Applications – </a:t>
            </a:r>
            <a:r>
              <a:rPr lang="en-US" sz="2400" i="1" smtClean="0">
                <a:solidFill>
                  <a:srgbClr val="0000FF"/>
                </a:solidFill>
              </a:rPr>
              <a:t>LHC collimation region</a:t>
            </a:r>
          </a:p>
        </p:txBody>
      </p:sp>
      <p:pic>
        <p:nvPicPr>
          <p:cNvPr id="60423" name="Picture 4" descr="IR7_Phase1_All_ct6_all_cut_xz_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3" y="4587875"/>
            <a:ext cx="33543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5" descr="IR7_Phase1_All_ct4_all_cut_xz_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2853068"/>
            <a:ext cx="33385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6" descr="IR7_Phase1_All_ct2_all_cut_xz_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7650" y="1119518"/>
            <a:ext cx="33385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600075" y="203709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8 hours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611188" y="387224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1 week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463550" y="545656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0">
                <a:solidFill>
                  <a:srgbClr val="FF3300"/>
                </a:solidFill>
                <a:latin typeface="Arial" charset="0"/>
              </a:rPr>
              <a:t>4 months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42925" y="1249693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latin typeface="Comic Sans MS" pitchFamily="66" charset="0"/>
              </a:rPr>
              <a:t>Cooling time</a:t>
            </a:r>
          </a:p>
        </p:txBody>
      </p:sp>
      <p:pic>
        <p:nvPicPr>
          <p:cNvPr id="6043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6324600"/>
            <a:ext cx="2790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1" name="Rectangle 12"/>
          <p:cNvSpPr>
            <a:spLocks noChangeArrowheads="1"/>
          </p:cNvSpPr>
          <p:nvPr/>
        </p:nvSpPr>
        <p:spPr bwMode="auto">
          <a:xfrm>
            <a:off x="7467600" y="5989968"/>
            <a:ext cx="1857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">
                <a:latin typeface="Arial" charset="0"/>
              </a:rPr>
              <a:t>CERN-SC-2005-092-RP-TN</a:t>
            </a:r>
            <a:r>
              <a:rPr lang="en-US" sz="800" b="0">
                <a:latin typeface="Arial" charset="0"/>
              </a:rPr>
              <a:t> </a:t>
            </a:r>
          </a:p>
        </p:txBody>
      </p:sp>
      <p:sp>
        <p:nvSpPr>
          <p:cNvPr id="60432" name="Line 13"/>
          <p:cNvSpPr>
            <a:spLocks noChangeShapeType="1"/>
          </p:cNvSpPr>
          <p:nvPr/>
        </p:nvSpPr>
        <p:spPr bwMode="auto">
          <a:xfrm flipH="1" flipV="1">
            <a:off x="5016500" y="5391480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4"/>
          <p:cNvSpPr>
            <a:spLocks noChangeShapeType="1"/>
          </p:cNvSpPr>
          <p:nvPr/>
        </p:nvSpPr>
        <p:spPr bwMode="auto">
          <a:xfrm flipH="1" flipV="1">
            <a:off x="6067425" y="2822905"/>
            <a:ext cx="13716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AutoShape 15"/>
          <p:cNvSpPr>
            <a:spLocks noChangeArrowheads="1"/>
          </p:cNvSpPr>
          <p:nvPr/>
        </p:nvSpPr>
        <p:spPr bwMode="auto">
          <a:xfrm>
            <a:off x="6096000" y="3930980"/>
            <a:ext cx="914400" cy="76200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4857750" y="1571955"/>
            <a:ext cx="245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Comic Sans MS" pitchFamily="66" charset="0"/>
              </a:rPr>
              <a:t>Residual dose rate (mSv/h)</a:t>
            </a:r>
          </a:p>
          <a:p>
            <a:pPr algn="ctr" eaLnBrk="0" hangingPunct="0"/>
            <a:r>
              <a:rPr lang="en-US" sz="1400" b="0">
                <a:latin typeface="Comic Sans MS" pitchFamily="66" charset="0"/>
              </a:rPr>
              <a:t>after one year of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240876-AE51-4110-BB06-FC53631BF6B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383587" cy="379413"/>
          </a:xfrm>
        </p:spPr>
        <p:txBody>
          <a:bodyPr anchor="ctr"/>
          <a:lstStyle/>
          <a:p>
            <a:pPr eaLnBrk="1" hangingPunct="1"/>
            <a:r>
              <a:rPr lang="en-US" sz="2800" b="1" smtClean="0"/>
              <a:t>Applications</a:t>
            </a:r>
            <a:r>
              <a:rPr lang="en-US" sz="2800" smtClean="0"/>
              <a:t> –</a:t>
            </a:r>
            <a:r>
              <a:rPr lang="en-US" sz="4400" smtClean="0"/>
              <a:t> </a:t>
            </a:r>
            <a:r>
              <a:rPr lang="en-US" sz="2800" i="1" smtClean="0">
                <a:solidFill>
                  <a:srgbClr val="0000FF"/>
                </a:solidFill>
              </a:rPr>
              <a:t>CNGS</a:t>
            </a:r>
          </a:p>
        </p:txBody>
      </p:sp>
      <p:pic>
        <p:nvPicPr>
          <p:cNvPr id="62467" name="Picture 3" descr="CNGS-Underground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9436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ng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764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 rot="1015650">
            <a:off x="2873375" y="2763838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3276600" y="3124200"/>
            <a:ext cx="1981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34F889-F6C5-4CD3-9CC3-A454E4003F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solidFill>
                  <a:srgbClr val="CC0000"/>
                </a:solidFill>
              </a:rPr>
              <a:t>C</a:t>
            </a:r>
            <a:r>
              <a:rPr lang="en-US" sz="3200" b="0">
                <a:solidFill>
                  <a:schemeClr val="tx2"/>
                </a:solidFill>
              </a:rPr>
              <a:t>ern </a:t>
            </a:r>
            <a:r>
              <a:rPr lang="en-US" sz="3200" b="0">
                <a:solidFill>
                  <a:srgbClr val="CC0000"/>
                </a:solidFill>
              </a:rPr>
              <a:t>N</a:t>
            </a:r>
            <a:r>
              <a:rPr lang="en-US" sz="3200" b="0">
                <a:solidFill>
                  <a:schemeClr val="tx2"/>
                </a:solidFill>
              </a:rPr>
              <a:t>eutrino to </a:t>
            </a:r>
            <a:r>
              <a:rPr lang="en-US" sz="3200" b="0">
                <a:solidFill>
                  <a:srgbClr val="CC0000"/>
                </a:solidFill>
              </a:rPr>
              <a:t>G</a:t>
            </a:r>
            <a:r>
              <a:rPr lang="en-US" sz="3200" b="0">
                <a:solidFill>
                  <a:schemeClr val="tx2"/>
                </a:solidFill>
              </a:rPr>
              <a:t>ran </a:t>
            </a:r>
            <a:r>
              <a:rPr lang="en-US" sz="3200" b="0">
                <a:solidFill>
                  <a:srgbClr val="CC0000"/>
                </a:solidFill>
              </a:rPr>
              <a:t>S</a:t>
            </a:r>
            <a:r>
              <a:rPr lang="en-US" sz="3200" b="0">
                <a:solidFill>
                  <a:schemeClr val="tx2"/>
                </a:solidFill>
              </a:rPr>
              <a:t>asso  </a:t>
            </a:r>
          </a:p>
        </p:txBody>
      </p:sp>
      <p:pic>
        <p:nvPicPr>
          <p:cNvPr id="64515" name="Picture 3" descr="CNGSlayout_200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5626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_align_both"/>
          <p:cNvPicPr>
            <a:picLocks noChangeAspect="1" noChangeArrowheads="1"/>
          </p:cNvPicPr>
          <p:nvPr/>
        </p:nvPicPr>
        <p:blipFill>
          <a:blip r:embed="rId4" cstate="print"/>
          <a:srcRect l="3960" t="26343" r="15961" b="20923"/>
          <a:stretch>
            <a:fillRect/>
          </a:stretch>
        </p:blipFill>
        <p:spPr bwMode="auto">
          <a:xfrm>
            <a:off x="5675313" y="3403600"/>
            <a:ext cx="32273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2705100"/>
            <a:ext cx="5943600" cy="641350"/>
          </a:xfrm>
          <a:prstGeom prst="rect">
            <a:avLst/>
          </a:prstGeom>
          <a:solidFill>
            <a:srgbClr val="FFFF99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Engineering and physics: target heating,</a:t>
            </a:r>
          </a:p>
          <a:p>
            <a:r>
              <a:rPr lang="en-US" b="0"/>
              <a:t>shielding, activation, beam monitors,  neutrino spectra</a:t>
            </a:r>
          </a:p>
        </p:txBody>
      </p:sp>
      <p:pic>
        <p:nvPicPr>
          <p:cNvPr id="64518" name="Picture 6" descr="targ0p5opti_col"/>
          <p:cNvPicPr>
            <a:picLocks noChangeAspect="1" noChangeArrowheads="1"/>
          </p:cNvPicPr>
          <p:nvPr/>
        </p:nvPicPr>
        <p:blipFill>
          <a:blip r:embed="rId5" cstate="print"/>
          <a:srcRect t="33882" r="6667" b="32236"/>
          <a:stretch>
            <a:fillRect/>
          </a:stretch>
        </p:blipFill>
        <p:spPr bwMode="auto">
          <a:xfrm>
            <a:off x="0" y="3214688"/>
            <a:ext cx="533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6200" y="6096000"/>
            <a:ext cx="6613525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Energy dep. in CNGS target rods, GeV/cm</a:t>
            </a:r>
            <a:r>
              <a:rPr lang="en-US" b="0" baseline="30000"/>
              <a:t>3</a:t>
            </a:r>
            <a:r>
              <a:rPr lang="en-US" b="0"/>
              <a:t>/pot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6200" y="5816600"/>
            <a:ext cx="71755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Muons in muon pits: horiz. distribution for beam alignment</a:t>
            </a:r>
          </a:p>
        </p:txBody>
      </p:sp>
      <p:pic>
        <p:nvPicPr>
          <p:cNvPr id="64521" name="Picture 9" descr="nugs2003_fourflav_r"/>
          <p:cNvPicPr>
            <a:picLocks noChangeAspect="1" noChangeArrowheads="1"/>
          </p:cNvPicPr>
          <p:nvPr/>
        </p:nvPicPr>
        <p:blipFill>
          <a:blip r:embed="rId6" cstate="print"/>
          <a:srcRect t="12445" r="11555" b="6857"/>
          <a:stretch>
            <a:fillRect/>
          </a:stretch>
        </p:blipFill>
        <p:spPr bwMode="auto">
          <a:xfrm>
            <a:off x="5575300" y="319088"/>
            <a:ext cx="33829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 FLUKA course, Paris Sept. 29-Oct. 3, 2008</a:t>
            </a:r>
          </a:p>
        </p:txBody>
      </p:sp>
      <p:sp>
        <p:nvSpPr>
          <p:cNvPr id="66562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08709-D007-4B47-AD0C-5CA4839BC93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Footer Placeholder 4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1200" b="0"/>
              <a:t>6</a:t>
            </a:r>
            <a:r>
              <a:rPr lang="en-US" sz="1200" b="0" baseline="30000"/>
              <a:t>th</a:t>
            </a:r>
            <a:r>
              <a:rPr lang="en-US" sz="1200" b="0"/>
              <a:t>  FLUKA course, CERN 2008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459787" cy="360363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Applications –</a:t>
            </a:r>
            <a:r>
              <a:rPr lang="en-US" sz="4000" smtClean="0"/>
              <a:t> </a:t>
            </a:r>
            <a:r>
              <a:rPr lang="en-US" sz="2400" i="1" smtClean="0">
                <a:solidFill>
                  <a:srgbClr val="0000FF"/>
                </a:solidFill>
              </a:rPr>
              <a:t>CNGS</a:t>
            </a:r>
          </a:p>
        </p:txBody>
      </p:sp>
      <p:pic>
        <p:nvPicPr>
          <p:cNvPr id="66565" name="Picture 3" descr="ngs99-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-152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4" descr="1d-total-xz-large"/>
          <p:cNvPicPr>
            <a:picLocks noChangeAspect="1" noChangeArrowheads="1"/>
          </p:cNvPicPr>
          <p:nvPr/>
        </p:nvPicPr>
        <p:blipFill>
          <a:blip r:embed="rId5" cstate="print"/>
          <a:srcRect l="3214" t="5658" r="16466" b="32108"/>
          <a:stretch>
            <a:fillRect/>
          </a:stretch>
        </p:blipFill>
        <p:spPr bwMode="auto">
          <a:xfrm>
            <a:off x="1622425" y="2905125"/>
            <a:ext cx="5181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5" descr="leg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0225" y="2828925"/>
            <a:ext cx="687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Line 6"/>
          <p:cNvSpPr>
            <a:spLocks noChangeShapeType="1"/>
          </p:cNvSpPr>
          <p:nvPr/>
        </p:nvSpPr>
        <p:spPr bwMode="auto">
          <a:xfrm>
            <a:off x="7145338" y="40163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7489825" y="3830638"/>
            <a:ext cx="6191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>
                <a:latin typeface="Comic Sans MS" pitchFamily="66" charset="0"/>
              </a:rPr>
              <a:t>100</a:t>
            </a:r>
          </a:p>
        </p:txBody>
      </p:sp>
      <p:sp>
        <p:nvSpPr>
          <p:cNvPr id="66570" name="Line 8"/>
          <p:cNvSpPr>
            <a:spLocks noChangeShapeType="1"/>
          </p:cNvSpPr>
          <p:nvPr/>
        </p:nvSpPr>
        <p:spPr bwMode="auto">
          <a:xfrm>
            <a:off x="7140575" y="4549775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Text Box 9"/>
          <p:cNvSpPr txBox="1">
            <a:spLocks noChangeArrowheads="1"/>
          </p:cNvSpPr>
          <p:nvPr/>
        </p:nvSpPr>
        <p:spPr bwMode="auto">
          <a:xfrm>
            <a:off x="7523163" y="4364038"/>
            <a:ext cx="463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>
                <a:latin typeface="Comic Sans MS" pitchFamily="66" charset="0"/>
              </a:rPr>
              <a:t>10</a:t>
            </a:r>
          </a:p>
        </p:txBody>
      </p:sp>
      <p:sp>
        <p:nvSpPr>
          <p:cNvPr id="66572" name="Line 10"/>
          <p:cNvSpPr>
            <a:spLocks noChangeShapeType="1"/>
          </p:cNvSpPr>
          <p:nvPr/>
        </p:nvSpPr>
        <p:spPr bwMode="auto">
          <a:xfrm>
            <a:off x="7148513" y="5084763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Text Box 11"/>
          <p:cNvSpPr txBox="1">
            <a:spLocks noChangeArrowheads="1"/>
          </p:cNvSpPr>
          <p:nvPr/>
        </p:nvSpPr>
        <p:spPr bwMode="auto">
          <a:xfrm>
            <a:off x="7593013" y="4881563"/>
            <a:ext cx="307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>
                <a:latin typeface="Comic Sans MS" pitchFamily="66" charset="0"/>
              </a:rPr>
              <a:t>1</a:t>
            </a:r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7446963" y="2752725"/>
            <a:ext cx="957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>
                <a:latin typeface="Comic Sans MS" pitchFamily="66" charset="0"/>
              </a:rPr>
              <a:t>mSv/h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04800" y="3908425"/>
            <a:ext cx="1241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 i="1" u="sng">
                <a:latin typeface="Comic Sans MS" pitchFamily="66" charset="0"/>
              </a:rPr>
              <a:t>Example:</a:t>
            </a:r>
          </a:p>
          <a:p>
            <a:pPr eaLnBrk="0" hangingPunct="0"/>
            <a:endParaRPr lang="en-US" sz="1600" b="0" i="1" u="sng">
              <a:latin typeface="Comic Sans MS" pitchFamily="66" charset="0"/>
            </a:endParaRPr>
          </a:p>
          <a:p>
            <a:pPr eaLnBrk="0" hangingPunct="0"/>
            <a:r>
              <a:rPr lang="en-US" sz="1600" b="0">
                <a:latin typeface="Comic Sans MS" pitchFamily="66" charset="0"/>
              </a:rPr>
              <a:t>t</a:t>
            </a:r>
            <a:r>
              <a:rPr lang="en-US" sz="1600" b="0" baseline="-25000">
                <a:latin typeface="Comic Sans MS" pitchFamily="66" charset="0"/>
              </a:rPr>
              <a:t>cool</a:t>
            </a:r>
            <a:r>
              <a:rPr lang="en-US" sz="1600" b="0">
                <a:latin typeface="Comic Sans MS" pitchFamily="66" charset="0"/>
              </a:rPr>
              <a:t> = 1 day</a:t>
            </a:r>
          </a:p>
        </p:txBody>
      </p:sp>
      <p:sp>
        <p:nvSpPr>
          <p:cNvPr id="66576" name="Line 14"/>
          <p:cNvSpPr>
            <a:spLocks noChangeShapeType="1"/>
          </p:cNvSpPr>
          <p:nvPr/>
        </p:nvSpPr>
        <p:spPr bwMode="auto">
          <a:xfrm flipH="1">
            <a:off x="4267200" y="457200"/>
            <a:ext cx="6096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7" name="Line 15"/>
          <p:cNvSpPr>
            <a:spLocks noChangeShapeType="1"/>
          </p:cNvSpPr>
          <p:nvPr/>
        </p:nvSpPr>
        <p:spPr bwMode="auto">
          <a:xfrm flipH="1">
            <a:off x="5791200" y="990600"/>
            <a:ext cx="609600" cy="914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8" name="AutoShape 16"/>
          <p:cNvSpPr>
            <a:spLocks noChangeArrowheads="1"/>
          </p:cNvSpPr>
          <p:nvPr/>
        </p:nvSpPr>
        <p:spPr bwMode="auto">
          <a:xfrm rot="-3483344">
            <a:off x="4167188" y="2185988"/>
            <a:ext cx="1039812" cy="74612"/>
          </a:xfrm>
          <a:prstGeom prst="leftArrow">
            <a:avLst>
              <a:gd name="adj1" fmla="val 50000"/>
              <a:gd name="adj2" fmla="val 348406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0E6BB7-A5C5-4D55-AB01-DD963E44E97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307387" cy="503238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800000"/>
                </a:solidFill>
              </a:rPr>
              <a:t>(3D) Calculation of Atmospheric </a:t>
            </a:r>
            <a:r>
              <a:rPr lang="el-GR" sz="2800" smtClean="0">
                <a:solidFill>
                  <a:srgbClr val="800000"/>
                </a:solidFill>
              </a:rPr>
              <a:t>ν</a:t>
            </a:r>
            <a:r>
              <a:rPr lang="en-GB" sz="2400" smtClean="0">
                <a:solidFill>
                  <a:srgbClr val="800000"/>
                </a:solidFill>
              </a:rPr>
              <a:t> Flux</a:t>
            </a:r>
            <a:endParaRPr lang="en-US" sz="2400" smtClean="0">
              <a:solidFill>
                <a:srgbClr val="800000"/>
              </a:solidFill>
            </a:endParaRPr>
          </a:p>
        </p:txBody>
      </p:sp>
      <p:pic>
        <p:nvPicPr>
          <p:cNvPr id="68611" name="Picture 3" descr="subgevsk"/>
          <p:cNvPicPr>
            <a:picLocks noChangeAspect="1" noChangeArrowheads="1"/>
          </p:cNvPicPr>
          <p:nvPr/>
        </p:nvPicPr>
        <p:blipFill>
          <a:blip r:embed="rId3" cstate="print"/>
          <a:srcRect l="2028" t="3439" r="10493" b="3439"/>
          <a:stretch>
            <a:fillRect/>
          </a:stretch>
        </p:blipFill>
        <p:spPr bwMode="auto">
          <a:xfrm>
            <a:off x="381000" y="12954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076825" y="1052513"/>
            <a:ext cx="3810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0000"/>
                </a:solidFill>
                <a:latin typeface="Comic Sans MS" pitchFamily="66" charset="0"/>
              </a:rPr>
              <a:t>The first 3-D calculation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 of atmospheric neutrinos was done with FLUKA.</a:t>
            </a:r>
          </a:p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The enhancement in the horizontal direction, which cannot be predicted by a 1-D calculation, was fully unexpected, but is now generally acknowledged.</a:t>
            </a:r>
          </a:p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In the figure: angular distribution of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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, 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,,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, 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.</a:t>
            </a:r>
            <a:r>
              <a:rPr lang="en-US" sz="2000" b="0" baseline="-2500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0066"/>
                </a:solidFill>
                <a:latin typeface="Comic Sans MS" pitchFamily="66" charset="0"/>
                <a:sym typeface="Symbol" pitchFamily="18" charset="2"/>
              </a:rPr>
              <a:t>In red:</a:t>
            </a:r>
            <a:r>
              <a:rPr lang="en-US" sz="2000" b="0" baseline="-25000">
                <a:latin typeface="Comic Sans MS" pitchFamily="66" charset="0"/>
                <a:sym typeface="Symbol" pitchFamily="18" charset="2"/>
              </a:rPr>
              <a:t>  </a:t>
            </a:r>
            <a:r>
              <a:rPr lang="en-US" sz="2000" b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1-D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62403-72D5-4227-AA93-A89D441ECBA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684213" y="115888"/>
            <a:ext cx="8002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2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 muons at floating altitudes: CAPRICE94</a:t>
            </a:r>
            <a:endParaRPr lang="en-US" sz="2400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743200" y="4876800"/>
            <a:ext cx="4213225" cy="549275"/>
          </a:xfrm>
          <a:prstGeom prst="rect">
            <a:avLst/>
          </a:prstGeom>
          <a:solidFill>
            <a:srgbClr val="FFFFFF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Open symbols: CAPRICE  data </a:t>
            </a:r>
          </a:p>
          <a:p>
            <a:pPr algn="ctr" eaLnBrk="0" hangingPunct="0"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>
                <a:solidFill>
                  <a:srgbClr val="0000FF"/>
                </a:solidFill>
                <a:latin typeface="Arial" charset="0"/>
              </a:rPr>
              <a:t>Full symbols: FLUKA</a:t>
            </a:r>
          </a:p>
        </p:txBody>
      </p:sp>
      <p:pic>
        <p:nvPicPr>
          <p:cNvPr id="70660" name="Picture 4" descr="myneg"/>
          <p:cNvPicPr>
            <a:picLocks noChangeAspect="1" noChangeArrowheads="1"/>
          </p:cNvPicPr>
          <p:nvPr/>
        </p:nvPicPr>
        <p:blipFill>
          <a:blip r:embed="rId3" cstate="print"/>
          <a:srcRect l="3922" t="18182" r="13725" b="42424"/>
          <a:stretch>
            <a:fillRect/>
          </a:stretch>
        </p:blipFill>
        <p:spPr bwMode="auto">
          <a:xfrm>
            <a:off x="533400" y="17526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myneg"/>
          <p:cNvPicPr>
            <a:picLocks noChangeAspect="1" noChangeArrowheads="1"/>
          </p:cNvPicPr>
          <p:nvPr/>
        </p:nvPicPr>
        <p:blipFill>
          <a:blip r:embed="rId3" cstate="print"/>
          <a:srcRect l="7843" t="37373" r="38562" b="44444"/>
          <a:stretch>
            <a:fillRect/>
          </a:stretch>
        </p:blipFill>
        <p:spPr bwMode="auto">
          <a:xfrm>
            <a:off x="5334000" y="1676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myneg"/>
          <p:cNvPicPr>
            <a:picLocks noChangeAspect="1" noChangeArrowheads="1"/>
          </p:cNvPicPr>
          <p:nvPr/>
        </p:nvPicPr>
        <p:blipFill>
          <a:blip r:embed="rId3" cstate="print"/>
          <a:srcRect l="58824" t="38383" r="15033" b="42424"/>
          <a:stretch>
            <a:fillRect/>
          </a:stretch>
        </p:blipFill>
        <p:spPr bwMode="auto">
          <a:xfrm>
            <a:off x="685800" y="3276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myneg"/>
          <p:cNvPicPr>
            <a:picLocks noChangeAspect="1" noChangeArrowheads="1"/>
          </p:cNvPicPr>
          <p:nvPr/>
        </p:nvPicPr>
        <p:blipFill>
          <a:blip r:embed="rId3" cstate="print"/>
          <a:srcRect l="7843" t="57576" r="39870" b="21213"/>
          <a:stretch>
            <a:fillRect/>
          </a:stretch>
        </p:blipFill>
        <p:spPr bwMode="auto">
          <a:xfrm>
            <a:off x="5334000" y="32004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myneg"/>
          <p:cNvPicPr>
            <a:picLocks noChangeAspect="1" noChangeArrowheads="1"/>
          </p:cNvPicPr>
          <p:nvPr/>
        </p:nvPicPr>
        <p:blipFill>
          <a:blip r:embed="rId3" cstate="print"/>
          <a:srcRect l="61440" t="58586" r="13725" b="24243"/>
          <a:stretch>
            <a:fillRect/>
          </a:stretch>
        </p:blipFill>
        <p:spPr bwMode="auto">
          <a:xfrm>
            <a:off x="838200" y="4800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48000" y="5486400"/>
            <a:ext cx="3810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0">
                <a:solidFill>
                  <a:srgbClr val="D60093"/>
                </a:solidFill>
                <a:latin typeface="Arial" charset="0"/>
              </a:rPr>
              <a:t>primary spectrum normalization ~AMS-BESS </a:t>
            </a:r>
          </a:p>
          <a:p>
            <a:r>
              <a:rPr lang="en-GB" sz="1400" b="0">
                <a:solidFill>
                  <a:srgbClr val="D60093"/>
                </a:solidFill>
                <a:latin typeface="Arial" charset="0"/>
              </a:rPr>
              <a:t>   Astrop. Phys., Vol. 17, No. 4 (2002) p. 477</a:t>
            </a:r>
          </a:p>
          <a:p>
            <a:endParaRPr lang="en-US" sz="1400" b="0" i="1">
              <a:latin typeface="Arial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096000" y="4572000"/>
            <a:ext cx="7620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F08FD-FD28-4B5C-BABB-ABB610A77A7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57200"/>
            <a:ext cx="8459787" cy="379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800000"/>
                </a:solidFill>
              </a:rPr>
              <a:t>Neutrons  on the ER-2 plane at 21 km altitude</a:t>
            </a:r>
            <a:endParaRPr lang="en-US" smtClean="0">
              <a:solidFill>
                <a:srgbClr val="800000"/>
              </a:solidFill>
            </a:endParaRPr>
          </a:p>
        </p:txBody>
      </p:sp>
      <p:pic>
        <p:nvPicPr>
          <p:cNvPr id="72707" name="Picture 3" descr="nflx01-north2-r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5069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nflx02-south1-rp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7088" y="3505200"/>
            <a:ext cx="4506912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08500" y="1600200"/>
            <a:ext cx="44196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Measurements: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Goldhagen et al., NIM A476, 42 (2002</a:t>
            </a:r>
            <a:r>
              <a:rPr lang="en-US" sz="2400" b="0">
                <a:solidFill>
                  <a:srgbClr val="333399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4191000" cy="102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FLUKA calculations: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Roesler et al., Rad. Prot. Dosim. 98,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0">
                <a:solidFill>
                  <a:srgbClr val="333399"/>
                </a:solidFill>
                <a:latin typeface="Comic Sans MS" pitchFamily="66" charset="0"/>
              </a:rPr>
              <a:t>367 (2002)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648200" y="2438400"/>
            <a:ext cx="4092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>
                <a:solidFill>
                  <a:srgbClr val="006600"/>
                </a:solidFill>
                <a:latin typeface="Comic Sans MS" pitchFamily="66" charset="0"/>
              </a:rPr>
              <a:t>Note one order of magnitude difference depending on latitude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9FE4F-1949-4670-8DB0-ADB60D39EE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47650"/>
            <a:ext cx="8156575" cy="588963"/>
          </a:xfrm>
        </p:spPr>
        <p:txBody>
          <a:bodyPr lIns="90000" tIns="46800" rIns="90000" bIns="46800" anchor="ctr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smtClean="0">
                <a:solidFill>
                  <a:srgbClr val="006600"/>
                </a:solidFill>
              </a:rPr>
              <a:t>   </a:t>
            </a:r>
            <a:r>
              <a:rPr lang="en-GB" sz="3200" smtClean="0">
                <a:solidFill>
                  <a:srgbClr val="006600"/>
                </a:solidFill>
              </a:rPr>
              <a:t>Dosimetry Applications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762000" y="5126038"/>
            <a:ext cx="762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ctr" anchorCtr="1">
            <a:spAutoFit/>
          </a:bodyPr>
          <a:lstStyle/>
          <a:p>
            <a:pPr eaLnBrk="0" hangingPunct="0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Ambient dose equivalent from neutrons at solar maximum on commercial flights from Seattle to Hamburg and from Frankfurt  to Johannesburg.</a:t>
            </a:r>
            <a:r>
              <a:rPr lang="en-GB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0" hangingPunct="0"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b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Solid lines: FLUKA simulation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65125" y="1639888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0" i="1">
              <a:latin typeface="Arial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2378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Roesler et al., </a:t>
            </a:r>
          </a:p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Rad. Prot. Dosim. </a:t>
            </a:r>
          </a:p>
          <a:p>
            <a:r>
              <a:rPr lang="en-US" sz="2000" b="0">
                <a:solidFill>
                  <a:srgbClr val="333399"/>
                </a:solidFill>
                <a:latin typeface="Comic Sans MS" pitchFamily="66" charset="0"/>
              </a:rPr>
              <a:t>98, 367 (2002)</a:t>
            </a:r>
          </a:p>
        </p:txBody>
      </p:sp>
      <p:pic>
        <p:nvPicPr>
          <p:cNvPr id="74758" name="Picture 6" descr="amb-flt-nut-GSF1-r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54387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437BD-7F9F-4F3C-9F44-4FB187A9F42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2" name="Line 2"/>
          <p:cNvSpPr>
            <a:spLocks noChangeShapeType="1"/>
          </p:cNvSpPr>
          <p:nvPr/>
        </p:nvSpPr>
        <p:spPr bwMode="auto">
          <a:xfrm flipH="1">
            <a:off x="3886200" y="3178175"/>
            <a:ext cx="857250" cy="2155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838200" y="4419600"/>
            <a:ext cx="1582738" cy="282575"/>
            <a:chOff x="384" y="2931"/>
            <a:chExt cx="997" cy="178"/>
          </a:xfrm>
        </p:grpSpPr>
        <p:sp>
          <p:nvSpPr>
            <p:cNvPr id="77185" name="AutoShape 4"/>
            <p:cNvSpPr>
              <a:spLocks noChangeArrowheads="1"/>
            </p:cNvSpPr>
            <p:nvPr/>
          </p:nvSpPr>
          <p:spPr bwMode="auto">
            <a:xfrm>
              <a:off x="384" y="2931"/>
              <a:ext cx="997" cy="178"/>
            </a:xfrm>
            <a:prstGeom prst="roundRect">
              <a:avLst>
                <a:gd name="adj" fmla="val 560"/>
              </a:avLst>
            </a:prstGeom>
            <a:solidFill>
              <a:srgbClr val="CCFF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186" name="Text Box 5"/>
            <p:cNvSpPr txBox="1">
              <a:spLocks noChangeArrowheads="1"/>
            </p:cNvSpPr>
            <p:nvPr/>
          </p:nvSpPr>
          <p:spPr bwMode="auto">
            <a:xfrm>
              <a:off x="384" y="2931"/>
              <a:ext cx="99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Business Class</a:t>
              </a:r>
            </a:p>
          </p:txBody>
        </p:sp>
      </p:grpSp>
      <p:grpSp>
        <p:nvGrpSpPr>
          <p:cNvPr id="76804" name="Group 6"/>
          <p:cNvGrpSpPr>
            <a:grpSpLocks/>
          </p:cNvGrpSpPr>
          <p:nvPr/>
        </p:nvGrpSpPr>
        <p:grpSpPr bwMode="auto">
          <a:xfrm>
            <a:off x="2514600" y="4419600"/>
            <a:ext cx="1503363" cy="266700"/>
            <a:chOff x="1490" y="2880"/>
            <a:chExt cx="947" cy="168"/>
          </a:xfrm>
        </p:grpSpPr>
        <p:sp>
          <p:nvSpPr>
            <p:cNvPr id="77183" name="AutoShape 7"/>
            <p:cNvSpPr>
              <a:spLocks noChangeArrowheads="1"/>
            </p:cNvSpPr>
            <p:nvPr/>
          </p:nvSpPr>
          <p:spPr bwMode="auto">
            <a:xfrm>
              <a:off x="1490" y="2880"/>
              <a:ext cx="947" cy="168"/>
            </a:xfrm>
            <a:prstGeom prst="roundRect">
              <a:avLst>
                <a:gd name="adj" fmla="val 593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184" name="Text Box 8"/>
            <p:cNvSpPr txBox="1">
              <a:spLocks noChangeArrowheads="1"/>
            </p:cNvSpPr>
            <p:nvPr/>
          </p:nvSpPr>
          <p:spPr bwMode="auto">
            <a:xfrm>
              <a:off x="1490" y="2880"/>
              <a:ext cx="9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Economic Class</a:t>
              </a:r>
            </a:p>
          </p:txBody>
        </p:sp>
      </p:grpSp>
      <p:sp>
        <p:nvSpPr>
          <p:cNvPr id="76805" name="Line 9"/>
          <p:cNvSpPr>
            <a:spLocks noChangeShapeType="1"/>
          </p:cNvSpPr>
          <p:nvPr/>
        </p:nvSpPr>
        <p:spPr bwMode="auto">
          <a:xfrm flipH="1" flipV="1">
            <a:off x="2809875" y="2173288"/>
            <a:ext cx="484188" cy="406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6806" name="Group 10"/>
          <p:cNvGrpSpPr>
            <a:grpSpLocks/>
          </p:cNvGrpSpPr>
          <p:nvPr/>
        </p:nvGrpSpPr>
        <p:grpSpPr bwMode="auto">
          <a:xfrm>
            <a:off x="2212975" y="1728788"/>
            <a:ext cx="811213" cy="673100"/>
            <a:chOff x="1394" y="1089"/>
            <a:chExt cx="511" cy="424"/>
          </a:xfrm>
        </p:grpSpPr>
        <p:grpSp>
          <p:nvGrpSpPr>
            <p:cNvPr id="77171" name="Group 11"/>
            <p:cNvGrpSpPr>
              <a:grpSpLocks/>
            </p:cNvGrpSpPr>
            <p:nvPr/>
          </p:nvGrpSpPr>
          <p:grpSpPr bwMode="auto">
            <a:xfrm>
              <a:off x="1539" y="1118"/>
              <a:ext cx="163" cy="221"/>
              <a:chOff x="1539" y="1118"/>
              <a:chExt cx="163" cy="221"/>
            </a:xfrm>
          </p:grpSpPr>
          <p:sp>
            <p:nvSpPr>
              <p:cNvPr id="77180" name="Freeform 12"/>
              <p:cNvSpPr>
                <a:spLocks noChangeArrowheads="1"/>
              </p:cNvSpPr>
              <p:nvPr/>
            </p:nvSpPr>
            <p:spPr bwMode="auto">
              <a:xfrm>
                <a:off x="1539" y="1118"/>
                <a:ext cx="154" cy="221"/>
              </a:xfrm>
              <a:custGeom>
                <a:avLst/>
                <a:gdLst>
                  <a:gd name="T0" fmla="*/ 0 w 684"/>
                  <a:gd name="T1" fmla="*/ 11 h 980"/>
                  <a:gd name="T2" fmla="*/ 0 w 684"/>
                  <a:gd name="T3" fmla="*/ 6 h 980"/>
                  <a:gd name="T4" fmla="*/ 6 w 684"/>
                  <a:gd name="T5" fmla="*/ 0 h 980"/>
                  <a:gd name="T6" fmla="*/ 8 w 684"/>
                  <a:gd name="T7" fmla="*/ 0 h 980"/>
                  <a:gd name="T8" fmla="*/ 8 w 684"/>
                  <a:gd name="T9" fmla="*/ 5 h 980"/>
                  <a:gd name="T10" fmla="*/ 2 w 684"/>
                  <a:gd name="T11" fmla="*/ 11 h 980"/>
                  <a:gd name="T12" fmla="*/ 0 w 684"/>
                  <a:gd name="T13" fmla="*/ 11 h 9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80"/>
                  <a:gd name="T23" fmla="*/ 684 w 684"/>
                  <a:gd name="T24" fmla="*/ 980 h 9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80">
                    <a:moveTo>
                      <a:pt x="0" y="979"/>
                    </a:moveTo>
                    <a:lnTo>
                      <a:pt x="0" y="545"/>
                    </a:lnTo>
                    <a:lnTo>
                      <a:pt x="506" y="0"/>
                    </a:lnTo>
                    <a:lnTo>
                      <a:pt x="683" y="0"/>
                    </a:lnTo>
                    <a:lnTo>
                      <a:pt x="683" y="432"/>
                    </a:lnTo>
                    <a:lnTo>
                      <a:pt x="169" y="979"/>
                    </a:lnTo>
                    <a:lnTo>
                      <a:pt x="0" y="97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81" name="Freeform 13"/>
              <p:cNvSpPr>
                <a:spLocks noChangeArrowheads="1"/>
              </p:cNvSpPr>
              <p:nvPr/>
            </p:nvSpPr>
            <p:spPr bwMode="auto">
              <a:xfrm>
                <a:off x="1539" y="1118"/>
                <a:ext cx="154" cy="125"/>
              </a:xfrm>
              <a:custGeom>
                <a:avLst/>
                <a:gdLst>
                  <a:gd name="T0" fmla="*/ 0 w 684"/>
                  <a:gd name="T1" fmla="*/ 6 h 557"/>
                  <a:gd name="T2" fmla="*/ 6 w 684"/>
                  <a:gd name="T3" fmla="*/ 0 h 557"/>
                  <a:gd name="T4" fmla="*/ 8 w 684"/>
                  <a:gd name="T5" fmla="*/ 0 h 557"/>
                  <a:gd name="T6" fmla="*/ 2 w 684"/>
                  <a:gd name="T7" fmla="*/ 6 h 557"/>
                  <a:gd name="T8" fmla="*/ 0 w 684"/>
                  <a:gd name="T9" fmla="*/ 6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4"/>
                  <a:gd name="T16" fmla="*/ 0 h 557"/>
                  <a:gd name="T17" fmla="*/ 684 w 684"/>
                  <a:gd name="T18" fmla="*/ 557 h 5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4" h="557">
                    <a:moveTo>
                      <a:pt x="0" y="556"/>
                    </a:moveTo>
                    <a:lnTo>
                      <a:pt x="506" y="0"/>
                    </a:lnTo>
                    <a:lnTo>
                      <a:pt x="683" y="0"/>
                    </a:lnTo>
                    <a:lnTo>
                      <a:pt x="169" y="556"/>
                    </a:lnTo>
                    <a:lnTo>
                      <a:pt x="0" y="55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82" name="Freeform 14"/>
              <p:cNvSpPr>
                <a:spLocks noChangeArrowheads="1"/>
              </p:cNvSpPr>
              <p:nvPr/>
            </p:nvSpPr>
            <p:spPr bwMode="auto">
              <a:xfrm>
                <a:off x="1584" y="1118"/>
                <a:ext cx="119" cy="221"/>
              </a:xfrm>
              <a:custGeom>
                <a:avLst/>
                <a:gdLst>
                  <a:gd name="T0" fmla="*/ 0 w 527"/>
                  <a:gd name="T1" fmla="*/ 11 h 980"/>
                  <a:gd name="T2" fmla="*/ 0 w 527"/>
                  <a:gd name="T3" fmla="*/ 6 h 980"/>
                  <a:gd name="T4" fmla="*/ 6 w 527"/>
                  <a:gd name="T5" fmla="*/ 0 h 980"/>
                  <a:gd name="T6" fmla="*/ 6 w 527"/>
                  <a:gd name="T7" fmla="*/ 5 h 980"/>
                  <a:gd name="T8" fmla="*/ 0 w 527"/>
                  <a:gd name="T9" fmla="*/ 11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7"/>
                  <a:gd name="T16" fmla="*/ 0 h 980"/>
                  <a:gd name="T17" fmla="*/ 527 w 527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7" h="980">
                    <a:moveTo>
                      <a:pt x="0" y="979"/>
                    </a:moveTo>
                    <a:lnTo>
                      <a:pt x="0" y="545"/>
                    </a:lnTo>
                    <a:lnTo>
                      <a:pt x="526" y="0"/>
                    </a:lnTo>
                    <a:lnTo>
                      <a:pt x="526" y="432"/>
                    </a:lnTo>
                    <a:lnTo>
                      <a:pt x="0" y="979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172" name="Group 15"/>
            <p:cNvGrpSpPr>
              <a:grpSpLocks/>
            </p:cNvGrpSpPr>
            <p:nvPr/>
          </p:nvGrpSpPr>
          <p:grpSpPr bwMode="auto">
            <a:xfrm>
              <a:off x="1423" y="1321"/>
              <a:ext cx="221" cy="138"/>
              <a:chOff x="1423" y="1321"/>
              <a:chExt cx="221" cy="138"/>
            </a:xfrm>
          </p:grpSpPr>
          <p:sp>
            <p:nvSpPr>
              <p:cNvPr id="77177" name="Freeform 16"/>
              <p:cNvSpPr>
                <a:spLocks noChangeArrowheads="1"/>
              </p:cNvSpPr>
              <p:nvPr/>
            </p:nvSpPr>
            <p:spPr bwMode="auto">
              <a:xfrm>
                <a:off x="1423" y="1321"/>
                <a:ext cx="221" cy="138"/>
              </a:xfrm>
              <a:custGeom>
                <a:avLst/>
                <a:gdLst>
                  <a:gd name="T0" fmla="*/ 0 w 980"/>
                  <a:gd name="T1" fmla="*/ 7 h 614"/>
                  <a:gd name="T2" fmla="*/ 0 w 980"/>
                  <a:gd name="T3" fmla="*/ 2 h 614"/>
                  <a:gd name="T4" fmla="*/ 3 w 980"/>
                  <a:gd name="T5" fmla="*/ 0 h 614"/>
                  <a:gd name="T6" fmla="*/ 11 w 980"/>
                  <a:gd name="T7" fmla="*/ 0 h 614"/>
                  <a:gd name="T8" fmla="*/ 11 w 980"/>
                  <a:gd name="T9" fmla="*/ 4 h 614"/>
                  <a:gd name="T10" fmla="*/ 9 w 980"/>
                  <a:gd name="T11" fmla="*/ 7 h 614"/>
                  <a:gd name="T12" fmla="*/ 0 w 980"/>
                  <a:gd name="T13" fmla="*/ 7 h 6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0"/>
                  <a:gd name="T22" fmla="*/ 0 h 614"/>
                  <a:gd name="T23" fmla="*/ 980 w 980"/>
                  <a:gd name="T24" fmla="*/ 614 h 6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0" h="614">
                    <a:moveTo>
                      <a:pt x="0" y="613"/>
                    </a:moveTo>
                    <a:lnTo>
                      <a:pt x="0" y="221"/>
                    </a:lnTo>
                    <a:lnTo>
                      <a:pt x="226" y="0"/>
                    </a:lnTo>
                    <a:lnTo>
                      <a:pt x="979" y="0"/>
                    </a:lnTo>
                    <a:lnTo>
                      <a:pt x="979" y="391"/>
                    </a:lnTo>
                    <a:lnTo>
                      <a:pt x="752" y="613"/>
                    </a:lnTo>
                    <a:lnTo>
                      <a:pt x="0" y="613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78" name="Freeform 17"/>
              <p:cNvSpPr>
                <a:spLocks noChangeArrowheads="1"/>
              </p:cNvSpPr>
              <p:nvPr/>
            </p:nvSpPr>
            <p:spPr bwMode="auto">
              <a:xfrm>
                <a:off x="1423" y="1321"/>
                <a:ext cx="221" cy="51"/>
              </a:xfrm>
              <a:custGeom>
                <a:avLst/>
                <a:gdLst>
                  <a:gd name="T0" fmla="*/ 0 w 980"/>
                  <a:gd name="T1" fmla="*/ 2 h 231"/>
                  <a:gd name="T2" fmla="*/ 3 w 980"/>
                  <a:gd name="T3" fmla="*/ 0 h 231"/>
                  <a:gd name="T4" fmla="*/ 11 w 980"/>
                  <a:gd name="T5" fmla="*/ 0 h 231"/>
                  <a:gd name="T6" fmla="*/ 9 w 980"/>
                  <a:gd name="T7" fmla="*/ 2 h 231"/>
                  <a:gd name="T8" fmla="*/ 0 w 980"/>
                  <a:gd name="T9" fmla="*/ 2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0"/>
                  <a:gd name="T16" fmla="*/ 0 h 231"/>
                  <a:gd name="T17" fmla="*/ 980 w 980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0" h="231">
                    <a:moveTo>
                      <a:pt x="0" y="230"/>
                    </a:moveTo>
                    <a:lnTo>
                      <a:pt x="226" y="0"/>
                    </a:lnTo>
                    <a:lnTo>
                      <a:pt x="979" y="0"/>
                    </a:lnTo>
                    <a:lnTo>
                      <a:pt x="752" y="230"/>
                    </a:lnTo>
                    <a:lnTo>
                      <a:pt x="0" y="23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79" name="Freeform 18"/>
              <p:cNvSpPr>
                <a:spLocks noChangeArrowheads="1"/>
              </p:cNvSpPr>
              <p:nvPr/>
            </p:nvSpPr>
            <p:spPr bwMode="auto">
              <a:xfrm>
                <a:off x="1593" y="1321"/>
                <a:ext cx="51" cy="138"/>
              </a:xfrm>
              <a:custGeom>
                <a:avLst/>
                <a:gdLst>
                  <a:gd name="T0" fmla="*/ 0 w 230"/>
                  <a:gd name="T1" fmla="*/ 7 h 614"/>
                  <a:gd name="T2" fmla="*/ 0 w 230"/>
                  <a:gd name="T3" fmla="*/ 2 h 614"/>
                  <a:gd name="T4" fmla="*/ 2 w 230"/>
                  <a:gd name="T5" fmla="*/ 0 h 614"/>
                  <a:gd name="T6" fmla="*/ 2 w 230"/>
                  <a:gd name="T7" fmla="*/ 4 h 614"/>
                  <a:gd name="T8" fmla="*/ 0 w 230"/>
                  <a:gd name="T9" fmla="*/ 7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614"/>
                  <a:gd name="T17" fmla="*/ 230 w 230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614">
                    <a:moveTo>
                      <a:pt x="0" y="613"/>
                    </a:moveTo>
                    <a:lnTo>
                      <a:pt x="0" y="221"/>
                    </a:lnTo>
                    <a:lnTo>
                      <a:pt x="229" y="0"/>
                    </a:lnTo>
                    <a:lnTo>
                      <a:pt x="229" y="391"/>
                    </a:lnTo>
                    <a:lnTo>
                      <a:pt x="0" y="613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173" name="Group 19"/>
            <p:cNvGrpSpPr>
              <a:grpSpLocks/>
            </p:cNvGrpSpPr>
            <p:nvPr/>
          </p:nvGrpSpPr>
          <p:grpSpPr bwMode="auto">
            <a:xfrm>
              <a:off x="1394" y="1089"/>
              <a:ext cx="511" cy="424"/>
              <a:chOff x="1394" y="1089"/>
              <a:chExt cx="511" cy="424"/>
            </a:xfrm>
          </p:grpSpPr>
          <p:sp>
            <p:nvSpPr>
              <p:cNvPr id="77174" name="Freeform 20"/>
              <p:cNvSpPr>
                <a:spLocks noChangeArrowheads="1"/>
              </p:cNvSpPr>
              <p:nvPr/>
            </p:nvSpPr>
            <p:spPr bwMode="auto">
              <a:xfrm>
                <a:off x="1394" y="1089"/>
                <a:ext cx="510" cy="424"/>
              </a:xfrm>
              <a:custGeom>
                <a:avLst/>
                <a:gdLst>
                  <a:gd name="T0" fmla="*/ 0 w 2255"/>
                  <a:gd name="T1" fmla="*/ 22 h 1875"/>
                  <a:gd name="T2" fmla="*/ 0 w 2255"/>
                  <a:gd name="T3" fmla="*/ 13 h 1875"/>
                  <a:gd name="T4" fmla="*/ 13 w 2255"/>
                  <a:gd name="T5" fmla="*/ 0 h 1875"/>
                  <a:gd name="T6" fmla="*/ 26 w 2255"/>
                  <a:gd name="T7" fmla="*/ 0 h 1875"/>
                  <a:gd name="T8" fmla="*/ 26 w 2255"/>
                  <a:gd name="T9" fmla="*/ 9 h 1875"/>
                  <a:gd name="T10" fmla="*/ 13 w 2255"/>
                  <a:gd name="T11" fmla="*/ 22 h 1875"/>
                  <a:gd name="T12" fmla="*/ 0 w 2255"/>
                  <a:gd name="T13" fmla="*/ 22 h 1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55"/>
                  <a:gd name="T22" fmla="*/ 0 h 1875"/>
                  <a:gd name="T23" fmla="*/ 2255 w 2255"/>
                  <a:gd name="T24" fmla="*/ 1875 h 18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55" h="1875">
                    <a:moveTo>
                      <a:pt x="0" y="1874"/>
                    </a:moveTo>
                    <a:lnTo>
                      <a:pt x="0" y="1086"/>
                    </a:lnTo>
                    <a:lnTo>
                      <a:pt x="1087" y="0"/>
                    </a:lnTo>
                    <a:lnTo>
                      <a:pt x="2254" y="0"/>
                    </a:lnTo>
                    <a:lnTo>
                      <a:pt x="2254" y="787"/>
                    </a:lnTo>
                    <a:lnTo>
                      <a:pt x="1165" y="1874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75" name="Freeform 21"/>
              <p:cNvSpPr>
                <a:spLocks noChangeArrowheads="1"/>
              </p:cNvSpPr>
              <p:nvPr/>
            </p:nvSpPr>
            <p:spPr bwMode="auto">
              <a:xfrm>
                <a:off x="1394" y="1089"/>
                <a:ext cx="510" cy="246"/>
              </a:xfrm>
              <a:custGeom>
                <a:avLst/>
                <a:gdLst>
                  <a:gd name="T0" fmla="*/ 0 w 2255"/>
                  <a:gd name="T1" fmla="*/ 13 h 1090"/>
                  <a:gd name="T2" fmla="*/ 13 w 2255"/>
                  <a:gd name="T3" fmla="*/ 0 h 1090"/>
                  <a:gd name="T4" fmla="*/ 26 w 2255"/>
                  <a:gd name="T5" fmla="*/ 0 h 1090"/>
                  <a:gd name="T6" fmla="*/ 13 w 2255"/>
                  <a:gd name="T7" fmla="*/ 13 h 1090"/>
                  <a:gd name="T8" fmla="*/ 0 w 2255"/>
                  <a:gd name="T9" fmla="*/ 13 h 1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5"/>
                  <a:gd name="T16" fmla="*/ 0 h 1090"/>
                  <a:gd name="T17" fmla="*/ 2255 w 2255"/>
                  <a:gd name="T18" fmla="*/ 1090 h 1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5" h="1090">
                    <a:moveTo>
                      <a:pt x="0" y="1089"/>
                    </a:moveTo>
                    <a:lnTo>
                      <a:pt x="1087" y="0"/>
                    </a:lnTo>
                    <a:lnTo>
                      <a:pt x="2254" y="0"/>
                    </a:lnTo>
                    <a:lnTo>
                      <a:pt x="1165" y="1089"/>
                    </a:lnTo>
                    <a:lnTo>
                      <a:pt x="0" y="1089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76" name="Freeform 22"/>
              <p:cNvSpPr>
                <a:spLocks noChangeArrowheads="1"/>
              </p:cNvSpPr>
              <p:nvPr/>
            </p:nvSpPr>
            <p:spPr bwMode="auto">
              <a:xfrm>
                <a:off x="1660" y="1089"/>
                <a:ext cx="245" cy="424"/>
              </a:xfrm>
              <a:custGeom>
                <a:avLst/>
                <a:gdLst>
                  <a:gd name="T0" fmla="*/ 0 w 1086"/>
                  <a:gd name="T1" fmla="*/ 22 h 1875"/>
                  <a:gd name="T2" fmla="*/ 0 w 1086"/>
                  <a:gd name="T3" fmla="*/ 13 h 1875"/>
                  <a:gd name="T4" fmla="*/ 12 w 1086"/>
                  <a:gd name="T5" fmla="*/ 0 h 1875"/>
                  <a:gd name="T6" fmla="*/ 12 w 1086"/>
                  <a:gd name="T7" fmla="*/ 9 h 1875"/>
                  <a:gd name="T8" fmla="*/ 0 w 1086"/>
                  <a:gd name="T9" fmla="*/ 22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1875"/>
                  <a:gd name="T17" fmla="*/ 1086 w 1086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1875">
                    <a:moveTo>
                      <a:pt x="0" y="1874"/>
                    </a:moveTo>
                    <a:lnTo>
                      <a:pt x="0" y="1086"/>
                    </a:lnTo>
                    <a:lnTo>
                      <a:pt x="1085" y="0"/>
                    </a:lnTo>
                    <a:lnTo>
                      <a:pt x="1085" y="787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07" name="Group 23"/>
          <p:cNvGrpSpPr>
            <a:grpSpLocks/>
          </p:cNvGrpSpPr>
          <p:nvPr/>
        </p:nvGrpSpPr>
        <p:grpSpPr bwMode="auto">
          <a:xfrm>
            <a:off x="1219200" y="1576388"/>
            <a:ext cx="974725" cy="441325"/>
            <a:chOff x="768" y="993"/>
            <a:chExt cx="614" cy="278"/>
          </a:xfrm>
        </p:grpSpPr>
        <p:sp>
          <p:nvSpPr>
            <p:cNvPr id="77169" name="AutoShape 24"/>
            <p:cNvSpPr>
              <a:spLocks noChangeArrowheads="1"/>
            </p:cNvSpPr>
            <p:nvPr/>
          </p:nvSpPr>
          <p:spPr bwMode="auto">
            <a:xfrm>
              <a:off x="768" y="993"/>
              <a:ext cx="614" cy="278"/>
            </a:xfrm>
            <a:prstGeom prst="roundRect">
              <a:avLst>
                <a:gd name="adj" fmla="val 356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170" name="Text Box 25"/>
            <p:cNvSpPr txBox="1">
              <a:spLocks noChangeArrowheads="1"/>
            </p:cNvSpPr>
            <p:nvPr/>
          </p:nvSpPr>
          <p:spPr bwMode="auto">
            <a:xfrm>
              <a:off x="768" y="993"/>
              <a:ext cx="61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Toilet or Galley</a:t>
              </a:r>
            </a:p>
          </p:txBody>
        </p:sp>
      </p:grpSp>
      <p:grpSp>
        <p:nvGrpSpPr>
          <p:cNvPr id="76808" name="Group 26"/>
          <p:cNvGrpSpPr>
            <a:grpSpLocks/>
          </p:cNvGrpSpPr>
          <p:nvPr/>
        </p:nvGrpSpPr>
        <p:grpSpPr bwMode="auto">
          <a:xfrm>
            <a:off x="381000" y="2262188"/>
            <a:ext cx="811213" cy="673100"/>
            <a:chOff x="240" y="1425"/>
            <a:chExt cx="511" cy="424"/>
          </a:xfrm>
        </p:grpSpPr>
        <p:grpSp>
          <p:nvGrpSpPr>
            <p:cNvPr id="77150" name="Group 27"/>
            <p:cNvGrpSpPr>
              <a:grpSpLocks/>
            </p:cNvGrpSpPr>
            <p:nvPr/>
          </p:nvGrpSpPr>
          <p:grpSpPr bwMode="auto">
            <a:xfrm>
              <a:off x="288" y="1473"/>
              <a:ext cx="355" cy="326"/>
              <a:chOff x="288" y="1473"/>
              <a:chExt cx="355" cy="326"/>
            </a:xfrm>
          </p:grpSpPr>
          <p:sp>
            <p:nvSpPr>
              <p:cNvPr id="77166" name="Freeform 28"/>
              <p:cNvSpPr>
                <a:spLocks noChangeArrowheads="1"/>
              </p:cNvSpPr>
              <p:nvPr/>
            </p:nvSpPr>
            <p:spPr bwMode="auto">
              <a:xfrm>
                <a:off x="288" y="1473"/>
                <a:ext cx="353" cy="326"/>
              </a:xfrm>
              <a:custGeom>
                <a:avLst/>
                <a:gdLst>
                  <a:gd name="T0" fmla="*/ 0 w 1562"/>
                  <a:gd name="T1" fmla="*/ 17 h 1443"/>
                  <a:gd name="T2" fmla="*/ 0 w 1562"/>
                  <a:gd name="T3" fmla="*/ 12 h 1443"/>
                  <a:gd name="T4" fmla="*/ 12 w 1562"/>
                  <a:gd name="T5" fmla="*/ 0 h 1443"/>
                  <a:gd name="T6" fmla="*/ 18 w 1562"/>
                  <a:gd name="T7" fmla="*/ 0 h 1443"/>
                  <a:gd name="T8" fmla="*/ 18 w 1562"/>
                  <a:gd name="T9" fmla="*/ 5 h 1443"/>
                  <a:gd name="T10" fmla="*/ 6 w 1562"/>
                  <a:gd name="T11" fmla="*/ 17 h 1443"/>
                  <a:gd name="T12" fmla="*/ 0 w 1562"/>
                  <a:gd name="T13" fmla="*/ 17 h 1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2"/>
                  <a:gd name="T22" fmla="*/ 0 h 1443"/>
                  <a:gd name="T23" fmla="*/ 1562 w 1562"/>
                  <a:gd name="T24" fmla="*/ 1443 h 14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2" h="1443">
                    <a:moveTo>
                      <a:pt x="0" y="1442"/>
                    </a:moveTo>
                    <a:lnTo>
                      <a:pt x="0" y="1016"/>
                    </a:lnTo>
                    <a:lnTo>
                      <a:pt x="1015" y="0"/>
                    </a:lnTo>
                    <a:lnTo>
                      <a:pt x="1561" y="0"/>
                    </a:lnTo>
                    <a:lnTo>
                      <a:pt x="1561" y="424"/>
                    </a:lnTo>
                    <a:lnTo>
                      <a:pt x="543" y="1442"/>
                    </a:lnTo>
                    <a:lnTo>
                      <a:pt x="0" y="1442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67" name="Freeform 29"/>
              <p:cNvSpPr>
                <a:spLocks noChangeArrowheads="1"/>
              </p:cNvSpPr>
              <p:nvPr/>
            </p:nvSpPr>
            <p:spPr bwMode="auto">
              <a:xfrm>
                <a:off x="288" y="1473"/>
                <a:ext cx="353" cy="228"/>
              </a:xfrm>
              <a:custGeom>
                <a:avLst/>
                <a:gdLst>
                  <a:gd name="T0" fmla="*/ 0 w 1562"/>
                  <a:gd name="T1" fmla="*/ 12 h 1010"/>
                  <a:gd name="T2" fmla="*/ 12 w 1562"/>
                  <a:gd name="T3" fmla="*/ 0 h 1010"/>
                  <a:gd name="T4" fmla="*/ 18 w 1562"/>
                  <a:gd name="T5" fmla="*/ 0 h 1010"/>
                  <a:gd name="T6" fmla="*/ 6 w 1562"/>
                  <a:gd name="T7" fmla="*/ 12 h 1010"/>
                  <a:gd name="T8" fmla="*/ 0 w 1562"/>
                  <a:gd name="T9" fmla="*/ 12 h 1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2"/>
                  <a:gd name="T16" fmla="*/ 0 h 1010"/>
                  <a:gd name="T17" fmla="*/ 1562 w 1562"/>
                  <a:gd name="T18" fmla="*/ 1010 h 10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2" h="1010">
                    <a:moveTo>
                      <a:pt x="0" y="1009"/>
                    </a:moveTo>
                    <a:lnTo>
                      <a:pt x="1015" y="0"/>
                    </a:lnTo>
                    <a:lnTo>
                      <a:pt x="1561" y="0"/>
                    </a:lnTo>
                    <a:lnTo>
                      <a:pt x="543" y="1009"/>
                    </a:lnTo>
                    <a:lnTo>
                      <a:pt x="0" y="10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68" name="Freeform 30"/>
              <p:cNvSpPr>
                <a:spLocks noChangeArrowheads="1"/>
              </p:cNvSpPr>
              <p:nvPr/>
            </p:nvSpPr>
            <p:spPr bwMode="auto">
              <a:xfrm>
                <a:off x="412" y="1473"/>
                <a:ext cx="231" cy="326"/>
              </a:xfrm>
              <a:custGeom>
                <a:avLst/>
                <a:gdLst>
                  <a:gd name="T0" fmla="*/ 0 w 1024"/>
                  <a:gd name="T1" fmla="*/ 17 h 1443"/>
                  <a:gd name="T2" fmla="*/ 0 w 1024"/>
                  <a:gd name="T3" fmla="*/ 12 h 1443"/>
                  <a:gd name="T4" fmla="*/ 12 w 1024"/>
                  <a:gd name="T5" fmla="*/ 0 h 1443"/>
                  <a:gd name="T6" fmla="*/ 12 w 1024"/>
                  <a:gd name="T7" fmla="*/ 5 h 1443"/>
                  <a:gd name="T8" fmla="*/ 0 w 1024"/>
                  <a:gd name="T9" fmla="*/ 17 h 14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4"/>
                  <a:gd name="T16" fmla="*/ 0 h 1443"/>
                  <a:gd name="T17" fmla="*/ 1024 w 1024"/>
                  <a:gd name="T18" fmla="*/ 1443 h 14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4" h="1443">
                    <a:moveTo>
                      <a:pt x="0" y="1442"/>
                    </a:moveTo>
                    <a:lnTo>
                      <a:pt x="0" y="1016"/>
                    </a:lnTo>
                    <a:lnTo>
                      <a:pt x="1023" y="0"/>
                    </a:lnTo>
                    <a:lnTo>
                      <a:pt x="1023" y="424"/>
                    </a:lnTo>
                    <a:lnTo>
                      <a:pt x="0" y="1442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151" name="Group 31"/>
            <p:cNvGrpSpPr>
              <a:grpSpLocks/>
            </p:cNvGrpSpPr>
            <p:nvPr/>
          </p:nvGrpSpPr>
          <p:grpSpPr bwMode="auto">
            <a:xfrm>
              <a:off x="480" y="1521"/>
              <a:ext cx="182" cy="229"/>
              <a:chOff x="480" y="1521"/>
              <a:chExt cx="182" cy="229"/>
            </a:xfrm>
          </p:grpSpPr>
          <p:grpSp>
            <p:nvGrpSpPr>
              <p:cNvPr id="77156" name="Group 32"/>
              <p:cNvGrpSpPr>
                <a:grpSpLocks/>
              </p:cNvGrpSpPr>
              <p:nvPr/>
            </p:nvGrpSpPr>
            <p:grpSpPr bwMode="auto">
              <a:xfrm>
                <a:off x="480" y="1617"/>
                <a:ext cx="182" cy="133"/>
                <a:chOff x="480" y="1617"/>
                <a:chExt cx="182" cy="133"/>
              </a:xfrm>
            </p:grpSpPr>
            <p:sp>
              <p:nvSpPr>
                <p:cNvPr id="77163" name="Freeform 33"/>
                <p:cNvSpPr>
                  <a:spLocks noChangeArrowheads="1"/>
                </p:cNvSpPr>
                <p:nvPr/>
              </p:nvSpPr>
              <p:spPr bwMode="auto">
                <a:xfrm>
                  <a:off x="480" y="1617"/>
                  <a:ext cx="179" cy="133"/>
                </a:xfrm>
                <a:custGeom>
                  <a:avLst/>
                  <a:gdLst>
                    <a:gd name="T0" fmla="*/ 0 w 795"/>
                    <a:gd name="T1" fmla="*/ 7 h 591"/>
                    <a:gd name="T2" fmla="*/ 0 w 795"/>
                    <a:gd name="T3" fmla="*/ 4 h 591"/>
                    <a:gd name="T4" fmla="*/ 4 w 795"/>
                    <a:gd name="T5" fmla="*/ 0 h 591"/>
                    <a:gd name="T6" fmla="*/ 9 w 795"/>
                    <a:gd name="T7" fmla="*/ 0 h 591"/>
                    <a:gd name="T8" fmla="*/ 9 w 795"/>
                    <a:gd name="T9" fmla="*/ 3 h 591"/>
                    <a:gd name="T10" fmla="*/ 5 w 795"/>
                    <a:gd name="T11" fmla="*/ 7 h 591"/>
                    <a:gd name="T12" fmla="*/ 0 w 795"/>
                    <a:gd name="T13" fmla="*/ 7 h 5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5"/>
                    <a:gd name="T22" fmla="*/ 0 h 591"/>
                    <a:gd name="T23" fmla="*/ 795 w 795"/>
                    <a:gd name="T24" fmla="*/ 591 h 5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5" h="591">
                      <a:moveTo>
                        <a:pt x="0" y="590"/>
                      </a:moveTo>
                      <a:lnTo>
                        <a:pt x="0" y="313"/>
                      </a:lnTo>
                      <a:lnTo>
                        <a:pt x="313" y="0"/>
                      </a:lnTo>
                      <a:lnTo>
                        <a:pt x="794" y="0"/>
                      </a:lnTo>
                      <a:lnTo>
                        <a:pt x="794" y="276"/>
                      </a:lnTo>
                      <a:lnTo>
                        <a:pt x="478" y="590"/>
                      </a:lnTo>
                      <a:lnTo>
                        <a:pt x="0" y="590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64" name="Freeform 34"/>
                <p:cNvSpPr>
                  <a:spLocks noChangeArrowheads="1"/>
                </p:cNvSpPr>
                <p:nvPr/>
              </p:nvSpPr>
              <p:spPr bwMode="auto">
                <a:xfrm>
                  <a:off x="480" y="1617"/>
                  <a:ext cx="179" cy="70"/>
                </a:xfrm>
                <a:custGeom>
                  <a:avLst/>
                  <a:gdLst>
                    <a:gd name="T0" fmla="*/ 0 w 795"/>
                    <a:gd name="T1" fmla="*/ 4 h 314"/>
                    <a:gd name="T2" fmla="*/ 4 w 795"/>
                    <a:gd name="T3" fmla="*/ 0 h 314"/>
                    <a:gd name="T4" fmla="*/ 9 w 795"/>
                    <a:gd name="T5" fmla="*/ 0 h 314"/>
                    <a:gd name="T6" fmla="*/ 5 w 795"/>
                    <a:gd name="T7" fmla="*/ 4 h 314"/>
                    <a:gd name="T8" fmla="*/ 0 w 795"/>
                    <a:gd name="T9" fmla="*/ 4 h 3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5"/>
                    <a:gd name="T16" fmla="*/ 0 h 314"/>
                    <a:gd name="T17" fmla="*/ 795 w 795"/>
                    <a:gd name="T18" fmla="*/ 314 h 3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5" h="314">
                      <a:moveTo>
                        <a:pt x="0" y="313"/>
                      </a:moveTo>
                      <a:lnTo>
                        <a:pt x="313" y="0"/>
                      </a:lnTo>
                      <a:lnTo>
                        <a:pt x="794" y="0"/>
                      </a:lnTo>
                      <a:lnTo>
                        <a:pt x="478" y="313"/>
                      </a:lnTo>
                      <a:lnTo>
                        <a:pt x="0" y="3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65" name="Freeform 35"/>
                <p:cNvSpPr>
                  <a:spLocks noChangeArrowheads="1"/>
                </p:cNvSpPr>
                <p:nvPr/>
              </p:nvSpPr>
              <p:spPr bwMode="auto">
                <a:xfrm>
                  <a:off x="591" y="1617"/>
                  <a:ext cx="72" cy="133"/>
                </a:xfrm>
                <a:custGeom>
                  <a:avLst/>
                  <a:gdLst>
                    <a:gd name="T0" fmla="*/ 0 w 321"/>
                    <a:gd name="T1" fmla="*/ 7 h 591"/>
                    <a:gd name="T2" fmla="*/ 0 w 321"/>
                    <a:gd name="T3" fmla="*/ 4 h 591"/>
                    <a:gd name="T4" fmla="*/ 4 w 321"/>
                    <a:gd name="T5" fmla="*/ 0 h 591"/>
                    <a:gd name="T6" fmla="*/ 4 w 321"/>
                    <a:gd name="T7" fmla="*/ 3 h 591"/>
                    <a:gd name="T8" fmla="*/ 0 w 321"/>
                    <a:gd name="T9" fmla="*/ 7 h 5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591"/>
                    <a:gd name="T17" fmla="*/ 321 w 321"/>
                    <a:gd name="T18" fmla="*/ 591 h 5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591">
                      <a:moveTo>
                        <a:pt x="0" y="590"/>
                      </a:moveTo>
                      <a:lnTo>
                        <a:pt x="0" y="313"/>
                      </a:lnTo>
                      <a:lnTo>
                        <a:pt x="320" y="0"/>
                      </a:lnTo>
                      <a:lnTo>
                        <a:pt x="320" y="276"/>
                      </a:lnTo>
                      <a:lnTo>
                        <a:pt x="0" y="590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157" name="Group 36"/>
              <p:cNvGrpSpPr>
                <a:grpSpLocks/>
              </p:cNvGrpSpPr>
              <p:nvPr/>
            </p:nvGrpSpPr>
            <p:grpSpPr bwMode="auto">
              <a:xfrm>
                <a:off x="552" y="1521"/>
                <a:ext cx="85" cy="109"/>
                <a:chOff x="552" y="1521"/>
                <a:chExt cx="85" cy="109"/>
              </a:xfrm>
            </p:grpSpPr>
            <p:sp>
              <p:nvSpPr>
                <p:cNvPr id="77161" name="Freeform 37"/>
                <p:cNvSpPr>
                  <a:spLocks noChangeArrowheads="1"/>
                </p:cNvSpPr>
                <p:nvPr/>
              </p:nvSpPr>
              <p:spPr bwMode="auto">
                <a:xfrm>
                  <a:off x="552" y="1521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5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5" y="485"/>
                        <a:pt x="189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62" name="Freeform 38"/>
                <p:cNvSpPr>
                  <a:spLocks noChangeArrowheads="1"/>
                </p:cNvSpPr>
                <p:nvPr/>
              </p:nvSpPr>
              <p:spPr bwMode="auto">
                <a:xfrm>
                  <a:off x="552" y="1521"/>
                  <a:ext cx="85" cy="27"/>
                </a:xfrm>
                <a:custGeom>
                  <a:avLst/>
                  <a:gdLst>
                    <a:gd name="T0" fmla="*/ 2 w 380"/>
                    <a:gd name="T1" fmla="*/ 0 h 125"/>
                    <a:gd name="T2" fmla="*/ 0 w 380"/>
                    <a:gd name="T3" fmla="*/ 1 h 125"/>
                    <a:gd name="T4" fmla="*/ 2 w 380"/>
                    <a:gd name="T5" fmla="*/ 1 h 125"/>
                    <a:gd name="T6" fmla="*/ 4 w 380"/>
                    <a:gd name="T7" fmla="*/ 1 h 125"/>
                    <a:gd name="T8" fmla="*/ 2 w 380"/>
                    <a:gd name="T9" fmla="*/ 0 h 125"/>
                    <a:gd name="T10" fmla="*/ 2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5" y="0"/>
                        <a:pt x="0" y="28"/>
                        <a:pt x="0" y="59"/>
                      </a:cubicBezTo>
                      <a:cubicBezTo>
                        <a:pt x="0" y="94"/>
                        <a:pt x="85" y="124"/>
                        <a:pt x="189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158" name="Group 39"/>
              <p:cNvGrpSpPr>
                <a:grpSpLocks/>
              </p:cNvGrpSpPr>
              <p:nvPr/>
            </p:nvGrpSpPr>
            <p:grpSpPr bwMode="auto">
              <a:xfrm>
                <a:off x="504" y="1569"/>
                <a:ext cx="85" cy="109"/>
                <a:chOff x="504" y="1569"/>
                <a:chExt cx="85" cy="109"/>
              </a:xfrm>
            </p:grpSpPr>
            <p:sp>
              <p:nvSpPr>
                <p:cNvPr id="77159" name="Freeform 40"/>
                <p:cNvSpPr>
                  <a:spLocks noChangeArrowheads="1"/>
                </p:cNvSpPr>
                <p:nvPr/>
              </p:nvSpPr>
              <p:spPr bwMode="auto">
                <a:xfrm>
                  <a:off x="504" y="1569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5" y="0"/>
                        <a:pt x="0" y="26"/>
                        <a:pt x="0" y="59"/>
                      </a:cubicBezTo>
                      <a:lnTo>
                        <a:pt x="0" y="425"/>
                      </a:lnTo>
                      <a:cubicBezTo>
                        <a:pt x="0" y="456"/>
                        <a:pt x="85" y="485"/>
                        <a:pt x="190" y="485"/>
                      </a:cubicBezTo>
                      <a:cubicBezTo>
                        <a:pt x="291" y="485"/>
                        <a:pt x="379" y="456"/>
                        <a:pt x="379" y="425"/>
                      </a:cubicBezTo>
                      <a:lnTo>
                        <a:pt x="379" y="59"/>
                      </a:lnTo>
                      <a:cubicBezTo>
                        <a:pt x="379" y="26"/>
                        <a:pt x="291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60" name="Freeform 41"/>
                <p:cNvSpPr>
                  <a:spLocks noChangeArrowheads="1"/>
                </p:cNvSpPr>
                <p:nvPr/>
              </p:nvSpPr>
              <p:spPr bwMode="auto">
                <a:xfrm>
                  <a:off x="504" y="1569"/>
                  <a:ext cx="85" cy="27"/>
                </a:xfrm>
                <a:custGeom>
                  <a:avLst/>
                  <a:gdLst>
                    <a:gd name="T0" fmla="*/ 2 w 380"/>
                    <a:gd name="T1" fmla="*/ 0 h 124"/>
                    <a:gd name="T2" fmla="*/ 0 w 380"/>
                    <a:gd name="T3" fmla="*/ 1 h 124"/>
                    <a:gd name="T4" fmla="*/ 2 w 380"/>
                    <a:gd name="T5" fmla="*/ 1 h 124"/>
                    <a:gd name="T6" fmla="*/ 4 w 380"/>
                    <a:gd name="T7" fmla="*/ 1 h 124"/>
                    <a:gd name="T8" fmla="*/ 2 w 380"/>
                    <a:gd name="T9" fmla="*/ 0 h 124"/>
                    <a:gd name="T10" fmla="*/ 2 w 380"/>
                    <a:gd name="T11" fmla="*/ 0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4"/>
                    <a:gd name="T20" fmla="*/ 380 w 380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4">
                      <a:moveTo>
                        <a:pt x="190" y="0"/>
                      </a:moveTo>
                      <a:cubicBezTo>
                        <a:pt x="85" y="0"/>
                        <a:pt x="0" y="28"/>
                        <a:pt x="0" y="59"/>
                      </a:cubicBezTo>
                      <a:cubicBezTo>
                        <a:pt x="0" y="93"/>
                        <a:pt x="85" y="123"/>
                        <a:pt x="190" y="123"/>
                      </a:cubicBezTo>
                      <a:cubicBezTo>
                        <a:pt x="291" y="123"/>
                        <a:pt x="379" y="93"/>
                        <a:pt x="379" y="59"/>
                      </a:cubicBezTo>
                      <a:cubicBezTo>
                        <a:pt x="379" y="28"/>
                        <a:pt x="291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grpSp>
          <p:nvGrpSpPr>
            <p:cNvPr id="77152" name="Group 42"/>
            <p:cNvGrpSpPr>
              <a:grpSpLocks/>
            </p:cNvGrpSpPr>
            <p:nvPr/>
          </p:nvGrpSpPr>
          <p:grpSpPr bwMode="auto">
            <a:xfrm>
              <a:off x="240" y="1425"/>
              <a:ext cx="511" cy="424"/>
              <a:chOff x="240" y="1425"/>
              <a:chExt cx="511" cy="424"/>
            </a:xfrm>
          </p:grpSpPr>
          <p:sp>
            <p:nvSpPr>
              <p:cNvPr id="77153" name="Freeform 43"/>
              <p:cNvSpPr>
                <a:spLocks noChangeArrowheads="1"/>
              </p:cNvSpPr>
              <p:nvPr/>
            </p:nvSpPr>
            <p:spPr bwMode="auto">
              <a:xfrm>
                <a:off x="240" y="1425"/>
                <a:ext cx="508" cy="424"/>
              </a:xfrm>
              <a:custGeom>
                <a:avLst/>
                <a:gdLst>
                  <a:gd name="T0" fmla="*/ 0 w 2246"/>
                  <a:gd name="T1" fmla="*/ 22 h 1875"/>
                  <a:gd name="T2" fmla="*/ 0 w 2246"/>
                  <a:gd name="T3" fmla="*/ 12 h 1875"/>
                  <a:gd name="T4" fmla="*/ 12 w 2246"/>
                  <a:gd name="T5" fmla="*/ 0 h 1875"/>
                  <a:gd name="T6" fmla="*/ 26 w 2246"/>
                  <a:gd name="T7" fmla="*/ 0 h 1875"/>
                  <a:gd name="T8" fmla="*/ 26 w 2246"/>
                  <a:gd name="T9" fmla="*/ 9 h 1875"/>
                  <a:gd name="T10" fmla="*/ 13 w 2246"/>
                  <a:gd name="T11" fmla="*/ 22 h 1875"/>
                  <a:gd name="T12" fmla="*/ 0 w 2246"/>
                  <a:gd name="T13" fmla="*/ 22 h 1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6"/>
                  <a:gd name="T22" fmla="*/ 0 h 1875"/>
                  <a:gd name="T23" fmla="*/ 2246 w 2246"/>
                  <a:gd name="T24" fmla="*/ 1875 h 18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6" h="1875">
                    <a:moveTo>
                      <a:pt x="0" y="1874"/>
                    </a:moveTo>
                    <a:lnTo>
                      <a:pt x="0" y="1084"/>
                    </a:lnTo>
                    <a:lnTo>
                      <a:pt x="1081" y="0"/>
                    </a:lnTo>
                    <a:lnTo>
                      <a:pt x="2245" y="0"/>
                    </a:lnTo>
                    <a:lnTo>
                      <a:pt x="2245" y="788"/>
                    </a:lnTo>
                    <a:lnTo>
                      <a:pt x="1159" y="1874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54" name="Freeform 44"/>
              <p:cNvSpPr>
                <a:spLocks noChangeArrowheads="1"/>
              </p:cNvSpPr>
              <p:nvPr/>
            </p:nvSpPr>
            <p:spPr bwMode="auto">
              <a:xfrm>
                <a:off x="240" y="1425"/>
                <a:ext cx="508" cy="245"/>
              </a:xfrm>
              <a:custGeom>
                <a:avLst/>
                <a:gdLst>
                  <a:gd name="T0" fmla="*/ 0 w 2246"/>
                  <a:gd name="T1" fmla="*/ 12 h 1086"/>
                  <a:gd name="T2" fmla="*/ 12 w 2246"/>
                  <a:gd name="T3" fmla="*/ 0 h 1086"/>
                  <a:gd name="T4" fmla="*/ 26 w 2246"/>
                  <a:gd name="T5" fmla="*/ 0 h 1086"/>
                  <a:gd name="T6" fmla="*/ 13 w 2246"/>
                  <a:gd name="T7" fmla="*/ 12 h 1086"/>
                  <a:gd name="T8" fmla="*/ 0 w 2246"/>
                  <a:gd name="T9" fmla="*/ 12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6"/>
                  <a:gd name="T16" fmla="*/ 0 h 1086"/>
                  <a:gd name="T17" fmla="*/ 2246 w 2246"/>
                  <a:gd name="T18" fmla="*/ 1086 h 10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6" h="1086">
                    <a:moveTo>
                      <a:pt x="0" y="1085"/>
                    </a:moveTo>
                    <a:lnTo>
                      <a:pt x="1081" y="0"/>
                    </a:lnTo>
                    <a:lnTo>
                      <a:pt x="2245" y="0"/>
                    </a:lnTo>
                    <a:lnTo>
                      <a:pt x="1159" y="1085"/>
                    </a:lnTo>
                    <a:lnTo>
                      <a:pt x="0" y="108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155" name="Freeform 45"/>
              <p:cNvSpPr>
                <a:spLocks noChangeArrowheads="1"/>
              </p:cNvSpPr>
              <p:nvPr/>
            </p:nvSpPr>
            <p:spPr bwMode="auto">
              <a:xfrm>
                <a:off x="506" y="1425"/>
                <a:ext cx="245" cy="424"/>
              </a:xfrm>
              <a:custGeom>
                <a:avLst/>
                <a:gdLst>
                  <a:gd name="T0" fmla="*/ 0 w 1086"/>
                  <a:gd name="T1" fmla="*/ 22 h 1875"/>
                  <a:gd name="T2" fmla="*/ 0 w 1086"/>
                  <a:gd name="T3" fmla="*/ 12 h 1875"/>
                  <a:gd name="T4" fmla="*/ 12 w 1086"/>
                  <a:gd name="T5" fmla="*/ 0 h 1875"/>
                  <a:gd name="T6" fmla="*/ 12 w 1086"/>
                  <a:gd name="T7" fmla="*/ 9 h 1875"/>
                  <a:gd name="T8" fmla="*/ 0 w 1086"/>
                  <a:gd name="T9" fmla="*/ 22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6"/>
                  <a:gd name="T16" fmla="*/ 0 h 1875"/>
                  <a:gd name="T17" fmla="*/ 1086 w 1086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6" h="1875">
                    <a:moveTo>
                      <a:pt x="0" y="1874"/>
                    </a:moveTo>
                    <a:lnTo>
                      <a:pt x="0" y="1084"/>
                    </a:lnTo>
                    <a:lnTo>
                      <a:pt x="1085" y="0"/>
                    </a:lnTo>
                    <a:lnTo>
                      <a:pt x="1085" y="788"/>
                    </a:lnTo>
                    <a:lnTo>
                      <a:pt x="0" y="1874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sp>
        <p:nvSpPr>
          <p:cNvPr id="76809" name="Line 46"/>
          <p:cNvSpPr>
            <a:spLocks noChangeShapeType="1"/>
          </p:cNvSpPr>
          <p:nvPr/>
        </p:nvSpPr>
        <p:spPr bwMode="auto">
          <a:xfrm flipV="1">
            <a:off x="5873750" y="1944688"/>
            <a:ext cx="1373188" cy="254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Freeform 47"/>
          <p:cNvSpPr>
            <a:spLocks noChangeArrowheads="1"/>
          </p:cNvSpPr>
          <p:nvPr/>
        </p:nvSpPr>
        <p:spPr bwMode="auto">
          <a:xfrm>
            <a:off x="3900488" y="1682750"/>
            <a:ext cx="2638425" cy="1925638"/>
          </a:xfrm>
          <a:custGeom>
            <a:avLst/>
            <a:gdLst>
              <a:gd name="T0" fmla="*/ 2147483647 w 7334"/>
              <a:gd name="T1" fmla="*/ 2147483647 h 5355"/>
              <a:gd name="T2" fmla="*/ 2147483647 w 7334"/>
              <a:gd name="T3" fmla="*/ 2147483647 h 5355"/>
              <a:gd name="T4" fmla="*/ 2147483647 w 7334"/>
              <a:gd name="T5" fmla="*/ 2147483647 h 5355"/>
              <a:gd name="T6" fmla="*/ 2147483647 w 7334"/>
              <a:gd name="T7" fmla="*/ 2147483647 h 5355"/>
              <a:gd name="T8" fmla="*/ 2147483647 w 7334"/>
              <a:gd name="T9" fmla="*/ 2147483647 h 5355"/>
              <a:gd name="T10" fmla="*/ 2147483647 w 7334"/>
              <a:gd name="T11" fmla="*/ 2147483647 h 53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34"/>
              <a:gd name="T19" fmla="*/ 0 h 5355"/>
              <a:gd name="T20" fmla="*/ 7334 w 7334"/>
              <a:gd name="T21" fmla="*/ 5355 h 53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34" h="5355">
                <a:moveTo>
                  <a:pt x="807" y="5266"/>
                </a:moveTo>
                <a:cubicBezTo>
                  <a:pt x="1617" y="5178"/>
                  <a:pt x="5169" y="2483"/>
                  <a:pt x="6122" y="1620"/>
                </a:cubicBezTo>
                <a:cubicBezTo>
                  <a:pt x="7075" y="756"/>
                  <a:pt x="7333" y="0"/>
                  <a:pt x="6523" y="87"/>
                </a:cubicBezTo>
                <a:cubicBezTo>
                  <a:pt x="5714" y="174"/>
                  <a:pt x="2217" y="1283"/>
                  <a:pt x="1265" y="2146"/>
                </a:cubicBezTo>
                <a:cubicBezTo>
                  <a:pt x="311" y="3012"/>
                  <a:pt x="0" y="5354"/>
                  <a:pt x="807" y="5266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grpSp>
        <p:nvGrpSpPr>
          <p:cNvPr id="76811" name="Group 48"/>
          <p:cNvGrpSpPr>
            <a:grpSpLocks/>
          </p:cNvGrpSpPr>
          <p:nvPr/>
        </p:nvGrpSpPr>
        <p:grpSpPr bwMode="auto">
          <a:xfrm>
            <a:off x="7246938" y="1728788"/>
            <a:ext cx="1270000" cy="311150"/>
            <a:chOff x="4565" y="1089"/>
            <a:chExt cx="800" cy="196"/>
          </a:xfrm>
        </p:grpSpPr>
        <p:sp>
          <p:nvSpPr>
            <p:cNvPr id="77148" name="AutoShape 49"/>
            <p:cNvSpPr>
              <a:spLocks noChangeArrowheads="1"/>
            </p:cNvSpPr>
            <p:nvPr/>
          </p:nvSpPr>
          <p:spPr bwMode="auto">
            <a:xfrm>
              <a:off x="4565" y="1089"/>
              <a:ext cx="800" cy="196"/>
            </a:xfrm>
            <a:prstGeom prst="roundRect">
              <a:avLst>
                <a:gd name="adj" fmla="val 509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149" name="Text Box 50"/>
            <p:cNvSpPr txBox="1">
              <a:spLocks noChangeArrowheads="1"/>
            </p:cNvSpPr>
            <p:nvPr/>
          </p:nvSpPr>
          <p:spPr bwMode="auto">
            <a:xfrm>
              <a:off x="4565" y="1089"/>
              <a:ext cx="8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Wing fuel tank</a:t>
              </a:r>
            </a:p>
          </p:txBody>
        </p:sp>
      </p:grpSp>
      <p:grpSp>
        <p:nvGrpSpPr>
          <p:cNvPr id="76812" name="Group 51"/>
          <p:cNvGrpSpPr>
            <a:grpSpLocks/>
          </p:cNvGrpSpPr>
          <p:nvPr/>
        </p:nvGrpSpPr>
        <p:grpSpPr bwMode="auto">
          <a:xfrm>
            <a:off x="1449388" y="2544763"/>
            <a:ext cx="6872287" cy="971550"/>
            <a:chOff x="913" y="1603"/>
            <a:chExt cx="4329" cy="612"/>
          </a:xfrm>
        </p:grpSpPr>
        <p:grpSp>
          <p:nvGrpSpPr>
            <p:cNvPr id="77018" name="Group 52"/>
            <p:cNvGrpSpPr>
              <a:grpSpLocks/>
            </p:cNvGrpSpPr>
            <p:nvPr/>
          </p:nvGrpSpPr>
          <p:grpSpPr bwMode="auto">
            <a:xfrm>
              <a:off x="913" y="1603"/>
              <a:ext cx="3631" cy="595"/>
              <a:chOff x="913" y="1603"/>
              <a:chExt cx="3631" cy="595"/>
            </a:xfrm>
          </p:grpSpPr>
          <p:grpSp>
            <p:nvGrpSpPr>
              <p:cNvPr id="77023" name="Group 53"/>
              <p:cNvGrpSpPr>
                <a:grpSpLocks/>
              </p:cNvGrpSpPr>
              <p:nvPr/>
            </p:nvGrpSpPr>
            <p:grpSpPr bwMode="auto">
              <a:xfrm>
                <a:off x="1525" y="1603"/>
                <a:ext cx="3019" cy="591"/>
                <a:chOff x="1525" y="1603"/>
                <a:chExt cx="3019" cy="591"/>
              </a:xfrm>
            </p:grpSpPr>
            <p:sp>
              <p:nvSpPr>
                <p:cNvPr id="77146" name="Freeform 54"/>
                <p:cNvSpPr>
                  <a:spLocks noChangeArrowheads="1"/>
                </p:cNvSpPr>
                <p:nvPr/>
              </p:nvSpPr>
              <p:spPr bwMode="auto">
                <a:xfrm>
                  <a:off x="1525" y="1603"/>
                  <a:ext cx="3019" cy="591"/>
                </a:xfrm>
                <a:custGeom>
                  <a:avLst/>
                  <a:gdLst>
                    <a:gd name="T0" fmla="*/ 155 w 13318"/>
                    <a:gd name="T1" fmla="*/ 15 h 2611"/>
                    <a:gd name="T2" fmla="*/ 152 w 13318"/>
                    <a:gd name="T3" fmla="*/ 0 h 2611"/>
                    <a:gd name="T4" fmla="*/ 3 w 13318"/>
                    <a:gd name="T5" fmla="*/ 0 h 2611"/>
                    <a:gd name="T6" fmla="*/ 0 w 13318"/>
                    <a:gd name="T7" fmla="*/ 15 h 2611"/>
                    <a:gd name="T8" fmla="*/ 3 w 13318"/>
                    <a:gd name="T9" fmla="*/ 30 h 2611"/>
                    <a:gd name="T10" fmla="*/ 152 w 13318"/>
                    <a:gd name="T11" fmla="*/ 30 h 2611"/>
                    <a:gd name="T12" fmla="*/ 155 w 13318"/>
                    <a:gd name="T13" fmla="*/ 15 h 2611"/>
                    <a:gd name="T14" fmla="*/ 155 w 13318"/>
                    <a:gd name="T15" fmla="*/ 15 h 26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318"/>
                    <a:gd name="T25" fmla="*/ 0 h 2611"/>
                    <a:gd name="T26" fmla="*/ 13318 w 13318"/>
                    <a:gd name="T27" fmla="*/ 2611 h 26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318" h="2611">
                      <a:moveTo>
                        <a:pt x="13317" y="1305"/>
                      </a:moveTo>
                      <a:cubicBezTo>
                        <a:pt x="13317" y="590"/>
                        <a:pt x="13202" y="0"/>
                        <a:pt x="13065" y="0"/>
                      </a:cubicBezTo>
                      <a:lnTo>
                        <a:pt x="248" y="0"/>
                      </a:lnTo>
                      <a:cubicBezTo>
                        <a:pt x="112" y="0"/>
                        <a:pt x="0" y="590"/>
                        <a:pt x="0" y="1305"/>
                      </a:cubicBezTo>
                      <a:cubicBezTo>
                        <a:pt x="0" y="2015"/>
                        <a:pt x="112" y="2610"/>
                        <a:pt x="248" y="2610"/>
                      </a:cubicBezTo>
                      <a:lnTo>
                        <a:pt x="13065" y="2610"/>
                      </a:lnTo>
                      <a:cubicBezTo>
                        <a:pt x="13202" y="2610"/>
                        <a:pt x="13317" y="2015"/>
                        <a:pt x="13317" y="1305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47" name="Freeform 55"/>
                <p:cNvSpPr>
                  <a:spLocks noChangeArrowheads="1"/>
                </p:cNvSpPr>
                <p:nvPr/>
              </p:nvSpPr>
              <p:spPr bwMode="auto">
                <a:xfrm>
                  <a:off x="4424" y="1603"/>
                  <a:ext cx="112" cy="591"/>
                </a:xfrm>
                <a:custGeom>
                  <a:avLst/>
                  <a:gdLst>
                    <a:gd name="T0" fmla="*/ 6 w 499"/>
                    <a:gd name="T1" fmla="*/ 15 h 2611"/>
                    <a:gd name="T2" fmla="*/ 3 w 499"/>
                    <a:gd name="T3" fmla="*/ 0 h 2611"/>
                    <a:gd name="T4" fmla="*/ 0 w 499"/>
                    <a:gd name="T5" fmla="*/ 15 h 2611"/>
                    <a:gd name="T6" fmla="*/ 3 w 499"/>
                    <a:gd name="T7" fmla="*/ 30 h 2611"/>
                    <a:gd name="T8" fmla="*/ 6 w 499"/>
                    <a:gd name="T9" fmla="*/ 15 h 2611"/>
                    <a:gd name="T10" fmla="*/ 6 w 499"/>
                    <a:gd name="T11" fmla="*/ 15 h 26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9"/>
                    <a:gd name="T19" fmla="*/ 0 h 2611"/>
                    <a:gd name="T20" fmla="*/ 499 w 499"/>
                    <a:gd name="T21" fmla="*/ 2611 h 26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9" h="2611">
                      <a:moveTo>
                        <a:pt x="498" y="1305"/>
                      </a:moveTo>
                      <a:cubicBezTo>
                        <a:pt x="498" y="590"/>
                        <a:pt x="384" y="0"/>
                        <a:pt x="248" y="0"/>
                      </a:cubicBezTo>
                      <a:cubicBezTo>
                        <a:pt x="111" y="0"/>
                        <a:pt x="0" y="590"/>
                        <a:pt x="0" y="1305"/>
                      </a:cubicBezTo>
                      <a:cubicBezTo>
                        <a:pt x="0" y="2015"/>
                        <a:pt x="111" y="2610"/>
                        <a:pt x="248" y="2610"/>
                      </a:cubicBezTo>
                      <a:cubicBezTo>
                        <a:pt x="384" y="2610"/>
                        <a:pt x="498" y="2015"/>
                        <a:pt x="498" y="1305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024" name="Group 56"/>
              <p:cNvGrpSpPr>
                <a:grpSpLocks/>
              </p:cNvGrpSpPr>
              <p:nvPr/>
            </p:nvGrpSpPr>
            <p:grpSpPr bwMode="auto">
              <a:xfrm>
                <a:off x="1740" y="1881"/>
                <a:ext cx="892" cy="242"/>
                <a:chOff x="1740" y="1881"/>
                <a:chExt cx="892" cy="242"/>
              </a:xfrm>
            </p:grpSpPr>
            <p:sp>
              <p:nvSpPr>
                <p:cNvPr id="77143" name="Freeform 57"/>
                <p:cNvSpPr>
                  <a:spLocks noChangeArrowheads="1"/>
                </p:cNvSpPr>
                <p:nvPr/>
              </p:nvSpPr>
              <p:spPr bwMode="auto">
                <a:xfrm>
                  <a:off x="1740" y="1881"/>
                  <a:ext cx="892" cy="242"/>
                </a:xfrm>
                <a:custGeom>
                  <a:avLst/>
                  <a:gdLst>
                    <a:gd name="T0" fmla="*/ 0 w 3937"/>
                    <a:gd name="T1" fmla="*/ 12 h 1072"/>
                    <a:gd name="T2" fmla="*/ 0 w 3937"/>
                    <a:gd name="T3" fmla="*/ 5 h 1072"/>
                    <a:gd name="T4" fmla="*/ 5 w 3937"/>
                    <a:gd name="T5" fmla="*/ 0 h 1072"/>
                    <a:gd name="T6" fmla="*/ 46 w 3937"/>
                    <a:gd name="T7" fmla="*/ 0 h 1072"/>
                    <a:gd name="T8" fmla="*/ 46 w 3937"/>
                    <a:gd name="T9" fmla="*/ 7 h 1072"/>
                    <a:gd name="T10" fmla="*/ 40 w 3937"/>
                    <a:gd name="T11" fmla="*/ 12 h 1072"/>
                    <a:gd name="T12" fmla="*/ 0 w 3937"/>
                    <a:gd name="T13" fmla="*/ 12 h 10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37"/>
                    <a:gd name="T22" fmla="*/ 0 h 1072"/>
                    <a:gd name="T23" fmla="*/ 3937 w 3937"/>
                    <a:gd name="T24" fmla="*/ 1072 h 10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37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6" y="0"/>
                      </a:lnTo>
                      <a:lnTo>
                        <a:pt x="3936" y="0"/>
                      </a:lnTo>
                      <a:lnTo>
                        <a:pt x="3936" y="608"/>
                      </a:lnTo>
                      <a:lnTo>
                        <a:pt x="3457" y="1071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CC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44" name="Freeform 58"/>
                <p:cNvSpPr>
                  <a:spLocks noChangeArrowheads="1"/>
                </p:cNvSpPr>
                <p:nvPr/>
              </p:nvSpPr>
              <p:spPr bwMode="auto">
                <a:xfrm>
                  <a:off x="1740" y="1881"/>
                  <a:ext cx="892" cy="103"/>
                </a:xfrm>
                <a:custGeom>
                  <a:avLst/>
                  <a:gdLst>
                    <a:gd name="T0" fmla="*/ 0 w 3937"/>
                    <a:gd name="T1" fmla="*/ 5 h 459"/>
                    <a:gd name="T2" fmla="*/ 5 w 3937"/>
                    <a:gd name="T3" fmla="*/ 0 h 459"/>
                    <a:gd name="T4" fmla="*/ 46 w 3937"/>
                    <a:gd name="T5" fmla="*/ 0 h 459"/>
                    <a:gd name="T6" fmla="*/ 40 w 3937"/>
                    <a:gd name="T7" fmla="*/ 5 h 459"/>
                    <a:gd name="T8" fmla="*/ 0 w 3937"/>
                    <a:gd name="T9" fmla="*/ 5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7"/>
                    <a:gd name="T16" fmla="*/ 0 h 459"/>
                    <a:gd name="T17" fmla="*/ 3937 w 3937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7" h="459">
                      <a:moveTo>
                        <a:pt x="0" y="458"/>
                      </a:moveTo>
                      <a:lnTo>
                        <a:pt x="476" y="0"/>
                      </a:lnTo>
                      <a:lnTo>
                        <a:pt x="3936" y="0"/>
                      </a:lnTo>
                      <a:lnTo>
                        <a:pt x="3457" y="458"/>
                      </a:lnTo>
                      <a:lnTo>
                        <a:pt x="0" y="458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45" name="Freeform 59"/>
                <p:cNvSpPr>
                  <a:spLocks noChangeArrowheads="1"/>
                </p:cNvSpPr>
                <p:nvPr/>
              </p:nvSpPr>
              <p:spPr bwMode="auto">
                <a:xfrm>
                  <a:off x="2524" y="1881"/>
                  <a:ext cx="106" cy="242"/>
                </a:xfrm>
                <a:custGeom>
                  <a:avLst/>
                  <a:gdLst>
                    <a:gd name="T0" fmla="*/ 0 w 473"/>
                    <a:gd name="T1" fmla="*/ 12 h 1072"/>
                    <a:gd name="T2" fmla="*/ 0 w 473"/>
                    <a:gd name="T3" fmla="*/ 5 h 1072"/>
                    <a:gd name="T4" fmla="*/ 5 w 473"/>
                    <a:gd name="T5" fmla="*/ 0 h 1072"/>
                    <a:gd name="T6" fmla="*/ 5 w 473"/>
                    <a:gd name="T7" fmla="*/ 7 h 1072"/>
                    <a:gd name="T8" fmla="*/ 0 w 473"/>
                    <a:gd name="T9" fmla="*/ 12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3"/>
                    <a:gd name="T16" fmla="*/ 0 h 1072"/>
                    <a:gd name="T17" fmla="*/ 473 w 473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3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2" y="0"/>
                      </a:lnTo>
                      <a:lnTo>
                        <a:pt x="472" y="608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AF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sp>
            <p:nvSpPr>
              <p:cNvPr id="77025" name="Freeform 60"/>
              <p:cNvSpPr>
                <a:spLocks noChangeArrowheads="1"/>
              </p:cNvSpPr>
              <p:nvPr/>
            </p:nvSpPr>
            <p:spPr bwMode="auto">
              <a:xfrm>
                <a:off x="912" y="1603"/>
                <a:ext cx="684" cy="595"/>
              </a:xfrm>
              <a:custGeom>
                <a:avLst/>
                <a:gdLst>
                  <a:gd name="T0" fmla="*/ 35 w 3020"/>
                  <a:gd name="T1" fmla="*/ 0 h 2629"/>
                  <a:gd name="T2" fmla="*/ 0 w 3020"/>
                  <a:gd name="T3" fmla="*/ 14 h 2629"/>
                  <a:gd name="T4" fmla="*/ 35 w 3020"/>
                  <a:gd name="T5" fmla="*/ 31 h 2629"/>
                  <a:gd name="T6" fmla="*/ 35 w 3020"/>
                  <a:gd name="T7" fmla="*/ 0 h 26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20"/>
                  <a:gd name="T13" fmla="*/ 0 h 2629"/>
                  <a:gd name="T14" fmla="*/ 3020 w 3020"/>
                  <a:gd name="T15" fmla="*/ 2629 h 26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20" h="2629">
                    <a:moveTo>
                      <a:pt x="2975" y="0"/>
                    </a:moveTo>
                    <a:cubicBezTo>
                      <a:pt x="2484" y="198"/>
                      <a:pt x="0" y="756"/>
                      <a:pt x="4" y="1193"/>
                    </a:cubicBezTo>
                    <a:cubicBezTo>
                      <a:pt x="12" y="1633"/>
                      <a:pt x="2521" y="2388"/>
                      <a:pt x="3019" y="2628"/>
                    </a:cubicBezTo>
                    <a:lnTo>
                      <a:pt x="2975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grpSp>
            <p:nvGrpSpPr>
              <p:cNvPr id="77026" name="Group 61"/>
              <p:cNvGrpSpPr>
                <a:grpSpLocks/>
              </p:cNvGrpSpPr>
              <p:nvPr/>
            </p:nvGrpSpPr>
            <p:grpSpPr bwMode="auto">
              <a:xfrm>
                <a:off x="1596" y="1629"/>
                <a:ext cx="170" cy="267"/>
                <a:chOff x="1596" y="1629"/>
                <a:chExt cx="170" cy="267"/>
              </a:xfrm>
            </p:grpSpPr>
            <p:sp>
              <p:nvSpPr>
                <p:cNvPr id="77140" name="Freeform 62"/>
                <p:cNvSpPr>
                  <a:spLocks noChangeArrowheads="1"/>
                </p:cNvSpPr>
                <p:nvPr/>
              </p:nvSpPr>
              <p:spPr bwMode="auto">
                <a:xfrm>
                  <a:off x="1596" y="1629"/>
                  <a:ext cx="170" cy="267"/>
                </a:xfrm>
                <a:custGeom>
                  <a:avLst/>
                  <a:gdLst>
                    <a:gd name="T0" fmla="*/ 0 w 755"/>
                    <a:gd name="T1" fmla="*/ 14 h 1183"/>
                    <a:gd name="T2" fmla="*/ 0 w 755"/>
                    <a:gd name="T3" fmla="*/ 7 h 1183"/>
                    <a:gd name="T4" fmla="*/ 7 w 755"/>
                    <a:gd name="T5" fmla="*/ 0 h 1183"/>
                    <a:gd name="T6" fmla="*/ 9 w 755"/>
                    <a:gd name="T7" fmla="*/ 0 h 1183"/>
                    <a:gd name="T8" fmla="*/ 9 w 755"/>
                    <a:gd name="T9" fmla="*/ 6 h 1183"/>
                    <a:gd name="T10" fmla="*/ 1 w 755"/>
                    <a:gd name="T11" fmla="*/ 14 h 1183"/>
                    <a:gd name="T12" fmla="*/ 0 w 755"/>
                    <a:gd name="T13" fmla="*/ 14 h 11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5"/>
                    <a:gd name="T22" fmla="*/ 0 h 1183"/>
                    <a:gd name="T23" fmla="*/ 755 w 755"/>
                    <a:gd name="T24" fmla="*/ 1183 h 11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5" h="1183">
                      <a:moveTo>
                        <a:pt x="0" y="1182"/>
                      </a:moveTo>
                      <a:lnTo>
                        <a:pt x="0" y="646"/>
                      </a:lnTo>
                      <a:lnTo>
                        <a:pt x="636" y="0"/>
                      </a:lnTo>
                      <a:lnTo>
                        <a:pt x="754" y="0"/>
                      </a:lnTo>
                      <a:lnTo>
                        <a:pt x="754" y="535"/>
                      </a:lnTo>
                      <a:lnTo>
                        <a:pt x="116" y="1182"/>
                      </a:lnTo>
                      <a:lnTo>
                        <a:pt x="0" y="1182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41" name="Freeform 63"/>
                <p:cNvSpPr>
                  <a:spLocks noChangeArrowheads="1"/>
                </p:cNvSpPr>
                <p:nvPr/>
              </p:nvSpPr>
              <p:spPr bwMode="auto">
                <a:xfrm>
                  <a:off x="1596" y="1629"/>
                  <a:ext cx="170" cy="147"/>
                </a:xfrm>
                <a:custGeom>
                  <a:avLst/>
                  <a:gdLst>
                    <a:gd name="T0" fmla="*/ 0 w 755"/>
                    <a:gd name="T1" fmla="*/ 7 h 654"/>
                    <a:gd name="T2" fmla="*/ 7 w 755"/>
                    <a:gd name="T3" fmla="*/ 0 h 654"/>
                    <a:gd name="T4" fmla="*/ 9 w 755"/>
                    <a:gd name="T5" fmla="*/ 0 h 654"/>
                    <a:gd name="T6" fmla="*/ 1 w 755"/>
                    <a:gd name="T7" fmla="*/ 7 h 654"/>
                    <a:gd name="T8" fmla="*/ 0 w 755"/>
                    <a:gd name="T9" fmla="*/ 7 h 6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5"/>
                    <a:gd name="T16" fmla="*/ 0 h 654"/>
                    <a:gd name="T17" fmla="*/ 755 w 755"/>
                    <a:gd name="T18" fmla="*/ 654 h 6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5" h="654">
                      <a:moveTo>
                        <a:pt x="0" y="653"/>
                      </a:moveTo>
                      <a:lnTo>
                        <a:pt x="636" y="0"/>
                      </a:lnTo>
                      <a:lnTo>
                        <a:pt x="754" y="0"/>
                      </a:lnTo>
                      <a:lnTo>
                        <a:pt x="116" y="653"/>
                      </a:lnTo>
                      <a:lnTo>
                        <a:pt x="0" y="653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42" name="Freeform 64"/>
                <p:cNvSpPr>
                  <a:spLocks noChangeArrowheads="1"/>
                </p:cNvSpPr>
                <p:nvPr/>
              </p:nvSpPr>
              <p:spPr bwMode="auto">
                <a:xfrm>
                  <a:off x="1618" y="1629"/>
                  <a:ext cx="143" cy="267"/>
                </a:xfrm>
                <a:custGeom>
                  <a:avLst/>
                  <a:gdLst>
                    <a:gd name="T0" fmla="*/ 0 w 636"/>
                    <a:gd name="T1" fmla="*/ 14 h 1183"/>
                    <a:gd name="T2" fmla="*/ 0 w 636"/>
                    <a:gd name="T3" fmla="*/ 7 h 1183"/>
                    <a:gd name="T4" fmla="*/ 7 w 636"/>
                    <a:gd name="T5" fmla="*/ 0 h 1183"/>
                    <a:gd name="T6" fmla="*/ 7 w 636"/>
                    <a:gd name="T7" fmla="*/ 6 h 1183"/>
                    <a:gd name="T8" fmla="*/ 0 w 636"/>
                    <a:gd name="T9" fmla="*/ 14 h 1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6"/>
                    <a:gd name="T16" fmla="*/ 0 h 1183"/>
                    <a:gd name="T17" fmla="*/ 636 w 636"/>
                    <a:gd name="T18" fmla="*/ 1183 h 1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6" h="1183">
                      <a:moveTo>
                        <a:pt x="0" y="1182"/>
                      </a:moveTo>
                      <a:lnTo>
                        <a:pt x="0" y="646"/>
                      </a:lnTo>
                      <a:lnTo>
                        <a:pt x="635" y="0"/>
                      </a:lnTo>
                      <a:lnTo>
                        <a:pt x="635" y="535"/>
                      </a:lnTo>
                      <a:lnTo>
                        <a:pt x="0" y="1182"/>
                      </a:lnTo>
                    </a:path>
                  </a:pathLst>
                </a:custGeom>
                <a:solidFill>
                  <a:srgbClr val="DBDB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027" name="Group 65"/>
              <p:cNvGrpSpPr>
                <a:grpSpLocks/>
              </p:cNvGrpSpPr>
              <p:nvPr/>
            </p:nvGrpSpPr>
            <p:grpSpPr bwMode="auto">
              <a:xfrm>
                <a:off x="2604" y="1879"/>
                <a:ext cx="531" cy="243"/>
                <a:chOff x="2604" y="1879"/>
                <a:chExt cx="531" cy="243"/>
              </a:xfrm>
            </p:grpSpPr>
            <p:sp>
              <p:nvSpPr>
                <p:cNvPr id="77137" name="Freeform 66"/>
                <p:cNvSpPr>
                  <a:spLocks noChangeArrowheads="1"/>
                </p:cNvSpPr>
                <p:nvPr/>
              </p:nvSpPr>
              <p:spPr bwMode="auto">
                <a:xfrm>
                  <a:off x="2604" y="1879"/>
                  <a:ext cx="530" cy="243"/>
                </a:xfrm>
                <a:custGeom>
                  <a:avLst/>
                  <a:gdLst>
                    <a:gd name="T0" fmla="*/ 0 w 2341"/>
                    <a:gd name="T1" fmla="*/ 12 h 1077"/>
                    <a:gd name="T2" fmla="*/ 0 w 2341"/>
                    <a:gd name="T3" fmla="*/ 5 h 1077"/>
                    <a:gd name="T4" fmla="*/ 5 w 2341"/>
                    <a:gd name="T5" fmla="*/ 0 h 1077"/>
                    <a:gd name="T6" fmla="*/ 27 w 2341"/>
                    <a:gd name="T7" fmla="*/ 0 h 1077"/>
                    <a:gd name="T8" fmla="*/ 27 w 2341"/>
                    <a:gd name="T9" fmla="*/ 7 h 1077"/>
                    <a:gd name="T10" fmla="*/ 22 w 2341"/>
                    <a:gd name="T11" fmla="*/ 12 h 1077"/>
                    <a:gd name="T12" fmla="*/ 0 w 2341"/>
                    <a:gd name="T13" fmla="*/ 12 h 10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41"/>
                    <a:gd name="T22" fmla="*/ 0 h 1077"/>
                    <a:gd name="T23" fmla="*/ 2341 w 2341"/>
                    <a:gd name="T24" fmla="*/ 1077 h 10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41" h="1077">
                      <a:moveTo>
                        <a:pt x="0" y="1076"/>
                      </a:moveTo>
                      <a:lnTo>
                        <a:pt x="0" y="463"/>
                      </a:lnTo>
                      <a:lnTo>
                        <a:pt x="470" y="0"/>
                      </a:lnTo>
                      <a:lnTo>
                        <a:pt x="2340" y="0"/>
                      </a:lnTo>
                      <a:lnTo>
                        <a:pt x="2340" y="610"/>
                      </a:lnTo>
                      <a:lnTo>
                        <a:pt x="1870" y="1076"/>
                      </a:lnTo>
                      <a:lnTo>
                        <a:pt x="0" y="1076"/>
                      </a:lnTo>
                    </a:path>
                  </a:pathLst>
                </a:custGeom>
                <a:solidFill>
                  <a:srgbClr val="80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8" name="Freeform 67"/>
                <p:cNvSpPr>
                  <a:spLocks noChangeArrowheads="1"/>
                </p:cNvSpPr>
                <p:nvPr/>
              </p:nvSpPr>
              <p:spPr bwMode="auto">
                <a:xfrm>
                  <a:off x="2604" y="1879"/>
                  <a:ext cx="530" cy="105"/>
                </a:xfrm>
                <a:custGeom>
                  <a:avLst/>
                  <a:gdLst>
                    <a:gd name="T0" fmla="*/ 0 w 2341"/>
                    <a:gd name="T1" fmla="*/ 5 h 468"/>
                    <a:gd name="T2" fmla="*/ 5 w 2341"/>
                    <a:gd name="T3" fmla="*/ 0 h 468"/>
                    <a:gd name="T4" fmla="*/ 27 w 2341"/>
                    <a:gd name="T5" fmla="*/ 0 h 468"/>
                    <a:gd name="T6" fmla="*/ 22 w 2341"/>
                    <a:gd name="T7" fmla="*/ 5 h 468"/>
                    <a:gd name="T8" fmla="*/ 0 w 2341"/>
                    <a:gd name="T9" fmla="*/ 5 h 4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41"/>
                    <a:gd name="T16" fmla="*/ 0 h 468"/>
                    <a:gd name="T17" fmla="*/ 2341 w 2341"/>
                    <a:gd name="T18" fmla="*/ 468 h 4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41" h="468">
                      <a:moveTo>
                        <a:pt x="0" y="467"/>
                      </a:moveTo>
                      <a:lnTo>
                        <a:pt x="470" y="0"/>
                      </a:lnTo>
                      <a:lnTo>
                        <a:pt x="2340" y="0"/>
                      </a:lnTo>
                      <a:lnTo>
                        <a:pt x="1870" y="467"/>
                      </a:lnTo>
                      <a:lnTo>
                        <a:pt x="0" y="467"/>
                      </a:lnTo>
                    </a:path>
                  </a:pathLst>
                </a:custGeom>
                <a:solidFill>
                  <a:srgbClr val="8C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9" name="Freeform 68"/>
                <p:cNvSpPr>
                  <a:spLocks noChangeArrowheads="1"/>
                </p:cNvSpPr>
                <p:nvPr/>
              </p:nvSpPr>
              <p:spPr bwMode="auto">
                <a:xfrm>
                  <a:off x="3029" y="1879"/>
                  <a:ext cx="105" cy="243"/>
                </a:xfrm>
                <a:custGeom>
                  <a:avLst/>
                  <a:gdLst>
                    <a:gd name="T0" fmla="*/ 0 w 468"/>
                    <a:gd name="T1" fmla="*/ 12 h 1077"/>
                    <a:gd name="T2" fmla="*/ 0 w 468"/>
                    <a:gd name="T3" fmla="*/ 5 h 1077"/>
                    <a:gd name="T4" fmla="*/ 5 w 468"/>
                    <a:gd name="T5" fmla="*/ 0 h 1077"/>
                    <a:gd name="T6" fmla="*/ 5 w 468"/>
                    <a:gd name="T7" fmla="*/ 7 h 1077"/>
                    <a:gd name="T8" fmla="*/ 0 w 468"/>
                    <a:gd name="T9" fmla="*/ 12 h 10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8"/>
                    <a:gd name="T16" fmla="*/ 0 h 1077"/>
                    <a:gd name="T17" fmla="*/ 468 w 468"/>
                    <a:gd name="T18" fmla="*/ 1077 h 10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8" h="1077">
                      <a:moveTo>
                        <a:pt x="0" y="1076"/>
                      </a:moveTo>
                      <a:lnTo>
                        <a:pt x="0" y="463"/>
                      </a:lnTo>
                      <a:lnTo>
                        <a:pt x="467" y="0"/>
                      </a:lnTo>
                      <a:lnTo>
                        <a:pt x="467" y="610"/>
                      </a:lnTo>
                      <a:lnTo>
                        <a:pt x="0" y="1076"/>
                      </a:lnTo>
                    </a:path>
                  </a:pathLst>
                </a:custGeom>
                <a:solidFill>
                  <a:srgbClr val="6E00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028" name="Group 69"/>
              <p:cNvGrpSpPr>
                <a:grpSpLocks/>
              </p:cNvGrpSpPr>
              <p:nvPr/>
            </p:nvGrpSpPr>
            <p:grpSpPr bwMode="auto">
              <a:xfrm>
                <a:off x="3116" y="1881"/>
                <a:ext cx="999" cy="242"/>
                <a:chOff x="3116" y="1881"/>
                <a:chExt cx="999" cy="242"/>
              </a:xfrm>
            </p:grpSpPr>
            <p:sp>
              <p:nvSpPr>
                <p:cNvPr id="77134" name="Freeform 70"/>
                <p:cNvSpPr>
                  <a:spLocks noChangeArrowheads="1"/>
                </p:cNvSpPr>
                <p:nvPr/>
              </p:nvSpPr>
              <p:spPr bwMode="auto">
                <a:xfrm>
                  <a:off x="3116" y="1881"/>
                  <a:ext cx="999" cy="242"/>
                </a:xfrm>
                <a:custGeom>
                  <a:avLst/>
                  <a:gdLst>
                    <a:gd name="T0" fmla="*/ 0 w 4410"/>
                    <a:gd name="T1" fmla="*/ 12 h 1072"/>
                    <a:gd name="T2" fmla="*/ 0 w 4410"/>
                    <a:gd name="T3" fmla="*/ 5 h 1072"/>
                    <a:gd name="T4" fmla="*/ 5 w 4410"/>
                    <a:gd name="T5" fmla="*/ 0 h 1072"/>
                    <a:gd name="T6" fmla="*/ 51 w 4410"/>
                    <a:gd name="T7" fmla="*/ 0 h 1072"/>
                    <a:gd name="T8" fmla="*/ 51 w 4410"/>
                    <a:gd name="T9" fmla="*/ 7 h 1072"/>
                    <a:gd name="T10" fmla="*/ 46 w 4410"/>
                    <a:gd name="T11" fmla="*/ 12 h 1072"/>
                    <a:gd name="T12" fmla="*/ 0 w 4410"/>
                    <a:gd name="T13" fmla="*/ 12 h 10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10"/>
                    <a:gd name="T22" fmla="*/ 0 h 1072"/>
                    <a:gd name="T23" fmla="*/ 4410 w 4410"/>
                    <a:gd name="T24" fmla="*/ 1072 h 10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10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4" y="0"/>
                      </a:lnTo>
                      <a:lnTo>
                        <a:pt x="4409" y="0"/>
                      </a:lnTo>
                      <a:lnTo>
                        <a:pt x="4409" y="608"/>
                      </a:lnTo>
                      <a:lnTo>
                        <a:pt x="3932" y="1071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CC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5" name="Freeform 71"/>
                <p:cNvSpPr>
                  <a:spLocks noChangeArrowheads="1"/>
                </p:cNvSpPr>
                <p:nvPr/>
              </p:nvSpPr>
              <p:spPr bwMode="auto">
                <a:xfrm>
                  <a:off x="3116" y="1881"/>
                  <a:ext cx="999" cy="103"/>
                </a:xfrm>
                <a:custGeom>
                  <a:avLst/>
                  <a:gdLst>
                    <a:gd name="T0" fmla="*/ 0 w 4410"/>
                    <a:gd name="T1" fmla="*/ 5 h 459"/>
                    <a:gd name="T2" fmla="*/ 5 w 4410"/>
                    <a:gd name="T3" fmla="*/ 0 h 459"/>
                    <a:gd name="T4" fmla="*/ 51 w 4410"/>
                    <a:gd name="T5" fmla="*/ 0 h 459"/>
                    <a:gd name="T6" fmla="*/ 46 w 4410"/>
                    <a:gd name="T7" fmla="*/ 5 h 459"/>
                    <a:gd name="T8" fmla="*/ 0 w 4410"/>
                    <a:gd name="T9" fmla="*/ 5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10"/>
                    <a:gd name="T16" fmla="*/ 0 h 459"/>
                    <a:gd name="T17" fmla="*/ 4410 w 4410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10" h="459">
                      <a:moveTo>
                        <a:pt x="0" y="458"/>
                      </a:moveTo>
                      <a:lnTo>
                        <a:pt x="474" y="0"/>
                      </a:lnTo>
                      <a:lnTo>
                        <a:pt x="4409" y="0"/>
                      </a:lnTo>
                      <a:lnTo>
                        <a:pt x="3932" y="458"/>
                      </a:lnTo>
                      <a:lnTo>
                        <a:pt x="0" y="458"/>
                      </a:lnTo>
                    </a:path>
                  </a:pathLst>
                </a:custGeom>
                <a:solidFill>
                  <a:srgbClr val="D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6" name="Freeform 72"/>
                <p:cNvSpPr>
                  <a:spLocks noChangeArrowheads="1"/>
                </p:cNvSpPr>
                <p:nvPr/>
              </p:nvSpPr>
              <p:spPr bwMode="auto">
                <a:xfrm>
                  <a:off x="4008" y="1881"/>
                  <a:ext cx="106" cy="242"/>
                </a:xfrm>
                <a:custGeom>
                  <a:avLst/>
                  <a:gdLst>
                    <a:gd name="T0" fmla="*/ 0 w 472"/>
                    <a:gd name="T1" fmla="*/ 12 h 1072"/>
                    <a:gd name="T2" fmla="*/ 0 w 472"/>
                    <a:gd name="T3" fmla="*/ 5 h 1072"/>
                    <a:gd name="T4" fmla="*/ 5 w 472"/>
                    <a:gd name="T5" fmla="*/ 0 h 1072"/>
                    <a:gd name="T6" fmla="*/ 5 w 472"/>
                    <a:gd name="T7" fmla="*/ 7 h 1072"/>
                    <a:gd name="T8" fmla="*/ 0 w 472"/>
                    <a:gd name="T9" fmla="*/ 12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2"/>
                    <a:gd name="T16" fmla="*/ 0 h 1072"/>
                    <a:gd name="T17" fmla="*/ 472 w 472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2" h="1072">
                      <a:moveTo>
                        <a:pt x="0" y="1071"/>
                      </a:moveTo>
                      <a:lnTo>
                        <a:pt x="0" y="458"/>
                      </a:lnTo>
                      <a:lnTo>
                        <a:pt x="471" y="0"/>
                      </a:lnTo>
                      <a:lnTo>
                        <a:pt x="471" y="608"/>
                      </a:lnTo>
                      <a:lnTo>
                        <a:pt x="0" y="1071"/>
                      </a:lnTo>
                    </a:path>
                  </a:pathLst>
                </a:custGeom>
                <a:solidFill>
                  <a:srgbClr val="AF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7029" name="Group 73"/>
              <p:cNvGrpSpPr>
                <a:grpSpLocks/>
              </p:cNvGrpSpPr>
              <p:nvPr/>
            </p:nvGrpSpPr>
            <p:grpSpPr bwMode="auto">
              <a:xfrm>
                <a:off x="1669" y="1855"/>
                <a:ext cx="2694" cy="293"/>
                <a:chOff x="1669" y="1855"/>
                <a:chExt cx="2694" cy="293"/>
              </a:xfrm>
            </p:grpSpPr>
            <p:sp>
              <p:nvSpPr>
                <p:cNvPr id="77131" name="Freeform 74"/>
                <p:cNvSpPr>
                  <a:spLocks noChangeArrowheads="1"/>
                </p:cNvSpPr>
                <p:nvPr/>
              </p:nvSpPr>
              <p:spPr bwMode="auto">
                <a:xfrm>
                  <a:off x="1669" y="1855"/>
                  <a:ext cx="2694" cy="293"/>
                </a:xfrm>
                <a:custGeom>
                  <a:avLst/>
                  <a:gdLst>
                    <a:gd name="T0" fmla="*/ 0 w 11884"/>
                    <a:gd name="T1" fmla="*/ 15 h 1297"/>
                    <a:gd name="T2" fmla="*/ 0 w 11884"/>
                    <a:gd name="T3" fmla="*/ 4 h 1297"/>
                    <a:gd name="T4" fmla="*/ 4 w 11884"/>
                    <a:gd name="T5" fmla="*/ 0 h 1297"/>
                    <a:gd name="T6" fmla="*/ 139 w 11884"/>
                    <a:gd name="T7" fmla="*/ 0 h 1297"/>
                    <a:gd name="T8" fmla="*/ 139 w 11884"/>
                    <a:gd name="T9" fmla="*/ 11 h 1297"/>
                    <a:gd name="T10" fmla="*/ 134 w 11884"/>
                    <a:gd name="T11" fmla="*/ 15 h 1297"/>
                    <a:gd name="T12" fmla="*/ 0 w 11884"/>
                    <a:gd name="T13" fmla="*/ 15 h 12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884"/>
                    <a:gd name="T22" fmla="*/ 0 h 1297"/>
                    <a:gd name="T23" fmla="*/ 11884 w 11884"/>
                    <a:gd name="T24" fmla="*/ 1297 h 12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884" h="1297">
                      <a:moveTo>
                        <a:pt x="0" y="1296"/>
                      </a:moveTo>
                      <a:lnTo>
                        <a:pt x="0" y="323"/>
                      </a:lnTo>
                      <a:lnTo>
                        <a:pt x="331" y="0"/>
                      </a:lnTo>
                      <a:lnTo>
                        <a:pt x="11883" y="0"/>
                      </a:lnTo>
                      <a:lnTo>
                        <a:pt x="11883" y="976"/>
                      </a:lnTo>
                      <a:lnTo>
                        <a:pt x="11548" y="1296"/>
                      </a:lnTo>
                      <a:lnTo>
                        <a:pt x="0" y="1296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2" name="Freeform 75"/>
                <p:cNvSpPr>
                  <a:spLocks noChangeArrowheads="1"/>
                </p:cNvSpPr>
                <p:nvPr/>
              </p:nvSpPr>
              <p:spPr bwMode="auto">
                <a:xfrm>
                  <a:off x="1669" y="1855"/>
                  <a:ext cx="2694" cy="74"/>
                </a:xfrm>
                <a:custGeom>
                  <a:avLst/>
                  <a:gdLst>
                    <a:gd name="T0" fmla="*/ 0 w 11884"/>
                    <a:gd name="T1" fmla="*/ 4 h 332"/>
                    <a:gd name="T2" fmla="*/ 4 w 11884"/>
                    <a:gd name="T3" fmla="*/ 0 h 332"/>
                    <a:gd name="T4" fmla="*/ 139 w 11884"/>
                    <a:gd name="T5" fmla="*/ 0 h 332"/>
                    <a:gd name="T6" fmla="*/ 134 w 11884"/>
                    <a:gd name="T7" fmla="*/ 4 h 332"/>
                    <a:gd name="T8" fmla="*/ 0 w 11884"/>
                    <a:gd name="T9" fmla="*/ 4 h 3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84"/>
                    <a:gd name="T16" fmla="*/ 0 h 332"/>
                    <a:gd name="T17" fmla="*/ 11884 w 11884"/>
                    <a:gd name="T18" fmla="*/ 332 h 3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84" h="332">
                      <a:moveTo>
                        <a:pt x="0" y="331"/>
                      </a:moveTo>
                      <a:lnTo>
                        <a:pt x="331" y="0"/>
                      </a:lnTo>
                      <a:lnTo>
                        <a:pt x="11883" y="0"/>
                      </a:lnTo>
                      <a:lnTo>
                        <a:pt x="11548" y="33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7133" name="Freeform 76"/>
                <p:cNvSpPr>
                  <a:spLocks noChangeArrowheads="1"/>
                </p:cNvSpPr>
                <p:nvPr/>
              </p:nvSpPr>
              <p:spPr bwMode="auto">
                <a:xfrm>
                  <a:off x="4282" y="1855"/>
                  <a:ext cx="73" cy="293"/>
                </a:xfrm>
                <a:custGeom>
                  <a:avLst/>
                  <a:gdLst>
                    <a:gd name="T0" fmla="*/ 0 w 327"/>
                    <a:gd name="T1" fmla="*/ 15 h 1297"/>
                    <a:gd name="T2" fmla="*/ 0 w 327"/>
                    <a:gd name="T3" fmla="*/ 4 h 1297"/>
                    <a:gd name="T4" fmla="*/ 4 w 327"/>
                    <a:gd name="T5" fmla="*/ 0 h 1297"/>
                    <a:gd name="T6" fmla="*/ 4 w 327"/>
                    <a:gd name="T7" fmla="*/ 11 h 1297"/>
                    <a:gd name="T8" fmla="*/ 0 w 327"/>
                    <a:gd name="T9" fmla="*/ 15 h 12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1297"/>
                    <a:gd name="T17" fmla="*/ 327 w 327"/>
                    <a:gd name="T18" fmla="*/ 1297 h 12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1297">
                      <a:moveTo>
                        <a:pt x="0" y="1296"/>
                      </a:moveTo>
                      <a:lnTo>
                        <a:pt x="0" y="323"/>
                      </a:lnTo>
                      <a:lnTo>
                        <a:pt x="326" y="0"/>
                      </a:lnTo>
                      <a:lnTo>
                        <a:pt x="326" y="976"/>
                      </a:lnTo>
                      <a:lnTo>
                        <a:pt x="0" y="1296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sp>
            <p:nvSpPr>
              <p:cNvPr id="77030" name="Freeform 77"/>
              <p:cNvSpPr>
                <a:spLocks noChangeArrowheads="1"/>
              </p:cNvSpPr>
              <p:nvPr/>
            </p:nvSpPr>
            <p:spPr bwMode="auto">
              <a:xfrm>
                <a:off x="1273" y="1730"/>
                <a:ext cx="358" cy="174"/>
              </a:xfrm>
              <a:custGeom>
                <a:avLst/>
                <a:gdLst>
                  <a:gd name="T0" fmla="*/ 18 w 1584"/>
                  <a:gd name="T1" fmla="*/ 0 h 773"/>
                  <a:gd name="T2" fmla="*/ 18 w 1584"/>
                  <a:gd name="T3" fmla="*/ 9 h 773"/>
                  <a:gd name="T4" fmla="*/ 0 w 1584"/>
                  <a:gd name="T5" fmla="*/ 6 h 773"/>
                  <a:gd name="T6" fmla="*/ 0 w 1584"/>
                  <a:gd name="T7" fmla="*/ 3 h 773"/>
                  <a:gd name="T8" fmla="*/ 18 w 1584"/>
                  <a:gd name="T9" fmla="*/ 0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773"/>
                  <a:gd name="T17" fmla="*/ 1584 w 1584"/>
                  <a:gd name="T18" fmla="*/ 773 h 7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773">
                    <a:moveTo>
                      <a:pt x="1583" y="0"/>
                    </a:moveTo>
                    <a:lnTo>
                      <a:pt x="1583" y="772"/>
                    </a:lnTo>
                    <a:lnTo>
                      <a:pt x="0" y="485"/>
                    </a:lnTo>
                    <a:lnTo>
                      <a:pt x="0" y="284"/>
                    </a:lnTo>
                    <a:lnTo>
                      <a:pt x="1583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grpSp>
            <p:nvGrpSpPr>
              <p:cNvPr id="77031" name="Group 78"/>
              <p:cNvGrpSpPr>
                <a:grpSpLocks/>
              </p:cNvGrpSpPr>
              <p:nvPr/>
            </p:nvGrpSpPr>
            <p:grpSpPr bwMode="auto">
              <a:xfrm>
                <a:off x="1669" y="1629"/>
                <a:ext cx="2694" cy="267"/>
                <a:chOff x="1669" y="1629"/>
                <a:chExt cx="2694" cy="267"/>
              </a:xfrm>
            </p:grpSpPr>
            <p:grpSp>
              <p:nvGrpSpPr>
                <p:cNvPr id="77035" name="Group 79"/>
                <p:cNvGrpSpPr>
                  <a:grpSpLocks/>
                </p:cNvGrpSpPr>
                <p:nvPr/>
              </p:nvGrpSpPr>
              <p:grpSpPr bwMode="auto">
                <a:xfrm>
                  <a:off x="1669" y="1629"/>
                  <a:ext cx="206" cy="267"/>
                  <a:chOff x="1669" y="1629"/>
                  <a:chExt cx="206" cy="267"/>
                </a:xfrm>
              </p:grpSpPr>
              <p:sp>
                <p:nvSpPr>
                  <p:cNvPr id="77128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1629"/>
                    <a:ext cx="206" cy="267"/>
                  </a:xfrm>
                  <a:custGeom>
                    <a:avLst/>
                    <a:gdLst>
                      <a:gd name="T0" fmla="*/ 0 w 913"/>
                      <a:gd name="T1" fmla="*/ 14 h 1183"/>
                      <a:gd name="T2" fmla="*/ 0 w 913"/>
                      <a:gd name="T3" fmla="*/ 5 h 1183"/>
                      <a:gd name="T4" fmla="*/ 6 w 913"/>
                      <a:gd name="T5" fmla="*/ 0 h 1183"/>
                      <a:gd name="T6" fmla="*/ 10 w 913"/>
                      <a:gd name="T7" fmla="*/ 0 h 1183"/>
                      <a:gd name="T8" fmla="*/ 10 w 913"/>
                      <a:gd name="T9" fmla="*/ 9 h 1183"/>
                      <a:gd name="T10" fmla="*/ 4 w 913"/>
                      <a:gd name="T11" fmla="*/ 14 h 1183"/>
                      <a:gd name="T12" fmla="*/ 0 w 913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3"/>
                      <a:gd name="T22" fmla="*/ 0 h 1183"/>
                      <a:gd name="T23" fmla="*/ 913 w 91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3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7" y="0"/>
                        </a:lnTo>
                        <a:lnTo>
                          <a:pt x="912" y="0"/>
                        </a:lnTo>
                        <a:lnTo>
                          <a:pt x="912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9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1629"/>
                    <a:ext cx="206" cy="90"/>
                  </a:xfrm>
                  <a:custGeom>
                    <a:avLst/>
                    <a:gdLst>
                      <a:gd name="T0" fmla="*/ 0 w 913"/>
                      <a:gd name="T1" fmla="*/ 4 h 403"/>
                      <a:gd name="T2" fmla="*/ 6 w 913"/>
                      <a:gd name="T3" fmla="*/ 0 h 403"/>
                      <a:gd name="T4" fmla="*/ 10 w 913"/>
                      <a:gd name="T5" fmla="*/ 0 h 403"/>
                      <a:gd name="T6" fmla="*/ 4 w 913"/>
                      <a:gd name="T7" fmla="*/ 4 h 403"/>
                      <a:gd name="T8" fmla="*/ 0 w 913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3"/>
                      <a:gd name="T16" fmla="*/ 0 h 403"/>
                      <a:gd name="T17" fmla="*/ 913 w 91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3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2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30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1747" y="1629"/>
                    <a:ext cx="127" cy="267"/>
                  </a:xfrm>
                  <a:custGeom>
                    <a:avLst/>
                    <a:gdLst>
                      <a:gd name="T0" fmla="*/ 0 w 564"/>
                      <a:gd name="T1" fmla="*/ 14 h 1183"/>
                      <a:gd name="T2" fmla="*/ 0 w 564"/>
                      <a:gd name="T3" fmla="*/ 5 h 1183"/>
                      <a:gd name="T4" fmla="*/ 7 w 564"/>
                      <a:gd name="T5" fmla="*/ 0 h 1183"/>
                      <a:gd name="T6" fmla="*/ 7 w 564"/>
                      <a:gd name="T7" fmla="*/ 9 h 1183"/>
                      <a:gd name="T8" fmla="*/ 0 w 564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1183"/>
                      <a:gd name="T17" fmla="*/ 564 w 564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63" y="0"/>
                        </a:lnTo>
                        <a:lnTo>
                          <a:pt x="563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36" name="Group 83"/>
                <p:cNvGrpSpPr>
                  <a:grpSpLocks/>
                </p:cNvGrpSpPr>
                <p:nvPr/>
              </p:nvGrpSpPr>
              <p:grpSpPr bwMode="auto">
                <a:xfrm>
                  <a:off x="1777" y="1629"/>
                  <a:ext cx="208" cy="267"/>
                  <a:chOff x="1777" y="1629"/>
                  <a:chExt cx="208" cy="267"/>
                </a:xfrm>
              </p:grpSpPr>
              <p:sp>
                <p:nvSpPr>
                  <p:cNvPr id="77125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4 h 1183"/>
                      <a:gd name="T2" fmla="*/ 0 w 922"/>
                      <a:gd name="T3" fmla="*/ 5 h 1183"/>
                      <a:gd name="T4" fmla="*/ 6 w 922"/>
                      <a:gd name="T5" fmla="*/ 0 h 1183"/>
                      <a:gd name="T6" fmla="*/ 11 w 922"/>
                      <a:gd name="T7" fmla="*/ 0 h 1183"/>
                      <a:gd name="T8" fmla="*/ 11 w 922"/>
                      <a:gd name="T9" fmla="*/ 9 h 1183"/>
                      <a:gd name="T10" fmla="*/ 4 w 922"/>
                      <a:gd name="T11" fmla="*/ 14 h 1183"/>
                      <a:gd name="T12" fmla="*/ 0 w 922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5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6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 h 403"/>
                      <a:gd name="T2" fmla="*/ 6 w 922"/>
                      <a:gd name="T3" fmla="*/ 0 h 403"/>
                      <a:gd name="T4" fmla="*/ 11 w 922"/>
                      <a:gd name="T5" fmla="*/ 0 h 403"/>
                      <a:gd name="T6" fmla="*/ 4 w 922"/>
                      <a:gd name="T7" fmla="*/ 4 h 403"/>
                      <a:gd name="T8" fmla="*/ 0 w 922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59" y="0"/>
                        </a:lnTo>
                        <a:lnTo>
                          <a:pt x="921" y="0"/>
                        </a:lnTo>
                        <a:lnTo>
                          <a:pt x="355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7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1855" y="1629"/>
                    <a:ext cx="130" cy="267"/>
                  </a:xfrm>
                  <a:custGeom>
                    <a:avLst/>
                    <a:gdLst>
                      <a:gd name="T0" fmla="*/ 0 w 579"/>
                      <a:gd name="T1" fmla="*/ 14 h 1183"/>
                      <a:gd name="T2" fmla="*/ 0 w 579"/>
                      <a:gd name="T3" fmla="*/ 5 h 1183"/>
                      <a:gd name="T4" fmla="*/ 7 w 579"/>
                      <a:gd name="T5" fmla="*/ 0 h 1183"/>
                      <a:gd name="T6" fmla="*/ 7 w 579"/>
                      <a:gd name="T7" fmla="*/ 9 h 1183"/>
                      <a:gd name="T8" fmla="*/ 0 w 579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9"/>
                      <a:gd name="T16" fmla="*/ 0 h 1183"/>
                      <a:gd name="T17" fmla="*/ 579 w 57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8" y="0"/>
                        </a:lnTo>
                        <a:lnTo>
                          <a:pt x="57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37" name="Group 87"/>
                <p:cNvGrpSpPr>
                  <a:grpSpLocks/>
                </p:cNvGrpSpPr>
                <p:nvPr/>
              </p:nvGrpSpPr>
              <p:grpSpPr bwMode="auto">
                <a:xfrm>
                  <a:off x="1884" y="1629"/>
                  <a:ext cx="211" cy="267"/>
                  <a:chOff x="1884" y="1629"/>
                  <a:chExt cx="211" cy="267"/>
                </a:xfrm>
              </p:grpSpPr>
              <p:sp>
                <p:nvSpPr>
                  <p:cNvPr id="77122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629"/>
                    <a:ext cx="211" cy="267"/>
                  </a:xfrm>
                  <a:custGeom>
                    <a:avLst/>
                    <a:gdLst>
                      <a:gd name="T0" fmla="*/ 0 w 933"/>
                      <a:gd name="T1" fmla="*/ 14 h 1183"/>
                      <a:gd name="T2" fmla="*/ 0 w 933"/>
                      <a:gd name="T3" fmla="*/ 5 h 1183"/>
                      <a:gd name="T4" fmla="*/ 7 w 933"/>
                      <a:gd name="T5" fmla="*/ 0 h 1183"/>
                      <a:gd name="T6" fmla="*/ 11 w 933"/>
                      <a:gd name="T7" fmla="*/ 0 h 1183"/>
                      <a:gd name="T8" fmla="*/ 11 w 933"/>
                      <a:gd name="T9" fmla="*/ 9 h 1183"/>
                      <a:gd name="T10" fmla="*/ 4 w 933"/>
                      <a:gd name="T11" fmla="*/ 14 h 1183"/>
                      <a:gd name="T12" fmla="*/ 0 w 933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33"/>
                      <a:gd name="T22" fmla="*/ 0 h 1183"/>
                      <a:gd name="T23" fmla="*/ 933 w 93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33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2" y="0"/>
                        </a:lnTo>
                        <a:lnTo>
                          <a:pt x="932" y="0"/>
                        </a:lnTo>
                        <a:lnTo>
                          <a:pt x="932" y="787"/>
                        </a:lnTo>
                        <a:lnTo>
                          <a:pt x="361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3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629"/>
                    <a:ext cx="211" cy="90"/>
                  </a:xfrm>
                  <a:custGeom>
                    <a:avLst/>
                    <a:gdLst>
                      <a:gd name="T0" fmla="*/ 0 w 933"/>
                      <a:gd name="T1" fmla="*/ 4 h 403"/>
                      <a:gd name="T2" fmla="*/ 7 w 933"/>
                      <a:gd name="T3" fmla="*/ 0 h 403"/>
                      <a:gd name="T4" fmla="*/ 11 w 933"/>
                      <a:gd name="T5" fmla="*/ 0 h 403"/>
                      <a:gd name="T6" fmla="*/ 4 w 933"/>
                      <a:gd name="T7" fmla="*/ 4 h 403"/>
                      <a:gd name="T8" fmla="*/ 0 w 933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3"/>
                      <a:gd name="T16" fmla="*/ 0 h 403"/>
                      <a:gd name="T17" fmla="*/ 933 w 93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3" h="403">
                        <a:moveTo>
                          <a:pt x="0" y="402"/>
                        </a:moveTo>
                        <a:lnTo>
                          <a:pt x="572" y="0"/>
                        </a:lnTo>
                        <a:lnTo>
                          <a:pt x="932" y="0"/>
                        </a:lnTo>
                        <a:lnTo>
                          <a:pt x="361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4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629"/>
                    <a:ext cx="130" cy="267"/>
                  </a:xfrm>
                  <a:custGeom>
                    <a:avLst/>
                    <a:gdLst>
                      <a:gd name="T0" fmla="*/ 0 w 577"/>
                      <a:gd name="T1" fmla="*/ 14 h 1183"/>
                      <a:gd name="T2" fmla="*/ 0 w 577"/>
                      <a:gd name="T3" fmla="*/ 5 h 1183"/>
                      <a:gd name="T4" fmla="*/ 7 w 577"/>
                      <a:gd name="T5" fmla="*/ 0 h 1183"/>
                      <a:gd name="T6" fmla="*/ 7 w 577"/>
                      <a:gd name="T7" fmla="*/ 9 h 1183"/>
                      <a:gd name="T8" fmla="*/ 0 w 577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7"/>
                      <a:gd name="T16" fmla="*/ 0 h 1183"/>
                      <a:gd name="T17" fmla="*/ 577 w 577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7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6" y="0"/>
                        </a:lnTo>
                        <a:lnTo>
                          <a:pt x="576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38" name="Group 91"/>
                <p:cNvGrpSpPr>
                  <a:grpSpLocks/>
                </p:cNvGrpSpPr>
                <p:nvPr/>
              </p:nvGrpSpPr>
              <p:grpSpPr bwMode="auto">
                <a:xfrm>
                  <a:off x="1994" y="1629"/>
                  <a:ext cx="206" cy="267"/>
                  <a:chOff x="1994" y="1629"/>
                  <a:chExt cx="206" cy="267"/>
                </a:xfrm>
              </p:grpSpPr>
              <p:sp>
                <p:nvSpPr>
                  <p:cNvPr id="77119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1994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4 h 1183"/>
                      <a:gd name="T2" fmla="*/ 0 w 915"/>
                      <a:gd name="T3" fmla="*/ 5 h 1183"/>
                      <a:gd name="T4" fmla="*/ 6 w 915"/>
                      <a:gd name="T5" fmla="*/ 0 h 1183"/>
                      <a:gd name="T6" fmla="*/ 10 w 915"/>
                      <a:gd name="T7" fmla="*/ 0 h 1183"/>
                      <a:gd name="T8" fmla="*/ 10 w 915"/>
                      <a:gd name="T9" fmla="*/ 9 h 1183"/>
                      <a:gd name="T10" fmla="*/ 4 w 915"/>
                      <a:gd name="T11" fmla="*/ 14 h 1183"/>
                      <a:gd name="T12" fmla="*/ 0 w 91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0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1994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 h 403"/>
                      <a:gd name="T2" fmla="*/ 6 w 915"/>
                      <a:gd name="T3" fmla="*/ 0 h 403"/>
                      <a:gd name="T4" fmla="*/ 10 w 915"/>
                      <a:gd name="T5" fmla="*/ 0 h 403"/>
                      <a:gd name="T6" fmla="*/ 4 w 915"/>
                      <a:gd name="T7" fmla="*/ 4 h 403"/>
                      <a:gd name="T8" fmla="*/ 0 w 91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4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21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072" y="1629"/>
                    <a:ext cx="127" cy="267"/>
                  </a:xfrm>
                  <a:custGeom>
                    <a:avLst/>
                    <a:gdLst>
                      <a:gd name="T0" fmla="*/ 0 w 565"/>
                      <a:gd name="T1" fmla="*/ 14 h 1183"/>
                      <a:gd name="T2" fmla="*/ 0 w 565"/>
                      <a:gd name="T3" fmla="*/ 5 h 1183"/>
                      <a:gd name="T4" fmla="*/ 7 w 565"/>
                      <a:gd name="T5" fmla="*/ 0 h 1183"/>
                      <a:gd name="T6" fmla="*/ 7 w 565"/>
                      <a:gd name="T7" fmla="*/ 9 h 1183"/>
                      <a:gd name="T8" fmla="*/ 0 w 565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183"/>
                      <a:gd name="T17" fmla="*/ 565 w 565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4" y="0"/>
                        </a:lnTo>
                        <a:lnTo>
                          <a:pt x="564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39" name="Group 95"/>
                <p:cNvGrpSpPr>
                  <a:grpSpLocks/>
                </p:cNvGrpSpPr>
                <p:nvPr/>
              </p:nvGrpSpPr>
              <p:grpSpPr bwMode="auto">
                <a:xfrm>
                  <a:off x="2101" y="1629"/>
                  <a:ext cx="206" cy="267"/>
                  <a:chOff x="2101" y="1629"/>
                  <a:chExt cx="206" cy="267"/>
                </a:xfrm>
              </p:grpSpPr>
              <p:sp>
                <p:nvSpPr>
                  <p:cNvPr id="77116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4 h 1183"/>
                      <a:gd name="T2" fmla="*/ 0 w 914"/>
                      <a:gd name="T3" fmla="*/ 5 h 1183"/>
                      <a:gd name="T4" fmla="*/ 6 w 914"/>
                      <a:gd name="T5" fmla="*/ 0 h 1183"/>
                      <a:gd name="T6" fmla="*/ 10 w 914"/>
                      <a:gd name="T7" fmla="*/ 0 h 1183"/>
                      <a:gd name="T8" fmla="*/ 10 w 914"/>
                      <a:gd name="T9" fmla="*/ 9 h 1183"/>
                      <a:gd name="T10" fmla="*/ 4 w 914"/>
                      <a:gd name="T11" fmla="*/ 14 h 1183"/>
                      <a:gd name="T12" fmla="*/ 0 w 914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7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7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 h 403"/>
                      <a:gd name="T2" fmla="*/ 6 w 914"/>
                      <a:gd name="T3" fmla="*/ 0 h 403"/>
                      <a:gd name="T4" fmla="*/ 10 w 914"/>
                      <a:gd name="T5" fmla="*/ 0 h 403"/>
                      <a:gd name="T6" fmla="*/ 4 w 914"/>
                      <a:gd name="T7" fmla="*/ 4 h 403"/>
                      <a:gd name="T8" fmla="*/ 0 w 914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3" y="0"/>
                        </a:lnTo>
                        <a:lnTo>
                          <a:pt x="357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8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2180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4 h 1183"/>
                      <a:gd name="T2" fmla="*/ 0 w 566"/>
                      <a:gd name="T3" fmla="*/ 5 h 1183"/>
                      <a:gd name="T4" fmla="*/ 6 w 566"/>
                      <a:gd name="T5" fmla="*/ 0 h 1183"/>
                      <a:gd name="T6" fmla="*/ 6 w 566"/>
                      <a:gd name="T7" fmla="*/ 9 h 1183"/>
                      <a:gd name="T8" fmla="*/ 0 w 566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0" name="Group 99"/>
                <p:cNvGrpSpPr>
                  <a:grpSpLocks/>
                </p:cNvGrpSpPr>
                <p:nvPr/>
              </p:nvGrpSpPr>
              <p:grpSpPr bwMode="auto">
                <a:xfrm>
                  <a:off x="2209" y="1629"/>
                  <a:ext cx="206" cy="267"/>
                  <a:chOff x="2209" y="1629"/>
                  <a:chExt cx="206" cy="267"/>
                </a:xfrm>
              </p:grpSpPr>
              <p:sp>
                <p:nvSpPr>
                  <p:cNvPr id="77113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9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4 h 1183"/>
                      <a:gd name="T2" fmla="*/ 0 w 914"/>
                      <a:gd name="T3" fmla="*/ 5 h 1183"/>
                      <a:gd name="T4" fmla="*/ 6 w 914"/>
                      <a:gd name="T5" fmla="*/ 0 h 1183"/>
                      <a:gd name="T6" fmla="*/ 10 w 914"/>
                      <a:gd name="T7" fmla="*/ 0 h 1183"/>
                      <a:gd name="T8" fmla="*/ 10 w 914"/>
                      <a:gd name="T9" fmla="*/ 9 h 1183"/>
                      <a:gd name="T10" fmla="*/ 4 w 914"/>
                      <a:gd name="T11" fmla="*/ 14 h 1183"/>
                      <a:gd name="T12" fmla="*/ 0 w 914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4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9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 h 403"/>
                      <a:gd name="T2" fmla="*/ 6 w 914"/>
                      <a:gd name="T3" fmla="*/ 0 h 403"/>
                      <a:gd name="T4" fmla="*/ 10 w 914"/>
                      <a:gd name="T5" fmla="*/ 0 h 403"/>
                      <a:gd name="T6" fmla="*/ 4 w 914"/>
                      <a:gd name="T7" fmla="*/ 4 h 403"/>
                      <a:gd name="T8" fmla="*/ 0 w 914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6" y="0"/>
                        </a:lnTo>
                        <a:lnTo>
                          <a:pt x="913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5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4 h 1183"/>
                      <a:gd name="T2" fmla="*/ 0 w 566"/>
                      <a:gd name="T3" fmla="*/ 5 h 1183"/>
                      <a:gd name="T4" fmla="*/ 6 w 566"/>
                      <a:gd name="T5" fmla="*/ 0 h 1183"/>
                      <a:gd name="T6" fmla="*/ 6 w 566"/>
                      <a:gd name="T7" fmla="*/ 9 h 1183"/>
                      <a:gd name="T8" fmla="*/ 0 w 566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1" name="Group 103"/>
                <p:cNvGrpSpPr>
                  <a:grpSpLocks/>
                </p:cNvGrpSpPr>
                <p:nvPr/>
              </p:nvGrpSpPr>
              <p:grpSpPr bwMode="auto">
                <a:xfrm>
                  <a:off x="2319" y="1629"/>
                  <a:ext cx="208" cy="267"/>
                  <a:chOff x="2319" y="1629"/>
                  <a:chExt cx="208" cy="267"/>
                </a:xfrm>
              </p:grpSpPr>
              <p:sp>
                <p:nvSpPr>
                  <p:cNvPr id="77110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319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4 h 1183"/>
                      <a:gd name="T2" fmla="*/ 0 w 922"/>
                      <a:gd name="T3" fmla="*/ 5 h 1183"/>
                      <a:gd name="T4" fmla="*/ 6 w 922"/>
                      <a:gd name="T5" fmla="*/ 0 h 1183"/>
                      <a:gd name="T6" fmla="*/ 11 w 922"/>
                      <a:gd name="T7" fmla="*/ 0 h 1183"/>
                      <a:gd name="T8" fmla="*/ 11 w 922"/>
                      <a:gd name="T9" fmla="*/ 9 h 1183"/>
                      <a:gd name="T10" fmla="*/ 4 w 922"/>
                      <a:gd name="T11" fmla="*/ 14 h 1183"/>
                      <a:gd name="T12" fmla="*/ 0 w 922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4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CCFFCC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1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2319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 h 403"/>
                      <a:gd name="T2" fmla="*/ 6 w 922"/>
                      <a:gd name="T3" fmla="*/ 0 h 403"/>
                      <a:gd name="T4" fmla="*/ 11 w 922"/>
                      <a:gd name="T5" fmla="*/ 0 h 403"/>
                      <a:gd name="T6" fmla="*/ 4 w 922"/>
                      <a:gd name="T7" fmla="*/ 4 h 403"/>
                      <a:gd name="T8" fmla="*/ 0 w 922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60" y="0"/>
                        </a:lnTo>
                        <a:lnTo>
                          <a:pt x="921" y="0"/>
                        </a:lnTo>
                        <a:lnTo>
                          <a:pt x="354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DFFFD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12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629"/>
                    <a:ext cx="126" cy="267"/>
                  </a:xfrm>
                  <a:custGeom>
                    <a:avLst/>
                    <a:gdLst>
                      <a:gd name="T0" fmla="*/ 0 w 560"/>
                      <a:gd name="T1" fmla="*/ 14 h 1183"/>
                      <a:gd name="T2" fmla="*/ 0 w 560"/>
                      <a:gd name="T3" fmla="*/ 5 h 1183"/>
                      <a:gd name="T4" fmla="*/ 6 w 560"/>
                      <a:gd name="T5" fmla="*/ 0 h 1183"/>
                      <a:gd name="T6" fmla="*/ 6 w 560"/>
                      <a:gd name="T7" fmla="*/ 9 h 1183"/>
                      <a:gd name="T8" fmla="*/ 0 w 560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0"/>
                      <a:gd name="T16" fmla="*/ 0 h 1183"/>
                      <a:gd name="T17" fmla="*/ 560 w 560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559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AFDBA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2" name="Group 107"/>
                <p:cNvGrpSpPr>
                  <a:grpSpLocks/>
                </p:cNvGrpSpPr>
                <p:nvPr/>
              </p:nvGrpSpPr>
              <p:grpSpPr bwMode="auto">
                <a:xfrm>
                  <a:off x="2426" y="1629"/>
                  <a:ext cx="208" cy="267"/>
                  <a:chOff x="2426" y="1629"/>
                  <a:chExt cx="208" cy="267"/>
                </a:xfrm>
              </p:grpSpPr>
              <p:sp>
                <p:nvSpPr>
                  <p:cNvPr id="77107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629"/>
                    <a:ext cx="208" cy="267"/>
                  </a:xfrm>
                  <a:custGeom>
                    <a:avLst/>
                    <a:gdLst>
                      <a:gd name="T0" fmla="*/ 0 w 922"/>
                      <a:gd name="T1" fmla="*/ 14 h 1183"/>
                      <a:gd name="T2" fmla="*/ 0 w 922"/>
                      <a:gd name="T3" fmla="*/ 5 h 1183"/>
                      <a:gd name="T4" fmla="*/ 7 w 922"/>
                      <a:gd name="T5" fmla="*/ 0 h 1183"/>
                      <a:gd name="T6" fmla="*/ 11 w 922"/>
                      <a:gd name="T7" fmla="*/ 0 h 1183"/>
                      <a:gd name="T8" fmla="*/ 11 w 922"/>
                      <a:gd name="T9" fmla="*/ 9 h 1183"/>
                      <a:gd name="T10" fmla="*/ 4 w 922"/>
                      <a:gd name="T11" fmla="*/ 14 h 1183"/>
                      <a:gd name="T12" fmla="*/ 0 w 922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22"/>
                      <a:gd name="T22" fmla="*/ 0 h 1183"/>
                      <a:gd name="T23" fmla="*/ 922 w 922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22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2" y="0"/>
                        </a:lnTo>
                        <a:lnTo>
                          <a:pt x="921" y="0"/>
                        </a:lnTo>
                        <a:lnTo>
                          <a:pt x="921" y="787"/>
                        </a:lnTo>
                        <a:lnTo>
                          <a:pt x="35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8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629"/>
                    <a:ext cx="208" cy="90"/>
                  </a:xfrm>
                  <a:custGeom>
                    <a:avLst/>
                    <a:gdLst>
                      <a:gd name="T0" fmla="*/ 0 w 922"/>
                      <a:gd name="T1" fmla="*/ 4 h 403"/>
                      <a:gd name="T2" fmla="*/ 7 w 922"/>
                      <a:gd name="T3" fmla="*/ 0 h 403"/>
                      <a:gd name="T4" fmla="*/ 11 w 922"/>
                      <a:gd name="T5" fmla="*/ 0 h 403"/>
                      <a:gd name="T6" fmla="*/ 4 w 922"/>
                      <a:gd name="T7" fmla="*/ 4 h 403"/>
                      <a:gd name="T8" fmla="*/ 0 w 922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2"/>
                      <a:gd name="T16" fmla="*/ 0 h 403"/>
                      <a:gd name="T17" fmla="*/ 922 w 922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2" h="403">
                        <a:moveTo>
                          <a:pt x="0" y="402"/>
                        </a:moveTo>
                        <a:lnTo>
                          <a:pt x="562" y="0"/>
                        </a:lnTo>
                        <a:lnTo>
                          <a:pt x="921" y="0"/>
                        </a:lnTo>
                        <a:lnTo>
                          <a:pt x="35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9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2507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4 h 1183"/>
                      <a:gd name="T2" fmla="*/ 0 w 561"/>
                      <a:gd name="T3" fmla="*/ 5 h 1183"/>
                      <a:gd name="T4" fmla="*/ 6 w 561"/>
                      <a:gd name="T5" fmla="*/ 0 h 1183"/>
                      <a:gd name="T6" fmla="*/ 6 w 561"/>
                      <a:gd name="T7" fmla="*/ 9 h 1183"/>
                      <a:gd name="T8" fmla="*/ 0 w 561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3" name="Group 111"/>
                <p:cNvGrpSpPr>
                  <a:grpSpLocks/>
                </p:cNvGrpSpPr>
                <p:nvPr/>
              </p:nvGrpSpPr>
              <p:grpSpPr bwMode="auto">
                <a:xfrm>
                  <a:off x="2536" y="1629"/>
                  <a:ext cx="206" cy="267"/>
                  <a:chOff x="2536" y="1629"/>
                  <a:chExt cx="206" cy="267"/>
                </a:xfrm>
              </p:grpSpPr>
              <p:sp>
                <p:nvSpPr>
                  <p:cNvPr id="77104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4 h 1183"/>
                      <a:gd name="T2" fmla="*/ 0 w 915"/>
                      <a:gd name="T3" fmla="*/ 5 h 1183"/>
                      <a:gd name="T4" fmla="*/ 6 w 915"/>
                      <a:gd name="T5" fmla="*/ 0 h 1183"/>
                      <a:gd name="T6" fmla="*/ 10 w 915"/>
                      <a:gd name="T7" fmla="*/ 0 h 1183"/>
                      <a:gd name="T8" fmla="*/ 10 w 915"/>
                      <a:gd name="T9" fmla="*/ 9 h 1183"/>
                      <a:gd name="T10" fmla="*/ 4 w 915"/>
                      <a:gd name="T11" fmla="*/ 14 h 1183"/>
                      <a:gd name="T12" fmla="*/ 0 w 91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5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2536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 h 403"/>
                      <a:gd name="T2" fmla="*/ 6 w 915"/>
                      <a:gd name="T3" fmla="*/ 0 h 403"/>
                      <a:gd name="T4" fmla="*/ 10 w 915"/>
                      <a:gd name="T5" fmla="*/ 0 h 403"/>
                      <a:gd name="T6" fmla="*/ 4 w 915"/>
                      <a:gd name="T7" fmla="*/ 4 h 403"/>
                      <a:gd name="T8" fmla="*/ 0 w 91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9" y="0"/>
                        </a:lnTo>
                        <a:lnTo>
                          <a:pt x="914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6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2613" y="1629"/>
                    <a:ext cx="125" cy="267"/>
                  </a:xfrm>
                  <a:custGeom>
                    <a:avLst/>
                    <a:gdLst>
                      <a:gd name="T0" fmla="*/ 0 w 557"/>
                      <a:gd name="T1" fmla="*/ 14 h 1183"/>
                      <a:gd name="T2" fmla="*/ 0 w 557"/>
                      <a:gd name="T3" fmla="*/ 5 h 1183"/>
                      <a:gd name="T4" fmla="*/ 6 w 557"/>
                      <a:gd name="T5" fmla="*/ 0 h 1183"/>
                      <a:gd name="T6" fmla="*/ 6 w 557"/>
                      <a:gd name="T7" fmla="*/ 9 h 1183"/>
                      <a:gd name="T8" fmla="*/ 0 w 557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7"/>
                      <a:gd name="T16" fmla="*/ 0 h 1183"/>
                      <a:gd name="T17" fmla="*/ 557 w 557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7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556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4" name="Group 115"/>
                <p:cNvGrpSpPr>
                  <a:grpSpLocks/>
                </p:cNvGrpSpPr>
                <p:nvPr/>
              </p:nvGrpSpPr>
              <p:grpSpPr bwMode="auto">
                <a:xfrm>
                  <a:off x="2643" y="1629"/>
                  <a:ext cx="206" cy="267"/>
                  <a:chOff x="2643" y="1629"/>
                  <a:chExt cx="206" cy="267"/>
                </a:xfrm>
              </p:grpSpPr>
              <p:sp>
                <p:nvSpPr>
                  <p:cNvPr id="77101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4 h 1183"/>
                      <a:gd name="T2" fmla="*/ 0 w 915"/>
                      <a:gd name="T3" fmla="*/ 5 h 1183"/>
                      <a:gd name="T4" fmla="*/ 6 w 915"/>
                      <a:gd name="T5" fmla="*/ 0 h 1183"/>
                      <a:gd name="T6" fmla="*/ 10 w 915"/>
                      <a:gd name="T7" fmla="*/ 0 h 1183"/>
                      <a:gd name="T8" fmla="*/ 10 w 915"/>
                      <a:gd name="T9" fmla="*/ 9 h 1183"/>
                      <a:gd name="T10" fmla="*/ 4 w 915"/>
                      <a:gd name="T11" fmla="*/ 14 h 1183"/>
                      <a:gd name="T12" fmla="*/ 0 w 91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2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2643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 h 403"/>
                      <a:gd name="T2" fmla="*/ 6 w 915"/>
                      <a:gd name="T3" fmla="*/ 0 h 403"/>
                      <a:gd name="T4" fmla="*/ 10 w 915"/>
                      <a:gd name="T5" fmla="*/ 0 h 403"/>
                      <a:gd name="T6" fmla="*/ 4 w 915"/>
                      <a:gd name="T7" fmla="*/ 4 h 403"/>
                      <a:gd name="T8" fmla="*/ 0 w 91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4" y="0"/>
                        </a:lnTo>
                        <a:lnTo>
                          <a:pt x="35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3" name="Freeform 118"/>
                  <p:cNvSpPr>
                    <a:spLocks noChangeArrowheads="1"/>
                  </p:cNvSpPr>
                  <p:nvPr/>
                </p:nvSpPr>
                <p:spPr bwMode="auto">
                  <a:xfrm>
                    <a:off x="2721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4 h 1183"/>
                      <a:gd name="T2" fmla="*/ 0 w 561"/>
                      <a:gd name="T3" fmla="*/ 5 h 1183"/>
                      <a:gd name="T4" fmla="*/ 6 w 561"/>
                      <a:gd name="T5" fmla="*/ 0 h 1183"/>
                      <a:gd name="T6" fmla="*/ 6 w 561"/>
                      <a:gd name="T7" fmla="*/ 9 h 1183"/>
                      <a:gd name="T8" fmla="*/ 0 w 561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5" name="Group 119"/>
                <p:cNvGrpSpPr>
                  <a:grpSpLocks/>
                </p:cNvGrpSpPr>
                <p:nvPr/>
              </p:nvGrpSpPr>
              <p:grpSpPr bwMode="auto">
                <a:xfrm>
                  <a:off x="2750" y="1629"/>
                  <a:ext cx="206" cy="267"/>
                  <a:chOff x="2750" y="1629"/>
                  <a:chExt cx="206" cy="267"/>
                </a:xfrm>
              </p:grpSpPr>
              <p:sp>
                <p:nvSpPr>
                  <p:cNvPr id="77098" name="Freeform 120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4 h 1183"/>
                      <a:gd name="T2" fmla="*/ 0 w 914"/>
                      <a:gd name="T3" fmla="*/ 5 h 1183"/>
                      <a:gd name="T4" fmla="*/ 6 w 914"/>
                      <a:gd name="T5" fmla="*/ 0 h 1183"/>
                      <a:gd name="T6" fmla="*/ 10 w 914"/>
                      <a:gd name="T7" fmla="*/ 0 h 1183"/>
                      <a:gd name="T8" fmla="*/ 10 w 914"/>
                      <a:gd name="T9" fmla="*/ 9 h 1183"/>
                      <a:gd name="T10" fmla="*/ 4 w 914"/>
                      <a:gd name="T11" fmla="*/ 14 h 1183"/>
                      <a:gd name="T12" fmla="*/ 0 w 914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9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 h 403"/>
                      <a:gd name="T2" fmla="*/ 6 w 914"/>
                      <a:gd name="T3" fmla="*/ 0 h 403"/>
                      <a:gd name="T4" fmla="*/ 10 w 914"/>
                      <a:gd name="T5" fmla="*/ 0 h 403"/>
                      <a:gd name="T6" fmla="*/ 4 w 914"/>
                      <a:gd name="T7" fmla="*/ 4 h 403"/>
                      <a:gd name="T8" fmla="*/ 0 w 914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100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1629"/>
                    <a:ext cx="127" cy="267"/>
                  </a:xfrm>
                  <a:custGeom>
                    <a:avLst/>
                    <a:gdLst>
                      <a:gd name="T0" fmla="*/ 0 w 566"/>
                      <a:gd name="T1" fmla="*/ 14 h 1183"/>
                      <a:gd name="T2" fmla="*/ 0 w 566"/>
                      <a:gd name="T3" fmla="*/ 5 h 1183"/>
                      <a:gd name="T4" fmla="*/ 6 w 566"/>
                      <a:gd name="T5" fmla="*/ 0 h 1183"/>
                      <a:gd name="T6" fmla="*/ 6 w 566"/>
                      <a:gd name="T7" fmla="*/ 9 h 1183"/>
                      <a:gd name="T8" fmla="*/ 0 w 566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6"/>
                      <a:gd name="T16" fmla="*/ 0 h 1183"/>
                      <a:gd name="T17" fmla="*/ 566 w 56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5" y="0"/>
                        </a:lnTo>
                        <a:lnTo>
                          <a:pt x="56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6" name="Group 123"/>
                <p:cNvGrpSpPr>
                  <a:grpSpLocks/>
                </p:cNvGrpSpPr>
                <p:nvPr/>
              </p:nvGrpSpPr>
              <p:grpSpPr bwMode="auto">
                <a:xfrm>
                  <a:off x="2858" y="1629"/>
                  <a:ext cx="208" cy="267"/>
                  <a:chOff x="2858" y="1629"/>
                  <a:chExt cx="208" cy="267"/>
                </a:xfrm>
              </p:grpSpPr>
              <p:sp>
                <p:nvSpPr>
                  <p:cNvPr id="77095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1629"/>
                    <a:ext cx="207" cy="267"/>
                  </a:xfrm>
                  <a:custGeom>
                    <a:avLst/>
                    <a:gdLst>
                      <a:gd name="T0" fmla="*/ 0 w 918"/>
                      <a:gd name="T1" fmla="*/ 14 h 1183"/>
                      <a:gd name="T2" fmla="*/ 0 w 918"/>
                      <a:gd name="T3" fmla="*/ 5 h 1183"/>
                      <a:gd name="T4" fmla="*/ 6 w 918"/>
                      <a:gd name="T5" fmla="*/ 0 h 1183"/>
                      <a:gd name="T6" fmla="*/ 11 w 918"/>
                      <a:gd name="T7" fmla="*/ 0 h 1183"/>
                      <a:gd name="T8" fmla="*/ 11 w 918"/>
                      <a:gd name="T9" fmla="*/ 9 h 1183"/>
                      <a:gd name="T10" fmla="*/ 4 w 918"/>
                      <a:gd name="T11" fmla="*/ 14 h 1183"/>
                      <a:gd name="T12" fmla="*/ 0 w 918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8"/>
                      <a:gd name="T22" fmla="*/ 0 h 1183"/>
                      <a:gd name="T23" fmla="*/ 918 w 91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917" y="0"/>
                        </a:lnTo>
                        <a:lnTo>
                          <a:pt x="917" y="787"/>
                        </a:lnTo>
                        <a:lnTo>
                          <a:pt x="355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6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2858" y="1629"/>
                    <a:ext cx="207" cy="90"/>
                  </a:xfrm>
                  <a:custGeom>
                    <a:avLst/>
                    <a:gdLst>
                      <a:gd name="T0" fmla="*/ 0 w 918"/>
                      <a:gd name="T1" fmla="*/ 4 h 403"/>
                      <a:gd name="T2" fmla="*/ 6 w 918"/>
                      <a:gd name="T3" fmla="*/ 0 h 403"/>
                      <a:gd name="T4" fmla="*/ 11 w 918"/>
                      <a:gd name="T5" fmla="*/ 0 h 403"/>
                      <a:gd name="T6" fmla="*/ 4 w 918"/>
                      <a:gd name="T7" fmla="*/ 4 h 403"/>
                      <a:gd name="T8" fmla="*/ 0 w 918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8"/>
                      <a:gd name="T16" fmla="*/ 0 h 403"/>
                      <a:gd name="T17" fmla="*/ 918 w 91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8" h="403">
                        <a:moveTo>
                          <a:pt x="0" y="402"/>
                        </a:moveTo>
                        <a:lnTo>
                          <a:pt x="558" y="0"/>
                        </a:lnTo>
                        <a:lnTo>
                          <a:pt x="917" y="0"/>
                        </a:lnTo>
                        <a:lnTo>
                          <a:pt x="355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7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1629"/>
                    <a:ext cx="128" cy="267"/>
                  </a:xfrm>
                  <a:custGeom>
                    <a:avLst/>
                    <a:gdLst>
                      <a:gd name="T0" fmla="*/ 0 w 571"/>
                      <a:gd name="T1" fmla="*/ 14 h 1183"/>
                      <a:gd name="T2" fmla="*/ 0 w 571"/>
                      <a:gd name="T3" fmla="*/ 5 h 1183"/>
                      <a:gd name="T4" fmla="*/ 7 w 571"/>
                      <a:gd name="T5" fmla="*/ 0 h 1183"/>
                      <a:gd name="T6" fmla="*/ 7 w 571"/>
                      <a:gd name="T7" fmla="*/ 9 h 1183"/>
                      <a:gd name="T8" fmla="*/ 0 w 571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1"/>
                      <a:gd name="T16" fmla="*/ 0 h 1183"/>
                      <a:gd name="T17" fmla="*/ 571 w 57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70" y="0"/>
                        </a:lnTo>
                        <a:lnTo>
                          <a:pt x="57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7" name="Group 127"/>
                <p:cNvGrpSpPr>
                  <a:grpSpLocks/>
                </p:cNvGrpSpPr>
                <p:nvPr/>
              </p:nvGrpSpPr>
              <p:grpSpPr bwMode="auto">
                <a:xfrm>
                  <a:off x="2966" y="1629"/>
                  <a:ext cx="206" cy="267"/>
                  <a:chOff x="2966" y="1629"/>
                  <a:chExt cx="206" cy="267"/>
                </a:xfrm>
              </p:grpSpPr>
              <p:sp>
                <p:nvSpPr>
                  <p:cNvPr id="77092" name="Freeform 128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1629"/>
                    <a:ext cx="205" cy="267"/>
                  </a:xfrm>
                  <a:custGeom>
                    <a:avLst/>
                    <a:gdLst>
                      <a:gd name="T0" fmla="*/ 0 w 909"/>
                      <a:gd name="T1" fmla="*/ 14 h 1183"/>
                      <a:gd name="T2" fmla="*/ 0 w 909"/>
                      <a:gd name="T3" fmla="*/ 5 h 1183"/>
                      <a:gd name="T4" fmla="*/ 6 w 909"/>
                      <a:gd name="T5" fmla="*/ 0 h 1183"/>
                      <a:gd name="T6" fmla="*/ 10 w 909"/>
                      <a:gd name="T7" fmla="*/ 0 h 1183"/>
                      <a:gd name="T8" fmla="*/ 10 w 909"/>
                      <a:gd name="T9" fmla="*/ 9 h 1183"/>
                      <a:gd name="T10" fmla="*/ 4 w 909"/>
                      <a:gd name="T11" fmla="*/ 14 h 1183"/>
                      <a:gd name="T12" fmla="*/ 0 w 909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9"/>
                      <a:gd name="T22" fmla="*/ 0 h 1183"/>
                      <a:gd name="T23" fmla="*/ 909 w 909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6" y="0"/>
                        </a:lnTo>
                        <a:lnTo>
                          <a:pt x="908" y="0"/>
                        </a:lnTo>
                        <a:lnTo>
                          <a:pt x="908" y="787"/>
                        </a:lnTo>
                        <a:lnTo>
                          <a:pt x="352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3" name="Freeform 129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1629"/>
                    <a:ext cx="205" cy="90"/>
                  </a:xfrm>
                  <a:custGeom>
                    <a:avLst/>
                    <a:gdLst>
                      <a:gd name="T0" fmla="*/ 0 w 909"/>
                      <a:gd name="T1" fmla="*/ 4 h 403"/>
                      <a:gd name="T2" fmla="*/ 6 w 909"/>
                      <a:gd name="T3" fmla="*/ 0 h 403"/>
                      <a:gd name="T4" fmla="*/ 10 w 909"/>
                      <a:gd name="T5" fmla="*/ 0 h 403"/>
                      <a:gd name="T6" fmla="*/ 4 w 909"/>
                      <a:gd name="T7" fmla="*/ 4 h 403"/>
                      <a:gd name="T8" fmla="*/ 0 w 909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9"/>
                      <a:gd name="T16" fmla="*/ 0 h 403"/>
                      <a:gd name="T17" fmla="*/ 909 w 909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9" h="403">
                        <a:moveTo>
                          <a:pt x="0" y="402"/>
                        </a:moveTo>
                        <a:lnTo>
                          <a:pt x="556" y="0"/>
                        </a:lnTo>
                        <a:lnTo>
                          <a:pt x="908" y="0"/>
                        </a:lnTo>
                        <a:lnTo>
                          <a:pt x="352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4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4 h 1183"/>
                      <a:gd name="T2" fmla="*/ 0 w 559"/>
                      <a:gd name="T3" fmla="*/ 5 h 1183"/>
                      <a:gd name="T4" fmla="*/ 6 w 559"/>
                      <a:gd name="T5" fmla="*/ 0 h 1183"/>
                      <a:gd name="T6" fmla="*/ 6 w 559"/>
                      <a:gd name="T7" fmla="*/ 9 h 1183"/>
                      <a:gd name="T8" fmla="*/ 0 w 559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8" name="Group 131"/>
                <p:cNvGrpSpPr>
                  <a:grpSpLocks/>
                </p:cNvGrpSpPr>
                <p:nvPr/>
              </p:nvGrpSpPr>
              <p:grpSpPr bwMode="auto">
                <a:xfrm>
                  <a:off x="3074" y="1629"/>
                  <a:ext cx="206" cy="267"/>
                  <a:chOff x="3074" y="1629"/>
                  <a:chExt cx="206" cy="267"/>
                </a:xfrm>
              </p:grpSpPr>
              <p:sp>
                <p:nvSpPr>
                  <p:cNvPr id="77089" name="Freeform 132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629"/>
                    <a:ext cx="206" cy="267"/>
                  </a:xfrm>
                  <a:custGeom>
                    <a:avLst/>
                    <a:gdLst>
                      <a:gd name="T0" fmla="*/ 0 w 914"/>
                      <a:gd name="T1" fmla="*/ 14 h 1183"/>
                      <a:gd name="T2" fmla="*/ 0 w 914"/>
                      <a:gd name="T3" fmla="*/ 5 h 1183"/>
                      <a:gd name="T4" fmla="*/ 6 w 914"/>
                      <a:gd name="T5" fmla="*/ 0 h 1183"/>
                      <a:gd name="T6" fmla="*/ 10 w 914"/>
                      <a:gd name="T7" fmla="*/ 0 h 1183"/>
                      <a:gd name="T8" fmla="*/ 10 w 914"/>
                      <a:gd name="T9" fmla="*/ 9 h 1183"/>
                      <a:gd name="T10" fmla="*/ 4 w 914"/>
                      <a:gd name="T11" fmla="*/ 14 h 1183"/>
                      <a:gd name="T12" fmla="*/ 0 w 914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4"/>
                      <a:gd name="T22" fmla="*/ 0 h 1183"/>
                      <a:gd name="T23" fmla="*/ 914 w 914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4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913" y="787"/>
                        </a:lnTo>
                        <a:lnTo>
                          <a:pt x="35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0" name="Freeform 133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629"/>
                    <a:ext cx="206" cy="90"/>
                  </a:xfrm>
                  <a:custGeom>
                    <a:avLst/>
                    <a:gdLst>
                      <a:gd name="T0" fmla="*/ 0 w 914"/>
                      <a:gd name="T1" fmla="*/ 4 h 403"/>
                      <a:gd name="T2" fmla="*/ 6 w 914"/>
                      <a:gd name="T3" fmla="*/ 0 h 403"/>
                      <a:gd name="T4" fmla="*/ 10 w 914"/>
                      <a:gd name="T5" fmla="*/ 0 h 403"/>
                      <a:gd name="T6" fmla="*/ 4 w 914"/>
                      <a:gd name="T7" fmla="*/ 4 h 403"/>
                      <a:gd name="T8" fmla="*/ 0 w 914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4"/>
                      <a:gd name="T16" fmla="*/ 0 h 403"/>
                      <a:gd name="T17" fmla="*/ 914 w 914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4" h="403">
                        <a:moveTo>
                          <a:pt x="0" y="402"/>
                        </a:moveTo>
                        <a:lnTo>
                          <a:pt x="557" y="0"/>
                        </a:lnTo>
                        <a:lnTo>
                          <a:pt x="913" y="0"/>
                        </a:lnTo>
                        <a:lnTo>
                          <a:pt x="35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91" name="Freeform 134"/>
                  <p:cNvSpPr>
                    <a:spLocks noChangeArrowheads="1"/>
                  </p:cNvSpPr>
                  <p:nvPr/>
                </p:nvSpPr>
                <p:spPr bwMode="auto">
                  <a:xfrm>
                    <a:off x="3155" y="1629"/>
                    <a:ext cx="125" cy="267"/>
                  </a:xfrm>
                  <a:custGeom>
                    <a:avLst/>
                    <a:gdLst>
                      <a:gd name="T0" fmla="*/ 0 w 556"/>
                      <a:gd name="T1" fmla="*/ 14 h 1183"/>
                      <a:gd name="T2" fmla="*/ 0 w 556"/>
                      <a:gd name="T3" fmla="*/ 5 h 1183"/>
                      <a:gd name="T4" fmla="*/ 6 w 556"/>
                      <a:gd name="T5" fmla="*/ 0 h 1183"/>
                      <a:gd name="T6" fmla="*/ 6 w 556"/>
                      <a:gd name="T7" fmla="*/ 9 h 1183"/>
                      <a:gd name="T8" fmla="*/ 0 w 556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6"/>
                      <a:gd name="T16" fmla="*/ 0 h 1183"/>
                      <a:gd name="T17" fmla="*/ 556 w 55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6" h="1183">
                        <a:moveTo>
                          <a:pt x="0" y="1182"/>
                        </a:moveTo>
                        <a:lnTo>
                          <a:pt x="0" y="392"/>
                        </a:lnTo>
                        <a:lnTo>
                          <a:pt x="555" y="0"/>
                        </a:lnTo>
                        <a:lnTo>
                          <a:pt x="55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49" name="Group 135"/>
                <p:cNvGrpSpPr>
                  <a:grpSpLocks/>
                </p:cNvGrpSpPr>
                <p:nvPr/>
              </p:nvGrpSpPr>
              <p:grpSpPr bwMode="auto">
                <a:xfrm>
                  <a:off x="3183" y="1629"/>
                  <a:ext cx="206" cy="267"/>
                  <a:chOff x="3183" y="1629"/>
                  <a:chExt cx="206" cy="267"/>
                </a:xfrm>
              </p:grpSpPr>
              <p:sp>
                <p:nvSpPr>
                  <p:cNvPr id="77086" name="Freeform 136"/>
                  <p:cNvSpPr>
                    <a:spLocks noChangeArrowheads="1"/>
                  </p:cNvSpPr>
                  <p:nvPr/>
                </p:nvSpPr>
                <p:spPr bwMode="auto">
                  <a:xfrm>
                    <a:off x="3183" y="1629"/>
                    <a:ext cx="206" cy="267"/>
                  </a:xfrm>
                  <a:custGeom>
                    <a:avLst/>
                    <a:gdLst>
                      <a:gd name="T0" fmla="*/ 0 w 911"/>
                      <a:gd name="T1" fmla="*/ 14 h 1183"/>
                      <a:gd name="T2" fmla="*/ 0 w 911"/>
                      <a:gd name="T3" fmla="*/ 5 h 1183"/>
                      <a:gd name="T4" fmla="*/ 6 w 911"/>
                      <a:gd name="T5" fmla="*/ 0 h 1183"/>
                      <a:gd name="T6" fmla="*/ 11 w 911"/>
                      <a:gd name="T7" fmla="*/ 0 h 1183"/>
                      <a:gd name="T8" fmla="*/ 11 w 911"/>
                      <a:gd name="T9" fmla="*/ 9 h 1183"/>
                      <a:gd name="T10" fmla="*/ 4 w 911"/>
                      <a:gd name="T11" fmla="*/ 14 h 1183"/>
                      <a:gd name="T12" fmla="*/ 0 w 911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1"/>
                      <a:gd name="T22" fmla="*/ 0 h 1183"/>
                      <a:gd name="T23" fmla="*/ 911 w 911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2" y="0"/>
                        </a:lnTo>
                        <a:lnTo>
                          <a:pt x="910" y="0"/>
                        </a:lnTo>
                        <a:lnTo>
                          <a:pt x="910" y="787"/>
                        </a:lnTo>
                        <a:lnTo>
                          <a:pt x="348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7" name="Freeform 137"/>
                  <p:cNvSpPr>
                    <a:spLocks noChangeArrowheads="1"/>
                  </p:cNvSpPr>
                  <p:nvPr/>
                </p:nvSpPr>
                <p:spPr bwMode="auto">
                  <a:xfrm>
                    <a:off x="3183" y="1629"/>
                    <a:ext cx="206" cy="90"/>
                  </a:xfrm>
                  <a:custGeom>
                    <a:avLst/>
                    <a:gdLst>
                      <a:gd name="T0" fmla="*/ 0 w 911"/>
                      <a:gd name="T1" fmla="*/ 4 h 403"/>
                      <a:gd name="T2" fmla="*/ 6 w 911"/>
                      <a:gd name="T3" fmla="*/ 0 h 403"/>
                      <a:gd name="T4" fmla="*/ 11 w 911"/>
                      <a:gd name="T5" fmla="*/ 0 h 403"/>
                      <a:gd name="T6" fmla="*/ 4 w 911"/>
                      <a:gd name="T7" fmla="*/ 4 h 403"/>
                      <a:gd name="T8" fmla="*/ 0 w 911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1"/>
                      <a:gd name="T16" fmla="*/ 0 h 403"/>
                      <a:gd name="T17" fmla="*/ 911 w 911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1" h="403">
                        <a:moveTo>
                          <a:pt x="0" y="402"/>
                        </a:moveTo>
                        <a:lnTo>
                          <a:pt x="552" y="0"/>
                        </a:lnTo>
                        <a:lnTo>
                          <a:pt x="910" y="0"/>
                        </a:lnTo>
                        <a:lnTo>
                          <a:pt x="348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8" name="Freeform 138"/>
                  <p:cNvSpPr>
                    <a:spLocks noChangeArrowheads="1"/>
                  </p:cNvSpPr>
                  <p:nvPr/>
                </p:nvSpPr>
                <p:spPr bwMode="auto">
                  <a:xfrm>
                    <a:off x="3262" y="1629"/>
                    <a:ext cx="127" cy="267"/>
                  </a:xfrm>
                  <a:custGeom>
                    <a:avLst/>
                    <a:gdLst>
                      <a:gd name="T0" fmla="*/ 0 w 564"/>
                      <a:gd name="T1" fmla="*/ 14 h 1183"/>
                      <a:gd name="T2" fmla="*/ 0 w 564"/>
                      <a:gd name="T3" fmla="*/ 5 h 1183"/>
                      <a:gd name="T4" fmla="*/ 7 w 564"/>
                      <a:gd name="T5" fmla="*/ 0 h 1183"/>
                      <a:gd name="T6" fmla="*/ 7 w 564"/>
                      <a:gd name="T7" fmla="*/ 9 h 1183"/>
                      <a:gd name="T8" fmla="*/ 0 w 564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4"/>
                      <a:gd name="T16" fmla="*/ 0 h 1183"/>
                      <a:gd name="T17" fmla="*/ 564 w 564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4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3" y="0"/>
                        </a:lnTo>
                        <a:lnTo>
                          <a:pt x="563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0" name="Group 139"/>
                <p:cNvGrpSpPr>
                  <a:grpSpLocks/>
                </p:cNvGrpSpPr>
                <p:nvPr/>
              </p:nvGrpSpPr>
              <p:grpSpPr bwMode="auto">
                <a:xfrm>
                  <a:off x="3291" y="1629"/>
                  <a:ext cx="206" cy="267"/>
                  <a:chOff x="3291" y="1629"/>
                  <a:chExt cx="206" cy="267"/>
                </a:xfrm>
              </p:grpSpPr>
              <p:sp>
                <p:nvSpPr>
                  <p:cNvPr id="77083" name="Freeform 140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1629"/>
                    <a:ext cx="206" cy="267"/>
                  </a:xfrm>
                  <a:custGeom>
                    <a:avLst/>
                    <a:gdLst>
                      <a:gd name="T0" fmla="*/ 0 w 915"/>
                      <a:gd name="T1" fmla="*/ 14 h 1183"/>
                      <a:gd name="T2" fmla="*/ 0 w 915"/>
                      <a:gd name="T3" fmla="*/ 5 h 1183"/>
                      <a:gd name="T4" fmla="*/ 6 w 915"/>
                      <a:gd name="T5" fmla="*/ 0 h 1183"/>
                      <a:gd name="T6" fmla="*/ 10 w 915"/>
                      <a:gd name="T7" fmla="*/ 0 h 1183"/>
                      <a:gd name="T8" fmla="*/ 10 w 915"/>
                      <a:gd name="T9" fmla="*/ 9 h 1183"/>
                      <a:gd name="T10" fmla="*/ 4 w 915"/>
                      <a:gd name="T11" fmla="*/ 14 h 1183"/>
                      <a:gd name="T12" fmla="*/ 0 w 91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5"/>
                      <a:gd name="T22" fmla="*/ 0 h 1183"/>
                      <a:gd name="T23" fmla="*/ 915 w 91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914" y="0"/>
                        </a:lnTo>
                        <a:lnTo>
                          <a:pt x="914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4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3291" y="1629"/>
                    <a:ext cx="206" cy="90"/>
                  </a:xfrm>
                  <a:custGeom>
                    <a:avLst/>
                    <a:gdLst>
                      <a:gd name="T0" fmla="*/ 0 w 915"/>
                      <a:gd name="T1" fmla="*/ 4 h 403"/>
                      <a:gd name="T2" fmla="*/ 6 w 915"/>
                      <a:gd name="T3" fmla="*/ 0 h 403"/>
                      <a:gd name="T4" fmla="*/ 10 w 915"/>
                      <a:gd name="T5" fmla="*/ 0 h 403"/>
                      <a:gd name="T6" fmla="*/ 4 w 915"/>
                      <a:gd name="T7" fmla="*/ 4 h 403"/>
                      <a:gd name="T8" fmla="*/ 0 w 91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5"/>
                      <a:gd name="T16" fmla="*/ 0 h 403"/>
                      <a:gd name="T17" fmla="*/ 915 w 91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5" h="403">
                        <a:moveTo>
                          <a:pt x="0" y="402"/>
                        </a:moveTo>
                        <a:lnTo>
                          <a:pt x="560" y="0"/>
                        </a:lnTo>
                        <a:lnTo>
                          <a:pt x="914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5" name="Freeform 142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4 h 1183"/>
                      <a:gd name="T2" fmla="*/ 0 w 561"/>
                      <a:gd name="T3" fmla="*/ 5 h 1183"/>
                      <a:gd name="T4" fmla="*/ 6 w 561"/>
                      <a:gd name="T5" fmla="*/ 0 h 1183"/>
                      <a:gd name="T6" fmla="*/ 6 w 561"/>
                      <a:gd name="T7" fmla="*/ 9 h 1183"/>
                      <a:gd name="T8" fmla="*/ 0 w 561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1" name="Group 143"/>
                <p:cNvGrpSpPr>
                  <a:grpSpLocks/>
                </p:cNvGrpSpPr>
                <p:nvPr/>
              </p:nvGrpSpPr>
              <p:grpSpPr bwMode="auto">
                <a:xfrm>
                  <a:off x="3399" y="1629"/>
                  <a:ext cx="207" cy="267"/>
                  <a:chOff x="3399" y="1629"/>
                  <a:chExt cx="207" cy="267"/>
                </a:xfrm>
              </p:grpSpPr>
              <p:sp>
                <p:nvSpPr>
                  <p:cNvPr id="77080" name="Freeform 144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629"/>
                    <a:ext cx="204" cy="267"/>
                  </a:xfrm>
                  <a:custGeom>
                    <a:avLst/>
                    <a:gdLst>
                      <a:gd name="T0" fmla="*/ 0 w 905"/>
                      <a:gd name="T1" fmla="*/ 14 h 1183"/>
                      <a:gd name="T2" fmla="*/ 0 w 905"/>
                      <a:gd name="T3" fmla="*/ 5 h 1183"/>
                      <a:gd name="T4" fmla="*/ 6 w 905"/>
                      <a:gd name="T5" fmla="*/ 0 h 1183"/>
                      <a:gd name="T6" fmla="*/ 10 w 905"/>
                      <a:gd name="T7" fmla="*/ 0 h 1183"/>
                      <a:gd name="T8" fmla="*/ 10 w 905"/>
                      <a:gd name="T9" fmla="*/ 9 h 1183"/>
                      <a:gd name="T10" fmla="*/ 4 w 905"/>
                      <a:gd name="T11" fmla="*/ 14 h 1183"/>
                      <a:gd name="T12" fmla="*/ 0 w 90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5"/>
                      <a:gd name="T22" fmla="*/ 0 h 1183"/>
                      <a:gd name="T23" fmla="*/ 905 w 90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0" y="0"/>
                        </a:lnTo>
                        <a:lnTo>
                          <a:pt x="904" y="0"/>
                        </a:lnTo>
                        <a:lnTo>
                          <a:pt x="904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1" name="Freeform 145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1629"/>
                    <a:ext cx="204" cy="90"/>
                  </a:xfrm>
                  <a:custGeom>
                    <a:avLst/>
                    <a:gdLst>
                      <a:gd name="T0" fmla="*/ 0 w 905"/>
                      <a:gd name="T1" fmla="*/ 4 h 403"/>
                      <a:gd name="T2" fmla="*/ 6 w 905"/>
                      <a:gd name="T3" fmla="*/ 0 h 403"/>
                      <a:gd name="T4" fmla="*/ 10 w 905"/>
                      <a:gd name="T5" fmla="*/ 0 h 403"/>
                      <a:gd name="T6" fmla="*/ 4 w 905"/>
                      <a:gd name="T7" fmla="*/ 4 h 403"/>
                      <a:gd name="T8" fmla="*/ 0 w 90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5"/>
                      <a:gd name="T16" fmla="*/ 0 h 403"/>
                      <a:gd name="T17" fmla="*/ 905 w 90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5" h="403">
                        <a:moveTo>
                          <a:pt x="0" y="402"/>
                        </a:moveTo>
                        <a:lnTo>
                          <a:pt x="550" y="0"/>
                        </a:lnTo>
                        <a:lnTo>
                          <a:pt x="904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82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629"/>
                    <a:ext cx="126" cy="267"/>
                  </a:xfrm>
                  <a:custGeom>
                    <a:avLst/>
                    <a:gdLst>
                      <a:gd name="T0" fmla="*/ 0 w 561"/>
                      <a:gd name="T1" fmla="*/ 14 h 1183"/>
                      <a:gd name="T2" fmla="*/ 0 w 561"/>
                      <a:gd name="T3" fmla="*/ 5 h 1183"/>
                      <a:gd name="T4" fmla="*/ 6 w 561"/>
                      <a:gd name="T5" fmla="*/ 0 h 1183"/>
                      <a:gd name="T6" fmla="*/ 6 w 561"/>
                      <a:gd name="T7" fmla="*/ 9 h 1183"/>
                      <a:gd name="T8" fmla="*/ 0 w 561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1"/>
                      <a:gd name="T16" fmla="*/ 0 h 1183"/>
                      <a:gd name="T17" fmla="*/ 561 w 561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1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0" y="0"/>
                        </a:lnTo>
                        <a:lnTo>
                          <a:pt x="560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2" name="Group 147"/>
                <p:cNvGrpSpPr>
                  <a:grpSpLocks/>
                </p:cNvGrpSpPr>
                <p:nvPr/>
              </p:nvGrpSpPr>
              <p:grpSpPr bwMode="auto">
                <a:xfrm>
                  <a:off x="3508" y="1629"/>
                  <a:ext cx="207" cy="267"/>
                  <a:chOff x="3508" y="1629"/>
                  <a:chExt cx="207" cy="267"/>
                </a:xfrm>
              </p:grpSpPr>
              <p:sp>
                <p:nvSpPr>
                  <p:cNvPr id="77077" name="Freeform 148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1629"/>
                    <a:ext cx="207" cy="267"/>
                  </a:xfrm>
                  <a:custGeom>
                    <a:avLst/>
                    <a:gdLst>
                      <a:gd name="T0" fmla="*/ 0 w 918"/>
                      <a:gd name="T1" fmla="*/ 14 h 1183"/>
                      <a:gd name="T2" fmla="*/ 0 w 918"/>
                      <a:gd name="T3" fmla="*/ 5 h 1183"/>
                      <a:gd name="T4" fmla="*/ 7 w 918"/>
                      <a:gd name="T5" fmla="*/ 0 h 1183"/>
                      <a:gd name="T6" fmla="*/ 11 w 918"/>
                      <a:gd name="T7" fmla="*/ 0 h 1183"/>
                      <a:gd name="T8" fmla="*/ 11 w 918"/>
                      <a:gd name="T9" fmla="*/ 9 h 1183"/>
                      <a:gd name="T10" fmla="*/ 4 w 918"/>
                      <a:gd name="T11" fmla="*/ 14 h 1183"/>
                      <a:gd name="T12" fmla="*/ 0 w 918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8"/>
                      <a:gd name="T22" fmla="*/ 0 h 1183"/>
                      <a:gd name="T23" fmla="*/ 918 w 91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2" y="0"/>
                        </a:lnTo>
                        <a:lnTo>
                          <a:pt x="917" y="0"/>
                        </a:lnTo>
                        <a:lnTo>
                          <a:pt x="917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8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3508" y="1629"/>
                    <a:ext cx="207" cy="90"/>
                  </a:xfrm>
                  <a:custGeom>
                    <a:avLst/>
                    <a:gdLst>
                      <a:gd name="T0" fmla="*/ 0 w 918"/>
                      <a:gd name="T1" fmla="*/ 4 h 403"/>
                      <a:gd name="T2" fmla="*/ 7 w 918"/>
                      <a:gd name="T3" fmla="*/ 0 h 403"/>
                      <a:gd name="T4" fmla="*/ 11 w 918"/>
                      <a:gd name="T5" fmla="*/ 0 h 403"/>
                      <a:gd name="T6" fmla="*/ 4 w 918"/>
                      <a:gd name="T7" fmla="*/ 4 h 403"/>
                      <a:gd name="T8" fmla="*/ 0 w 918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8"/>
                      <a:gd name="T16" fmla="*/ 0 h 403"/>
                      <a:gd name="T17" fmla="*/ 918 w 91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8" h="403">
                        <a:moveTo>
                          <a:pt x="0" y="402"/>
                        </a:moveTo>
                        <a:lnTo>
                          <a:pt x="562" y="0"/>
                        </a:lnTo>
                        <a:lnTo>
                          <a:pt x="917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9" name="Freeform 150"/>
                  <p:cNvSpPr>
                    <a:spLocks noChangeArrowheads="1"/>
                  </p:cNvSpPr>
                  <p:nvPr/>
                </p:nvSpPr>
                <p:spPr bwMode="auto">
                  <a:xfrm>
                    <a:off x="3588" y="1629"/>
                    <a:ext cx="127" cy="267"/>
                  </a:xfrm>
                  <a:custGeom>
                    <a:avLst/>
                    <a:gdLst>
                      <a:gd name="T0" fmla="*/ 0 w 565"/>
                      <a:gd name="T1" fmla="*/ 14 h 1183"/>
                      <a:gd name="T2" fmla="*/ 0 w 565"/>
                      <a:gd name="T3" fmla="*/ 5 h 1183"/>
                      <a:gd name="T4" fmla="*/ 7 w 565"/>
                      <a:gd name="T5" fmla="*/ 0 h 1183"/>
                      <a:gd name="T6" fmla="*/ 7 w 565"/>
                      <a:gd name="T7" fmla="*/ 9 h 1183"/>
                      <a:gd name="T8" fmla="*/ 0 w 565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5"/>
                      <a:gd name="T16" fmla="*/ 0 h 1183"/>
                      <a:gd name="T17" fmla="*/ 565 w 565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64" y="0"/>
                        </a:lnTo>
                        <a:lnTo>
                          <a:pt x="564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3" name="Group 151"/>
                <p:cNvGrpSpPr>
                  <a:grpSpLocks/>
                </p:cNvGrpSpPr>
                <p:nvPr/>
              </p:nvGrpSpPr>
              <p:grpSpPr bwMode="auto">
                <a:xfrm>
                  <a:off x="3616" y="1629"/>
                  <a:ext cx="206" cy="267"/>
                  <a:chOff x="3616" y="1629"/>
                  <a:chExt cx="206" cy="267"/>
                </a:xfrm>
              </p:grpSpPr>
              <p:sp>
                <p:nvSpPr>
                  <p:cNvPr id="77074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3616" y="1629"/>
                    <a:ext cx="204" cy="267"/>
                  </a:xfrm>
                  <a:custGeom>
                    <a:avLst/>
                    <a:gdLst>
                      <a:gd name="T0" fmla="*/ 0 w 903"/>
                      <a:gd name="T1" fmla="*/ 14 h 1183"/>
                      <a:gd name="T2" fmla="*/ 0 w 903"/>
                      <a:gd name="T3" fmla="*/ 5 h 1183"/>
                      <a:gd name="T4" fmla="*/ 6 w 903"/>
                      <a:gd name="T5" fmla="*/ 0 h 1183"/>
                      <a:gd name="T6" fmla="*/ 10 w 903"/>
                      <a:gd name="T7" fmla="*/ 0 h 1183"/>
                      <a:gd name="T8" fmla="*/ 10 w 903"/>
                      <a:gd name="T9" fmla="*/ 9 h 1183"/>
                      <a:gd name="T10" fmla="*/ 4 w 903"/>
                      <a:gd name="T11" fmla="*/ 14 h 1183"/>
                      <a:gd name="T12" fmla="*/ 0 w 903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3"/>
                      <a:gd name="T22" fmla="*/ 0 h 1183"/>
                      <a:gd name="T23" fmla="*/ 903 w 903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3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0" y="0"/>
                        </a:lnTo>
                        <a:lnTo>
                          <a:pt x="902" y="0"/>
                        </a:lnTo>
                        <a:lnTo>
                          <a:pt x="902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5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3616" y="1629"/>
                    <a:ext cx="204" cy="90"/>
                  </a:xfrm>
                  <a:custGeom>
                    <a:avLst/>
                    <a:gdLst>
                      <a:gd name="T0" fmla="*/ 0 w 903"/>
                      <a:gd name="T1" fmla="*/ 4 h 403"/>
                      <a:gd name="T2" fmla="*/ 6 w 903"/>
                      <a:gd name="T3" fmla="*/ 0 h 403"/>
                      <a:gd name="T4" fmla="*/ 10 w 903"/>
                      <a:gd name="T5" fmla="*/ 0 h 403"/>
                      <a:gd name="T6" fmla="*/ 4 w 903"/>
                      <a:gd name="T7" fmla="*/ 4 h 403"/>
                      <a:gd name="T8" fmla="*/ 0 w 903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3"/>
                      <a:gd name="T16" fmla="*/ 0 h 403"/>
                      <a:gd name="T17" fmla="*/ 903 w 903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3" h="403">
                        <a:moveTo>
                          <a:pt x="0" y="402"/>
                        </a:moveTo>
                        <a:lnTo>
                          <a:pt x="550" y="0"/>
                        </a:lnTo>
                        <a:lnTo>
                          <a:pt x="902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6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629"/>
                    <a:ext cx="126" cy="267"/>
                  </a:xfrm>
                  <a:custGeom>
                    <a:avLst/>
                    <a:gdLst>
                      <a:gd name="T0" fmla="*/ 0 w 558"/>
                      <a:gd name="T1" fmla="*/ 14 h 1183"/>
                      <a:gd name="T2" fmla="*/ 0 w 558"/>
                      <a:gd name="T3" fmla="*/ 5 h 1183"/>
                      <a:gd name="T4" fmla="*/ 6 w 558"/>
                      <a:gd name="T5" fmla="*/ 0 h 1183"/>
                      <a:gd name="T6" fmla="*/ 6 w 558"/>
                      <a:gd name="T7" fmla="*/ 9 h 1183"/>
                      <a:gd name="T8" fmla="*/ 0 w 558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8"/>
                      <a:gd name="T16" fmla="*/ 0 h 1183"/>
                      <a:gd name="T17" fmla="*/ 558 w 558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557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4" name="Group 155"/>
                <p:cNvGrpSpPr>
                  <a:grpSpLocks/>
                </p:cNvGrpSpPr>
                <p:nvPr/>
              </p:nvGrpSpPr>
              <p:grpSpPr bwMode="auto">
                <a:xfrm>
                  <a:off x="3724" y="1629"/>
                  <a:ext cx="206" cy="267"/>
                  <a:chOff x="3724" y="1629"/>
                  <a:chExt cx="206" cy="267"/>
                </a:xfrm>
              </p:grpSpPr>
              <p:sp>
                <p:nvSpPr>
                  <p:cNvPr id="77071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29"/>
                    <a:ext cx="204" cy="267"/>
                  </a:xfrm>
                  <a:custGeom>
                    <a:avLst/>
                    <a:gdLst>
                      <a:gd name="T0" fmla="*/ 0 w 905"/>
                      <a:gd name="T1" fmla="*/ 14 h 1183"/>
                      <a:gd name="T2" fmla="*/ 0 w 905"/>
                      <a:gd name="T3" fmla="*/ 5 h 1183"/>
                      <a:gd name="T4" fmla="*/ 6 w 905"/>
                      <a:gd name="T5" fmla="*/ 0 h 1183"/>
                      <a:gd name="T6" fmla="*/ 10 w 905"/>
                      <a:gd name="T7" fmla="*/ 0 h 1183"/>
                      <a:gd name="T8" fmla="*/ 10 w 905"/>
                      <a:gd name="T9" fmla="*/ 9 h 1183"/>
                      <a:gd name="T10" fmla="*/ 4 w 905"/>
                      <a:gd name="T11" fmla="*/ 14 h 1183"/>
                      <a:gd name="T12" fmla="*/ 0 w 90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5"/>
                      <a:gd name="T22" fmla="*/ 0 h 1183"/>
                      <a:gd name="T23" fmla="*/ 905 w 90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2" y="0"/>
                        </a:lnTo>
                        <a:lnTo>
                          <a:pt x="904" y="0"/>
                        </a:lnTo>
                        <a:lnTo>
                          <a:pt x="904" y="787"/>
                        </a:lnTo>
                        <a:lnTo>
                          <a:pt x="350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2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29"/>
                    <a:ext cx="204" cy="90"/>
                  </a:xfrm>
                  <a:custGeom>
                    <a:avLst/>
                    <a:gdLst>
                      <a:gd name="T0" fmla="*/ 0 w 905"/>
                      <a:gd name="T1" fmla="*/ 4 h 403"/>
                      <a:gd name="T2" fmla="*/ 6 w 905"/>
                      <a:gd name="T3" fmla="*/ 0 h 403"/>
                      <a:gd name="T4" fmla="*/ 10 w 905"/>
                      <a:gd name="T5" fmla="*/ 0 h 403"/>
                      <a:gd name="T6" fmla="*/ 4 w 905"/>
                      <a:gd name="T7" fmla="*/ 4 h 403"/>
                      <a:gd name="T8" fmla="*/ 0 w 90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5"/>
                      <a:gd name="T16" fmla="*/ 0 h 403"/>
                      <a:gd name="T17" fmla="*/ 905 w 90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5" h="403">
                        <a:moveTo>
                          <a:pt x="0" y="402"/>
                        </a:moveTo>
                        <a:lnTo>
                          <a:pt x="552" y="0"/>
                        </a:lnTo>
                        <a:lnTo>
                          <a:pt x="904" y="0"/>
                        </a:lnTo>
                        <a:lnTo>
                          <a:pt x="350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3" name="Freeform 158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4 h 1183"/>
                      <a:gd name="T2" fmla="*/ 0 w 559"/>
                      <a:gd name="T3" fmla="*/ 5 h 1183"/>
                      <a:gd name="T4" fmla="*/ 6 w 559"/>
                      <a:gd name="T5" fmla="*/ 0 h 1183"/>
                      <a:gd name="T6" fmla="*/ 6 w 559"/>
                      <a:gd name="T7" fmla="*/ 9 h 1183"/>
                      <a:gd name="T8" fmla="*/ 0 w 559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5" name="Group 159"/>
                <p:cNvGrpSpPr>
                  <a:grpSpLocks/>
                </p:cNvGrpSpPr>
                <p:nvPr/>
              </p:nvGrpSpPr>
              <p:grpSpPr bwMode="auto">
                <a:xfrm>
                  <a:off x="3832" y="1629"/>
                  <a:ext cx="207" cy="267"/>
                  <a:chOff x="3832" y="1629"/>
                  <a:chExt cx="207" cy="267"/>
                </a:xfrm>
              </p:grpSpPr>
              <p:sp>
                <p:nvSpPr>
                  <p:cNvPr id="77068" name="Freeform 160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629"/>
                    <a:ext cx="205" cy="267"/>
                  </a:xfrm>
                  <a:custGeom>
                    <a:avLst/>
                    <a:gdLst>
                      <a:gd name="T0" fmla="*/ 0 w 910"/>
                      <a:gd name="T1" fmla="*/ 14 h 1183"/>
                      <a:gd name="T2" fmla="*/ 0 w 910"/>
                      <a:gd name="T3" fmla="*/ 5 h 1183"/>
                      <a:gd name="T4" fmla="*/ 6 w 910"/>
                      <a:gd name="T5" fmla="*/ 0 h 1183"/>
                      <a:gd name="T6" fmla="*/ 10 w 910"/>
                      <a:gd name="T7" fmla="*/ 0 h 1183"/>
                      <a:gd name="T8" fmla="*/ 10 w 910"/>
                      <a:gd name="T9" fmla="*/ 9 h 1183"/>
                      <a:gd name="T10" fmla="*/ 4 w 910"/>
                      <a:gd name="T11" fmla="*/ 14 h 1183"/>
                      <a:gd name="T12" fmla="*/ 0 w 910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0"/>
                      <a:gd name="T22" fmla="*/ 0 h 1183"/>
                      <a:gd name="T23" fmla="*/ 910 w 910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1" y="0"/>
                        </a:lnTo>
                        <a:lnTo>
                          <a:pt x="909" y="0"/>
                        </a:lnTo>
                        <a:lnTo>
                          <a:pt x="909" y="787"/>
                        </a:lnTo>
                        <a:lnTo>
                          <a:pt x="353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9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629"/>
                    <a:ext cx="205" cy="90"/>
                  </a:xfrm>
                  <a:custGeom>
                    <a:avLst/>
                    <a:gdLst>
                      <a:gd name="T0" fmla="*/ 0 w 910"/>
                      <a:gd name="T1" fmla="*/ 4 h 403"/>
                      <a:gd name="T2" fmla="*/ 6 w 910"/>
                      <a:gd name="T3" fmla="*/ 0 h 403"/>
                      <a:gd name="T4" fmla="*/ 10 w 910"/>
                      <a:gd name="T5" fmla="*/ 0 h 403"/>
                      <a:gd name="T6" fmla="*/ 4 w 910"/>
                      <a:gd name="T7" fmla="*/ 4 h 403"/>
                      <a:gd name="T8" fmla="*/ 0 w 910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0"/>
                      <a:gd name="T16" fmla="*/ 0 h 403"/>
                      <a:gd name="T17" fmla="*/ 910 w 910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0" h="403">
                        <a:moveTo>
                          <a:pt x="0" y="402"/>
                        </a:moveTo>
                        <a:lnTo>
                          <a:pt x="551" y="0"/>
                        </a:lnTo>
                        <a:lnTo>
                          <a:pt x="909" y="0"/>
                        </a:lnTo>
                        <a:lnTo>
                          <a:pt x="353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70" name="Freeform 162"/>
                  <p:cNvSpPr>
                    <a:spLocks noChangeArrowheads="1"/>
                  </p:cNvSpPr>
                  <p:nvPr/>
                </p:nvSpPr>
                <p:spPr bwMode="auto">
                  <a:xfrm>
                    <a:off x="3913" y="1629"/>
                    <a:ext cx="126" cy="267"/>
                  </a:xfrm>
                  <a:custGeom>
                    <a:avLst/>
                    <a:gdLst>
                      <a:gd name="T0" fmla="*/ 0 w 559"/>
                      <a:gd name="T1" fmla="*/ 14 h 1183"/>
                      <a:gd name="T2" fmla="*/ 0 w 559"/>
                      <a:gd name="T3" fmla="*/ 5 h 1183"/>
                      <a:gd name="T4" fmla="*/ 6 w 559"/>
                      <a:gd name="T5" fmla="*/ 0 h 1183"/>
                      <a:gd name="T6" fmla="*/ 6 w 559"/>
                      <a:gd name="T7" fmla="*/ 9 h 1183"/>
                      <a:gd name="T8" fmla="*/ 0 w 559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9"/>
                      <a:gd name="T16" fmla="*/ 0 h 1183"/>
                      <a:gd name="T17" fmla="*/ 559 w 559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9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8" y="0"/>
                        </a:lnTo>
                        <a:lnTo>
                          <a:pt x="558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6" name="Group 163"/>
                <p:cNvGrpSpPr>
                  <a:grpSpLocks/>
                </p:cNvGrpSpPr>
                <p:nvPr/>
              </p:nvGrpSpPr>
              <p:grpSpPr bwMode="auto">
                <a:xfrm>
                  <a:off x="3940" y="1629"/>
                  <a:ext cx="206" cy="267"/>
                  <a:chOff x="3940" y="1629"/>
                  <a:chExt cx="206" cy="267"/>
                </a:xfrm>
              </p:grpSpPr>
              <p:sp>
                <p:nvSpPr>
                  <p:cNvPr id="77065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629"/>
                    <a:ext cx="205" cy="267"/>
                  </a:xfrm>
                  <a:custGeom>
                    <a:avLst/>
                    <a:gdLst>
                      <a:gd name="T0" fmla="*/ 0 w 910"/>
                      <a:gd name="T1" fmla="*/ 14 h 1183"/>
                      <a:gd name="T2" fmla="*/ 0 w 910"/>
                      <a:gd name="T3" fmla="*/ 5 h 1183"/>
                      <a:gd name="T4" fmla="*/ 6 w 910"/>
                      <a:gd name="T5" fmla="*/ 0 h 1183"/>
                      <a:gd name="T6" fmla="*/ 10 w 910"/>
                      <a:gd name="T7" fmla="*/ 0 h 1183"/>
                      <a:gd name="T8" fmla="*/ 10 w 910"/>
                      <a:gd name="T9" fmla="*/ 9 h 1183"/>
                      <a:gd name="T10" fmla="*/ 4 w 910"/>
                      <a:gd name="T11" fmla="*/ 14 h 1183"/>
                      <a:gd name="T12" fmla="*/ 0 w 910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0"/>
                      <a:gd name="T22" fmla="*/ 0 h 1183"/>
                      <a:gd name="T23" fmla="*/ 910 w 910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4" y="0"/>
                        </a:lnTo>
                        <a:lnTo>
                          <a:pt x="909" y="0"/>
                        </a:lnTo>
                        <a:lnTo>
                          <a:pt x="909" y="787"/>
                        </a:lnTo>
                        <a:lnTo>
                          <a:pt x="349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6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3940" y="1629"/>
                    <a:ext cx="205" cy="90"/>
                  </a:xfrm>
                  <a:custGeom>
                    <a:avLst/>
                    <a:gdLst>
                      <a:gd name="T0" fmla="*/ 0 w 910"/>
                      <a:gd name="T1" fmla="*/ 4 h 403"/>
                      <a:gd name="T2" fmla="*/ 6 w 910"/>
                      <a:gd name="T3" fmla="*/ 0 h 403"/>
                      <a:gd name="T4" fmla="*/ 10 w 910"/>
                      <a:gd name="T5" fmla="*/ 0 h 403"/>
                      <a:gd name="T6" fmla="*/ 4 w 910"/>
                      <a:gd name="T7" fmla="*/ 4 h 403"/>
                      <a:gd name="T8" fmla="*/ 0 w 910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0"/>
                      <a:gd name="T16" fmla="*/ 0 h 403"/>
                      <a:gd name="T17" fmla="*/ 910 w 910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0" h="403">
                        <a:moveTo>
                          <a:pt x="0" y="402"/>
                        </a:moveTo>
                        <a:lnTo>
                          <a:pt x="554" y="0"/>
                        </a:lnTo>
                        <a:lnTo>
                          <a:pt x="909" y="0"/>
                        </a:lnTo>
                        <a:lnTo>
                          <a:pt x="349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7" name="Freeform 166"/>
                  <p:cNvSpPr>
                    <a:spLocks noChangeArrowheads="1"/>
                  </p:cNvSpPr>
                  <p:nvPr/>
                </p:nvSpPr>
                <p:spPr bwMode="auto">
                  <a:xfrm>
                    <a:off x="4020" y="1629"/>
                    <a:ext cx="126" cy="267"/>
                  </a:xfrm>
                  <a:custGeom>
                    <a:avLst/>
                    <a:gdLst>
                      <a:gd name="T0" fmla="*/ 0 w 560"/>
                      <a:gd name="T1" fmla="*/ 14 h 1183"/>
                      <a:gd name="T2" fmla="*/ 0 w 560"/>
                      <a:gd name="T3" fmla="*/ 5 h 1183"/>
                      <a:gd name="T4" fmla="*/ 6 w 560"/>
                      <a:gd name="T5" fmla="*/ 0 h 1183"/>
                      <a:gd name="T6" fmla="*/ 6 w 560"/>
                      <a:gd name="T7" fmla="*/ 9 h 1183"/>
                      <a:gd name="T8" fmla="*/ 0 w 560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0"/>
                      <a:gd name="T16" fmla="*/ 0 h 1183"/>
                      <a:gd name="T17" fmla="*/ 560 w 560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0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9" y="0"/>
                        </a:lnTo>
                        <a:lnTo>
                          <a:pt x="559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7" name="Group 167"/>
                <p:cNvGrpSpPr>
                  <a:grpSpLocks/>
                </p:cNvGrpSpPr>
                <p:nvPr/>
              </p:nvGrpSpPr>
              <p:grpSpPr bwMode="auto">
                <a:xfrm>
                  <a:off x="4048" y="1629"/>
                  <a:ext cx="207" cy="267"/>
                  <a:chOff x="4048" y="1629"/>
                  <a:chExt cx="207" cy="267"/>
                </a:xfrm>
              </p:grpSpPr>
              <p:sp>
                <p:nvSpPr>
                  <p:cNvPr id="77062" name="Freeform 168"/>
                  <p:cNvSpPr>
                    <a:spLocks noChangeArrowheads="1"/>
                  </p:cNvSpPr>
                  <p:nvPr/>
                </p:nvSpPr>
                <p:spPr bwMode="auto">
                  <a:xfrm>
                    <a:off x="4048" y="1629"/>
                    <a:ext cx="205" cy="267"/>
                  </a:xfrm>
                  <a:custGeom>
                    <a:avLst/>
                    <a:gdLst>
                      <a:gd name="T0" fmla="*/ 0 w 908"/>
                      <a:gd name="T1" fmla="*/ 14 h 1183"/>
                      <a:gd name="T2" fmla="*/ 0 w 908"/>
                      <a:gd name="T3" fmla="*/ 5 h 1183"/>
                      <a:gd name="T4" fmla="*/ 6 w 908"/>
                      <a:gd name="T5" fmla="*/ 0 h 1183"/>
                      <a:gd name="T6" fmla="*/ 10 w 908"/>
                      <a:gd name="T7" fmla="*/ 0 h 1183"/>
                      <a:gd name="T8" fmla="*/ 10 w 908"/>
                      <a:gd name="T9" fmla="*/ 9 h 1183"/>
                      <a:gd name="T10" fmla="*/ 4 w 908"/>
                      <a:gd name="T11" fmla="*/ 14 h 1183"/>
                      <a:gd name="T12" fmla="*/ 0 w 908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08"/>
                      <a:gd name="T22" fmla="*/ 0 h 1183"/>
                      <a:gd name="T23" fmla="*/ 908 w 908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0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4" y="0"/>
                        </a:lnTo>
                        <a:lnTo>
                          <a:pt x="907" y="0"/>
                        </a:lnTo>
                        <a:lnTo>
                          <a:pt x="907" y="787"/>
                        </a:lnTo>
                        <a:lnTo>
                          <a:pt x="351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3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4048" y="1629"/>
                    <a:ext cx="205" cy="90"/>
                  </a:xfrm>
                  <a:custGeom>
                    <a:avLst/>
                    <a:gdLst>
                      <a:gd name="T0" fmla="*/ 0 w 908"/>
                      <a:gd name="T1" fmla="*/ 4 h 403"/>
                      <a:gd name="T2" fmla="*/ 6 w 908"/>
                      <a:gd name="T3" fmla="*/ 0 h 403"/>
                      <a:gd name="T4" fmla="*/ 10 w 908"/>
                      <a:gd name="T5" fmla="*/ 0 h 403"/>
                      <a:gd name="T6" fmla="*/ 4 w 908"/>
                      <a:gd name="T7" fmla="*/ 4 h 403"/>
                      <a:gd name="T8" fmla="*/ 0 w 908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8"/>
                      <a:gd name="T16" fmla="*/ 0 h 403"/>
                      <a:gd name="T17" fmla="*/ 908 w 908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8" h="403">
                        <a:moveTo>
                          <a:pt x="0" y="402"/>
                        </a:moveTo>
                        <a:lnTo>
                          <a:pt x="554" y="0"/>
                        </a:lnTo>
                        <a:lnTo>
                          <a:pt x="907" y="0"/>
                        </a:lnTo>
                        <a:lnTo>
                          <a:pt x="351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4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4130" y="1629"/>
                    <a:ext cx="126" cy="267"/>
                  </a:xfrm>
                  <a:custGeom>
                    <a:avLst/>
                    <a:gdLst>
                      <a:gd name="T0" fmla="*/ 0 w 558"/>
                      <a:gd name="T1" fmla="*/ 14 h 1183"/>
                      <a:gd name="T2" fmla="*/ 0 w 558"/>
                      <a:gd name="T3" fmla="*/ 5 h 1183"/>
                      <a:gd name="T4" fmla="*/ 6 w 558"/>
                      <a:gd name="T5" fmla="*/ 0 h 1183"/>
                      <a:gd name="T6" fmla="*/ 6 w 558"/>
                      <a:gd name="T7" fmla="*/ 9 h 1183"/>
                      <a:gd name="T8" fmla="*/ 0 w 558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8"/>
                      <a:gd name="T16" fmla="*/ 0 h 1183"/>
                      <a:gd name="T17" fmla="*/ 558 w 558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8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7" y="0"/>
                        </a:lnTo>
                        <a:lnTo>
                          <a:pt x="557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DBDB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  <p:grpSp>
              <p:nvGrpSpPr>
                <p:cNvPr id="77058" name="Group 171"/>
                <p:cNvGrpSpPr>
                  <a:grpSpLocks/>
                </p:cNvGrpSpPr>
                <p:nvPr/>
              </p:nvGrpSpPr>
              <p:grpSpPr bwMode="auto">
                <a:xfrm>
                  <a:off x="4157" y="1629"/>
                  <a:ext cx="206" cy="267"/>
                  <a:chOff x="4157" y="1629"/>
                  <a:chExt cx="206" cy="267"/>
                </a:xfrm>
              </p:grpSpPr>
              <p:sp>
                <p:nvSpPr>
                  <p:cNvPr id="77059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4157" y="1629"/>
                    <a:ext cx="202" cy="267"/>
                  </a:xfrm>
                  <a:custGeom>
                    <a:avLst/>
                    <a:gdLst>
                      <a:gd name="T0" fmla="*/ 0 w 895"/>
                      <a:gd name="T1" fmla="*/ 14 h 1183"/>
                      <a:gd name="T2" fmla="*/ 0 w 895"/>
                      <a:gd name="T3" fmla="*/ 5 h 1183"/>
                      <a:gd name="T4" fmla="*/ 6 w 895"/>
                      <a:gd name="T5" fmla="*/ 0 h 1183"/>
                      <a:gd name="T6" fmla="*/ 10 w 895"/>
                      <a:gd name="T7" fmla="*/ 0 h 1183"/>
                      <a:gd name="T8" fmla="*/ 10 w 895"/>
                      <a:gd name="T9" fmla="*/ 9 h 1183"/>
                      <a:gd name="T10" fmla="*/ 4 w 895"/>
                      <a:gd name="T11" fmla="*/ 14 h 1183"/>
                      <a:gd name="T12" fmla="*/ 0 w 895"/>
                      <a:gd name="T13" fmla="*/ 14 h 1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5"/>
                      <a:gd name="T22" fmla="*/ 0 h 1183"/>
                      <a:gd name="T23" fmla="*/ 895 w 895"/>
                      <a:gd name="T24" fmla="*/ 1183 h 1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5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45" y="0"/>
                        </a:lnTo>
                        <a:lnTo>
                          <a:pt x="894" y="0"/>
                        </a:lnTo>
                        <a:lnTo>
                          <a:pt x="894" y="787"/>
                        </a:lnTo>
                        <a:lnTo>
                          <a:pt x="346" y="1182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FFCC99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0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4157" y="1629"/>
                    <a:ext cx="202" cy="90"/>
                  </a:xfrm>
                  <a:custGeom>
                    <a:avLst/>
                    <a:gdLst>
                      <a:gd name="T0" fmla="*/ 0 w 895"/>
                      <a:gd name="T1" fmla="*/ 4 h 403"/>
                      <a:gd name="T2" fmla="*/ 6 w 895"/>
                      <a:gd name="T3" fmla="*/ 0 h 403"/>
                      <a:gd name="T4" fmla="*/ 10 w 895"/>
                      <a:gd name="T5" fmla="*/ 0 h 403"/>
                      <a:gd name="T6" fmla="*/ 4 w 895"/>
                      <a:gd name="T7" fmla="*/ 4 h 403"/>
                      <a:gd name="T8" fmla="*/ 0 w 895"/>
                      <a:gd name="T9" fmla="*/ 4 h 4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5"/>
                      <a:gd name="T16" fmla="*/ 0 h 403"/>
                      <a:gd name="T17" fmla="*/ 895 w 895"/>
                      <a:gd name="T18" fmla="*/ 403 h 4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5" h="403">
                        <a:moveTo>
                          <a:pt x="0" y="402"/>
                        </a:moveTo>
                        <a:lnTo>
                          <a:pt x="545" y="0"/>
                        </a:lnTo>
                        <a:lnTo>
                          <a:pt x="894" y="0"/>
                        </a:lnTo>
                        <a:lnTo>
                          <a:pt x="346" y="402"/>
                        </a:lnTo>
                        <a:lnTo>
                          <a:pt x="0" y="402"/>
                        </a:lnTo>
                      </a:path>
                    </a:pathLst>
                  </a:custGeom>
                  <a:solidFill>
                    <a:srgbClr val="FFDFA7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  <p:sp>
                <p:nvSpPr>
                  <p:cNvPr id="77061" name="Freeform 174"/>
                  <p:cNvSpPr>
                    <a:spLocks noChangeArrowheads="1"/>
                  </p:cNvSpPr>
                  <p:nvPr/>
                </p:nvSpPr>
                <p:spPr bwMode="auto">
                  <a:xfrm>
                    <a:off x="4238" y="1629"/>
                    <a:ext cx="125" cy="267"/>
                  </a:xfrm>
                  <a:custGeom>
                    <a:avLst/>
                    <a:gdLst>
                      <a:gd name="T0" fmla="*/ 0 w 556"/>
                      <a:gd name="T1" fmla="*/ 14 h 1183"/>
                      <a:gd name="T2" fmla="*/ 0 w 556"/>
                      <a:gd name="T3" fmla="*/ 5 h 1183"/>
                      <a:gd name="T4" fmla="*/ 6 w 556"/>
                      <a:gd name="T5" fmla="*/ 0 h 1183"/>
                      <a:gd name="T6" fmla="*/ 6 w 556"/>
                      <a:gd name="T7" fmla="*/ 9 h 1183"/>
                      <a:gd name="T8" fmla="*/ 0 w 556"/>
                      <a:gd name="T9" fmla="*/ 14 h 1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6"/>
                      <a:gd name="T16" fmla="*/ 0 h 1183"/>
                      <a:gd name="T17" fmla="*/ 556 w 556"/>
                      <a:gd name="T18" fmla="*/ 1183 h 1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6" h="1183">
                        <a:moveTo>
                          <a:pt x="0" y="1182"/>
                        </a:moveTo>
                        <a:lnTo>
                          <a:pt x="0" y="391"/>
                        </a:lnTo>
                        <a:lnTo>
                          <a:pt x="555" y="0"/>
                        </a:lnTo>
                        <a:lnTo>
                          <a:pt x="555" y="787"/>
                        </a:lnTo>
                        <a:lnTo>
                          <a:pt x="0" y="1182"/>
                        </a:lnTo>
                      </a:path>
                    </a:pathLst>
                  </a:custGeom>
                  <a:solidFill>
                    <a:srgbClr val="DBAF83"/>
                  </a:soli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n-GB"/>
                  </a:p>
                </p:txBody>
              </p:sp>
            </p:grpSp>
          </p:grpSp>
          <p:sp>
            <p:nvSpPr>
              <p:cNvPr id="77032" name="Line 175"/>
              <p:cNvSpPr>
                <a:spLocks noChangeShapeType="1"/>
              </p:cNvSpPr>
              <p:nvPr/>
            </p:nvSpPr>
            <p:spPr bwMode="auto">
              <a:xfrm flipH="1">
                <a:off x="1263" y="1704"/>
                <a:ext cx="159" cy="10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3" name="Line 176"/>
              <p:cNvSpPr>
                <a:spLocks noChangeShapeType="1"/>
              </p:cNvSpPr>
              <p:nvPr/>
            </p:nvSpPr>
            <p:spPr bwMode="auto">
              <a:xfrm flipH="1">
                <a:off x="1401" y="1642"/>
                <a:ext cx="344" cy="4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4" name="Line 177"/>
              <p:cNvSpPr>
                <a:spLocks noChangeShapeType="1"/>
              </p:cNvSpPr>
              <p:nvPr/>
            </p:nvSpPr>
            <p:spPr bwMode="auto">
              <a:xfrm flipH="1">
                <a:off x="1621" y="1654"/>
                <a:ext cx="124" cy="7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19" name="Group 178"/>
            <p:cNvGrpSpPr>
              <a:grpSpLocks/>
            </p:cNvGrpSpPr>
            <p:nvPr/>
          </p:nvGrpSpPr>
          <p:grpSpPr bwMode="auto">
            <a:xfrm>
              <a:off x="4325" y="1603"/>
              <a:ext cx="917" cy="612"/>
              <a:chOff x="4325" y="1603"/>
              <a:chExt cx="917" cy="612"/>
            </a:xfrm>
          </p:grpSpPr>
          <p:sp>
            <p:nvSpPr>
              <p:cNvPr id="77020" name="Freeform 179"/>
              <p:cNvSpPr>
                <a:spLocks noChangeArrowheads="1"/>
              </p:cNvSpPr>
              <p:nvPr/>
            </p:nvSpPr>
            <p:spPr bwMode="auto">
              <a:xfrm>
                <a:off x="4325" y="1603"/>
                <a:ext cx="917" cy="339"/>
              </a:xfrm>
              <a:custGeom>
                <a:avLst/>
                <a:gdLst>
                  <a:gd name="T0" fmla="*/ 47 w 4049"/>
                  <a:gd name="T1" fmla="*/ 0 h 1498"/>
                  <a:gd name="T2" fmla="*/ 0 w 4049"/>
                  <a:gd name="T3" fmla="*/ 17 h 1498"/>
                  <a:gd name="T4" fmla="*/ 0 w 4049"/>
                  <a:gd name="T5" fmla="*/ 0 h 1498"/>
                  <a:gd name="T6" fmla="*/ 47 w 4049"/>
                  <a:gd name="T7" fmla="*/ 0 h 14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9"/>
                  <a:gd name="T13" fmla="*/ 0 h 1498"/>
                  <a:gd name="T14" fmla="*/ 4049 w 4049"/>
                  <a:gd name="T15" fmla="*/ 1498 h 14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9" h="1498">
                    <a:moveTo>
                      <a:pt x="4048" y="0"/>
                    </a:moveTo>
                    <a:lnTo>
                      <a:pt x="0" y="1497"/>
                    </a:lnTo>
                    <a:lnTo>
                      <a:pt x="0" y="0"/>
                    </a:lnTo>
                    <a:lnTo>
                      <a:pt x="4048" y="0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21" name="Oval 180"/>
              <p:cNvSpPr>
                <a:spLocks noChangeArrowheads="1"/>
              </p:cNvSpPr>
              <p:nvPr/>
            </p:nvSpPr>
            <p:spPr bwMode="auto">
              <a:xfrm rot="1740000">
                <a:off x="4951" y="1567"/>
                <a:ext cx="159" cy="69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22" name="Line 181"/>
              <p:cNvSpPr>
                <a:spLocks noChangeShapeType="1"/>
              </p:cNvSpPr>
              <p:nvPr/>
            </p:nvSpPr>
            <p:spPr bwMode="auto">
              <a:xfrm>
                <a:off x="4326" y="1611"/>
                <a:ext cx="1" cy="314"/>
              </a:xfrm>
              <a:prstGeom prst="line">
                <a:avLst/>
              </a:pr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813" name="Group 182"/>
          <p:cNvGrpSpPr>
            <a:grpSpLocks/>
          </p:cNvGrpSpPr>
          <p:nvPr/>
        </p:nvGrpSpPr>
        <p:grpSpPr bwMode="auto">
          <a:xfrm>
            <a:off x="3278188" y="5487988"/>
            <a:ext cx="1660525" cy="668337"/>
            <a:chOff x="1875" y="3684"/>
            <a:chExt cx="1046" cy="421"/>
          </a:xfrm>
        </p:grpSpPr>
        <p:grpSp>
          <p:nvGrpSpPr>
            <p:cNvPr id="77002" name="Group 183"/>
            <p:cNvGrpSpPr>
              <a:grpSpLocks/>
            </p:cNvGrpSpPr>
            <p:nvPr/>
          </p:nvGrpSpPr>
          <p:grpSpPr bwMode="auto">
            <a:xfrm>
              <a:off x="1875" y="3828"/>
              <a:ext cx="1046" cy="277"/>
              <a:chOff x="1875" y="3828"/>
              <a:chExt cx="1046" cy="277"/>
            </a:xfrm>
          </p:grpSpPr>
          <p:sp>
            <p:nvSpPr>
              <p:cNvPr id="77015" name="Freeform 184"/>
              <p:cNvSpPr>
                <a:spLocks noChangeArrowheads="1"/>
              </p:cNvSpPr>
              <p:nvPr/>
            </p:nvSpPr>
            <p:spPr bwMode="auto">
              <a:xfrm>
                <a:off x="1875" y="3828"/>
                <a:ext cx="1046" cy="277"/>
              </a:xfrm>
              <a:custGeom>
                <a:avLst/>
                <a:gdLst>
                  <a:gd name="T0" fmla="*/ 0 w 4618"/>
                  <a:gd name="T1" fmla="*/ 14 h 1227"/>
                  <a:gd name="T2" fmla="*/ 0 w 4618"/>
                  <a:gd name="T3" fmla="*/ 12 h 1227"/>
                  <a:gd name="T4" fmla="*/ 9 w 4618"/>
                  <a:gd name="T5" fmla="*/ 0 h 1227"/>
                  <a:gd name="T6" fmla="*/ 54 w 4618"/>
                  <a:gd name="T7" fmla="*/ 0 h 1227"/>
                  <a:gd name="T8" fmla="*/ 54 w 4618"/>
                  <a:gd name="T9" fmla="*/ 2 h 1227"/>
                  <a:gd name="T10" fmla="*/ 44 w 4618"/>
                  <a:gd name="T11" fmla="*/ 14 h 1227"/>
                  <a:gd name="T12" fmla="*/ 0 w 4618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6" name="Freeform 185"/>
              <p:cNvSpPr>
                <a:spLocks noChangeArrowheads="1"/>
              </p:cNvSpPr>
              <p:nvPr/>
            </p:nvSpPr>
            <p:spPr bwMode="auto">
              <a:xfrm>
                <a:off x="1875" y="3828"/>
                <a:ext cx="1046" cy="236"/>
              </a:xfrm>
              <a:custGeom>
                <a:avLst/>
                <a:gdLst>
                  <a:gd name="T0" fmla="*/ 0 w 4618"/>
                  <a:gd name="T1" fmla="*/ 12 h 1047"/>
                  <a:gd name="T2" fmla="*/ 9 w 4618"/>
                  <a:gd name="T3" fmla="*/ 0 h 1047"/>
                  <a:gd name="T4" fmla="*/ 54 w 4618"/>
                  <a:gd name="T5" fmla="*/ 0 h 1047"/>
                  <a:gd name="T6" fmla="*/ 44 w 4618"/>
                  <a:gd name="T7" fmla="*/ 12 h 1047"/>
                  <a:gd name="T8" fmla="*/ 0 w 4618"/>
                  <a:gd name="T9" fmla="*/ 12 h 10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47"/>
                  <a:gd name="T17" fmla="*/ 4618 w 4618"/>
                  <a:gd name="T18" fmla="*/ 1047 h 10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47">
                    <a:moveTo>
                      <a:pt x="0" y="1046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46"/>
                    </a:lnTo>
                    <a:lnTo>
                      <a:pt x="0" y="1046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7" name="Freeform 186"/>
              <p:cNvSpPr>
                <a:spLocks noChangeArrowheads="1"/>
              </p:cNvSpPr>
              <p:nvPr/>
            </p:nvSpPr>
            <p:spPr bwMode="auto">
              <a:xfrm>
                <a:off x="2741" y="3828"/>
                <a:ext cx="180" cy="277"/>
              </a:xfrm>
              <a:custGeom>
                <a:avLst/>
                <a:gdLst>
                  <a:gd name="T0" fmla="*/ 0 w 799"/>
                  <a:gd name="T1" fmla="*/ 14 h 1227"/>
                  <a:gd name="T2" fmla="*/ 0 w 799"/>
                  <a:gd name="T3" fmla="*/ 12 h 1227"/>
                  <a:gd name="T4" fmla="*/ 9 w 799"/>
                  <a:gd name="T5" fmla="*/ 0 h 1227"/>
                  <a:gd name="T6" fmla="*/ 9 w 799"/>
                  <a:gd name="T7" fmla="*/ 2 h 1227"/>
                  <a:gd name="T8" fmla="*/ 0 w 799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003" name="Group 187"/>
            <p:cNvGrpSpPr>
              <a:grpSpLocks/>
            </p:cNvGrpSpPr>
            <p:nvPr/>
          </p:nvGrpSpPr>
          <p:grpSpPr bwMode="auto">
            <a:xfrm>
              <a:off x="1875" y="3780"/>
              <a:ext cx="1046" cy="277"/>
              <a:chOff x="1875" y="3780"/>
              <a:chExt cx="1046" cy="277"/>
            </a:xfrm>
          </p:grpSpPr>
          <p:sp>
            <p:nvSpPr>
              <p:cNvPr id="77012" name="Freeform 188"/>
              <p:cNvSpPr>
                <a:spLocks noChangeArrowheads="1"/>
              </p:cNvSpPr>
              <p:nvPr/>
            </p:nvSpPr>
            <p:spPr bwMode="auto">
              <a:xfrm>
                <a:off x="1875" y="3780"/>
                <a:ext cx="1046" cy="277"/>
              </a:xfrm>
              <a:custGeom>
                <a:avLst/>
                <a:gdLst>
                  <a:gd name="T0" fmla="*/ 0 w 4618"/>
                  <a:gd name="T1" fmla="*/ 14 h 1227"/>
                  <a:gd name="T2" fmla="*/ 0 w 4618"/>
                  <a:gd name="T3" fmla="*/ 12 h 1227"/>
                  <a:gd name="T4" fmla="*/ 9 w 4618"/>
                  <a:gd name="T5" fmla="*/ 0 h 1227"/>
                  <a:gd name="T6" fmla="*/ 54 w 4618"/>
                  <a:gd name="T7" fmla="*/ 0 h 1227"/>
                  <a:gd name="T8" fmla="*/ 54 w 4618"/>
                  <a:gd name="T9" fmla="*/ 2 h 1227"/>
                  <a:gd name="T10" fmla="*/ 44 w 4618"/>
                  <a:gd name="T11" fmla="*/ 14 h 1227"/>
                  <a:gd name="T12" fmla="*/ 0 w 4618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30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3" name="Freeform 189"/>
              <p:cNvSpPr>
                <a:spLocks noChangeArrowheads="1"/>
              </p:cNvSpPr>
              <p:nvPr/>
            </p:nvSpPr>
            <p:spPr bwMode="auto">
              <a:xfrm>
                <a:off x="1875" y="3780"/>
                <a:ext cx="1046" cy="232"/>
              </a:xfrm>
              <a:custGeom>
                <a:avLst/>
                <a:gdLst>
                  <a:gd name="T0" fmla="*/ 0 w 4618"/>
                  <a:gd name="T1" fmla="*/ 12 h 1028"/>
                  <a:gd name="T2" fmla="*/ 9 w 4618"/>
                  <a:gd name="T3" fmla="*/ 0 h 1028"/>
                  <a:gd name="T4" fmla="*/ 54 w 4618"/>
                  <a:gd name="T5" fmla="*/ 0 h 1028"/>
                  <a:gd name="T6" fmla="*/ 44 w 4618"/>
                  <a:gd name="T7" fmla="*/ 12 h 1028"/>
                  <a:gd name="T8" fmla="*/ 0 w 4618"/>
                  <a:gd name="T9" fmla="*/ 12 h 10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28"/>
                  <a:gd name="T17" fmla="*/ 4618 w 4618"/>
                  <a:gd name="T18" fmla="*/ 1028 h 10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28">
                    <a:moveTo>
                      <a:pt x="0" y="1027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27"/>
                    </a:lnTo>
                    <a:lnTo>
                      <a:pt x="0" y="1027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4" name="Freeform 190"/>
              <p:cNvSpPr>
                <a:spLocks noChangeArrowheads="1"/>
              </p:cNvSpPr>
              <p:nvPr/>
            </p:nvSpPr>
            <p:spPr bwMode="auto">
              <a:xfrm>
                <a:off x="2741" y="3780"/>
                <a:ext cx="180" cy="277"/>
              </a:xfrm>
              <a:custGeom>
                <a:avLst/>
                <a:gdLst>
                  <a:gd name="T0" fmla="*/ 0 w 799"/>
                  <a:gd name="T1" fmla="*/ 14 h 1227"/>
                  <a:gd name="T2" fmla="*/ 0 w 799"/>
                  <a:gd name="T3" fmla="*/ 12 h 1227"/>
                  <a:gd name="T4" fmla="*/ 9 w 799"/>
                  <a:gd name="T5" fmla="*/ 0 h 1227"/>
                  <a:gd name="T6" fmla="*/ 9 w 799"/>
                  <a:gd name="T7" fmla="*/ 2 h 1227"/>
                  <a:gd name="T8" fmla="*/ 0 w 799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30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004" name="Group 191"/>
            <p:cNvGrpSpPr>
              <a:grpSpLocks/>
            </p:cNvGrpSpPr>
            <p:nvPr/>
          </p:nvGrpSpPr>
          <p:grpSpPr bwMode="auto">
            <a:xfrm>
              <a:off x="1875" y="3732"/>
              <a:ext cx="1046" cy="277"/>
              <a:chOff x="1875" y="3732"/>
              <a:chExt cx="1046" cy="277"/>
            </a:xfrm>
          </p:grpSpPr>
          <p:sp>
            <p:nvSpPr>
              <p:cNvPr id="77009" name="Freeform 192"/>
              <p:cNvSpPr>
                <a:spLocks noChangeArrowheads="1"/>
              </p:cNvSpPr>
              <p:nvPr/>
            </p:nvSpPr>
            <p:spPr bwMode="auto">
              <a:xfrm>
                <a:off x="1875" y="3732"/>
                <a:ext cx="1046" cy="277"/>
              </a:xfrm>
              <a:custGeom>
                <a:avLst/>
                <a:gdLst>
                  <a:gd name="T0" fmla="*/ 0 w 4618"/>
                  <a:gd name="T1" fmla="*/ 14 h 1227"/>
                  <a:gd name="T2" fmla="*/ 0 w 4618"/>
                  <a:gd name="T3" fmla="*/ 12 h 1227"/>
                  <a:gd name="T4" fmla="*/ 9 w 4618"/>
                  <a:gd name="T5" fmla="*/ 0 h 1227"/>
                  <a:gd name="T6" fmla="*/ 54 w 4618"/>
                  <a:gd name="T7" fmla="*/ 0 h 1227"/>
                  <a:gd name="T8" fmla="*/ 54 w 4618"/>
                  <a:gd name="T9" fmla="*/ 2 h 1227"/>
                  <a:gd name="T10" fmla="*/ 44 w 4618"/>
                  <a:gd name="T11" fmla="*/ 14 h 1227"/>
                  <a:gd name="T12" fmla="*/ 0 w 4618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7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0" name="Freeform 193"/>
              <p:cNvSpPr>
                <a:spLocks noChangeArrowheads="1"/>
              </p:cNvSpPr>
              <p:nvPr/>
            </p:nvSpPr>
            <p:spPr bwMode="auto">
              <a:xfrm>
                <a:off x="1875" y="3732"/>
                <a:ext cx="1046" cy="233"/>
              </a:xfrm>
              <a:custGeom>
                <a:avLst/>
                <a:gdLst>
                  <a:gd name="T0" fmla="*/ 0 w 4618"/>
                  <a:gd name="T1" fmla="*/ 12 h 1033"/>
                  <a:gd name="T2" fmla="*/ 9 w 4618"/>
                  <a:gd name="T3" fmla="*/ 0 h 1033"/>
                  <a:gd name="T4" fmla="*/ 54 w 4618"/>
                  <a:gd name="T5" fmla="*/ 0 h 1033"/>
                  <a:gd name="T6" fmla="*/ 44 w 4618"/>
                  <a:gd name="T7" fmla="*/ 12 h 1033"/>
                  <a:gd name="T8" fmla="*/ 0 w 4618"/>
                  <a:gd name="T9" fmla="*/ 12 h 10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33"/>
                  <a:gd name="T17" fmla="*/ 4618 w 4618"/>
                  <a:gd name="T18" fmla="*/ 1033 h 10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33">
                    <a:moveTo>
                      <a:pt x="0" y="1032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7" y="1032"/>
                    </a:lnTo>
                    <a:lnTo>
                      <a:pt x="0" y="1032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11" name="Freeform 194"/>
              <p:cNvSpPr>
                <a:spLocks noChangeArrowheads="1"/>
              </p:cNvSpPr>
              <p:nvPr/>
            </p:nvSpPr>
            <p:spPr bwMode="auto">
              <a:xfrm>
                <a:off x="2740" y="3732"/>
                <a:ext cx="181" cy="277"/>
              </a:xfrm>
              <a:custGeom>
                <a:avLst/>
                <a:gdLst>
                  <a:gd name="T0" fmla="*/ 0 w 803"/>
                  <a:gd name="T1" fmla="*/ 14 h 1227"/>
                  <a:gd name="T2" fmla="*/ 0 w 803"/>
                  <a:gd name="T3" fmla="*/ 12 h 1227"/>
                  <a:gd name="T4" fmla="*/ 9 w 803"/>
                  <a:gd name="T5" fmla="*/ 0 h 1227"/>
                  <a:gd name="T6" fmla="*/ 9 w 803"/>
                  <a:gd name="T7" fmla="*/ 2 h 1227"/>
                  <a:gd name="T8" fmla="*/ 0 w 803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3"/>
                  <a:gd name="T16" fmla="*/ 0 h 1227"/>
                  <a:gd name="T17" fmla="*/ 803 w 803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3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802" y="0"/>
                    </a:lnTo>
                    <a:lnTo>
                      <a:pt x="802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7005" name="Group 195"/>
            <p:cNvGrpSpPr>
              <a:grpSpLocks/>
            </p:cNvGrpSpPr>
            <p:nvPr/>
          </p:nvGrpSpPr>
          <p:grpSpPr bwMode="auto">
            <a:xfrm>
              <a:off x="1875" y="3684"/>
              <a:ext cx="1046" cy="277"/>
              <a:chOff x="1875" y="3684"/>
              <a:chExt cx="1046" cy="277"/>
            </a:xfrm>
          </p:grpSpPr>
          <p:sp>
            <p:nvSpPr>
              <p:cNvPr id="77006" name="Freeform 196"/>
              <p:cNvSpPr>
                <a:spLocks noChangeArrowheads="1"/>
              </p:cNvSpPr>
              <p:nvPr/>
            </p:nvSpPr>
            <p:spPr bwMode="auto">
              <a:xfrm>
                <a:off x="1875" y="3684"/>
                <a:ext cx="1046" cy="277"/>
              </a:xfrm>
              <a:custGeom>
                <a:avLst/>
                <a:gdLst>
                  <a:gd name="T0" fmla="*/ 0 w 4618"/>
                  <a:gd name="T1" fmla="*/ 14 h 1227"/>
                  <a:gd name="T2" fmla="*/ 0 w 4618"/>
                  <a:gd name="T3" fmla="*/ 12 h 1227"/>
                  <a:gd name="T4" fmla="*/ 9 w 4618"/>
                  <a:gd name="T5" fmla="*/ 0 h 1227"/>
                  <a:gd name="T6" fmla="*/ 54 w 4618"/>
                  <a:gd name="T7" fmla="*/ 0 h 1227"/>
                  <a:gd name="T8" fmla="*/ 54 w 4618"/>
                  <a:gd name="T9" fmla="*/ 2 h 1227"/>
                  <a:gd name="T10" fmla="*/ 44 w 4618"/>
                  <a:gd name="T11" fmla="*/ 14 h 1227"/>
                  <a:gd name="T12" fmla="*/ 0 w 4618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18"/>
                  <a:gd name="T22" fmla="*/ 0 h 1227"/>
                  <a:gd name="T23" fmla="*/ 4618 w 4618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18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4617" y="0"/>
                    </a:lnTo>
                    <a:lnTo>
                      <a:pt x="4617" y="195"/>
                    </a:lnTo>
                    <a:lnTo>
                      <a:pt x="381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07" name="Freeform 197"/>
              <p:cNvSpPr>
                <a:spLocks noChangeArrowheads="1"/>
              </p:cNvSpPr>
              <p:nvPr/>
            </p:nvSpPr>
            <p:spPr bwMode="auto">
              <a:xfrm>
                <a:off x="1875" y="3684"/>
                <a:ext cx="1046" cy="236"/>
              </a:xfrm>
              <a:custGeom>
                <a:avLst/>
                <a:gdLst>
                  <a:gd name="T0" fmla="*/ 0 w 4618"/>
                  <a:gd name="T1" fmla="*/ 12 h 1047"/>
                  <a:gd name="T2" fmla="*/ 9 w 4618"/>
                  <a:gd name="T3" fmla="*/ 0 h 1047"/>
                  <a:gd name="T4" fmla="*/ 54 w 4618"/>
                  <a:gd name="T5" fmla="*/ 0 h 1047"/>
                  <a:gd name="T6" fmla="*/ 44 w 4618"/>
                  <a:gd name="T7" fmla="*/ 12 h 1047"/>
                  <a:gd name="T8" fmla="*/ 0 w 4618"/>
                  <a:gd name="T9" fmla="*/ 12 h 10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8"/>
                  <a:gd name="T16" fmla="*/ 0 h 1047"/>
                  <a:gd name="T17" fmla="*/ 4618 w 4618"/>
                  <a:gd name="T18" fmla="*/ 1047 h 10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8" h="1047">
                    <a:moveTo>
                      <a:pt x="0" y="1046"/>
                    </a:moveTo>
                    <a:lnTo>
                      <a:pt x="798" y="0"/>
                    </a:lnTo>
                    <a:lnTo>
                      <a:pt x="4617" y="0"/>
                    </a:lnTo>
                    <a:lnTo>
                      <a:pt x="3818" y="1046"/>
                    </a:lnTo>
                    <a:lnTo>
                      <a:pt x="0" y="1046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7008" name="Freeform 198"/>
              <p:cNvSpPr>
                <a:spLocks noChangeArrowheads="1"/>
              </p:cNvSpPr>
              <p:nvPr/>
            </p:nvSpPr>
            <p:spPr bwMode="auto">
              <a:xfrm>
                <a:off x="2741" y="3684"/>
                <a:ext cx="180" cy="277"/>
              </a:xfrm>
              <a:custGeom>
                <a:avLst/>
                <a:gdLst>
                  <a:gd name="T0" fmla="*/ 0 w 799"/>
                  <a:gd name="T1" fmla="*/ 14 h 1227"/>
                  <a:gd name="T2" fmla="*/ 0 w 799"/>
                  <a:gd name="T3" fmla="*/ 12 h 1227"/>
                  <a:gd name="T4" fmla="*/ 9 w 799"/>
                  <a:gd name="T5" fmla="*/ 0 h 1227"/>
                  <a:gd name="T6" fmla="*/ 9 w 799"/>
                  <a:gd name="T7" fmla="*/ 2 h 1227"/>
                  <a:gd name="T8" fmla="*/ 0 w 799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9"/>
                  <a:gd name="T16" fmla="*/ 0 h 1227"/>
                  <a:gd name="T17" fmla="*/ 799 w 79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9" h="1227">
                    <a:moveTo>
                      <a:pt x="0" y="1226"/>
                    </a:moveTo>
                    <a:lnTo>
                      <a:pt x="0" y="1029"/>
                    </a:lnTo>
                    <a:lnTo>
                      <a:pt x="798" y="0"/>
                    </a:lnTo>
                    <a:lnTo>
                      <a:pt x="798" y="195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14" name="Group 199"/>
          <p:cNvGrpSpPr>
            <a:grpSpLocks/>
          </p:cNvGrpSpPr>
          <p:nvPr/>
        </p:nvGrpSpPr>
        <p:grpSpPr bwMode="auto">
          <a:xfrm>
            <a:off x="3276600" y="5181600"/>
            <a:ext cx="1838325" cy="977900"/>
            <a:chOff x="1826" y="3539"/>
            <a:chExt cx="1158" cy="616"/>
          </a:xfrm>
        </p:grpSpPr>
        <p:sp>
          <p:nvSpPr>
            <p:cNvPr id="76999" name="Freeform 200"/>
            <p:cNvSpPr>
              <a:spLocks noChangeArrowheads="1"/>
            </p:cNvSpPr>
            <p:nvPr/>
          </p:nvSpPr>
          <p:spPr bwMode="auto">
            <a:xfrm>
              <a:off x="1826" y="3695"/>
              <a:ext cx="868" cy="460"/>
            </a:xfrm>
            <a:custGeom>
              <a:avLst/>
              <a:gdLst>
                <a:gd name="T0" fmla="*/ 0 w 3833"/>
                <a:gd name="T1" fmla="*/ 0 h 2035"/>
                <a:gd name="T2" fmla="*/ 0 w 3833"/>
                <a:gd name="T3" fmla="*/ 24 h 2035"/>
                <a:gd name="T4" fmla="*/ 45 w 3833"/>
                <a:gd name="T5" fmla="*/ 24 h 2035"/>
                <a:gd name="T6" fmla="*/ 45 w 3833"/>
                <a:gd name="T7" fmla="*/ 0 h 2035"/>
                <a:gd name="T8" fmla="*/ 0 w 3833"/>
                <a:gd name="T9" fmla="*/ 0 h 20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33"/>
                <a:gd name="T16" fmla="*/ 0 h 2035"/>
                <a:gd name="T17" fmla="*/ 3833 w 3833"/>
                <a:gd name="T18" fmla="*/ 2035 h 20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33" h="2035">
                  <a:moveTo>
                    <a:pt x="0" y="0"/>
                  </a:moveTo>
                  <a:lnTo>
                    <a:pt x="0" y="2034"/>
                  </a:lnTo>
                  <a:lnTo>
                    <a:pt x="3832" y="2034"/>
                  </a:lnTo>
                  <a:lnTo>
                    <a:pt x="3832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000" name="Freeform 201"/>
            <p:cNvSpPr>
              <a:spLocks noChangeArrowheads="1"/>
            </p:cNvSpPr>
            <p:nvPr/>
          </p:nvSpPr>
          <p:spPr bwMode="auto">
            <a:xfrm>
              <a:off x="2695" y="3539"/>
              <a:ext cx="289" cy="614"/>
            </a:xfrm>
            <a:custGeom>
              <a:avLst/>
              <a:gdLst>
                <a:gd name="T0" fmla="*/ 15 w 1280"/>
                <a:gd name="T1" fmla="*/ 0 h 2713"/>
                <a:gd name="T2" fmla="*/ 15 w 1280"/>
                <a:gd name="T3" fmla="*/ 24 h 2713"/>
                <a:gd name="T4" fmla="*/ 0 w 1280"/>
                <a:gd name="T5" fmla="*/ 31 h 2713"/>
                <a:gd name="T6" fmla="*/ 0 w 1280"/>
                <a:gd name="T7" fmla="*/ 8 h 2713"/>
                <a:gd name="T8" fmla="*/ 15 w 1280"/>
                <a:gd name="T9" fmla="*/ 0 h 27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0"/>
                <a:gd name="T16" fmla="*/ 0 h 2713"/>
                <a:gd name="T17" fmla="*/ 1280 w 1280"/>
                <a:gd name="T18" fmla="*/ 2713 h 27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0" h="2713">
                  <a:moveTo>
                    <a:pt x="1279" y="0"/>
                  </a:moveTo>
                  <a:lnTo>
                    <a:pt x="1279" y="2033"/>
                  </a:lnTo>
                  <a:lnTo>
                    <a:pt x="0" y="2712"/>
                  </a:lnTo>
                  <a:lnTo>
                    <a:pt x="0" y="678"/>
                  </a:lnTo>
                  <a:lnTo>
                    <a:pt x="1279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7001" name="Freeform 202"/>
            <p:cNvSpPr>
              <a:spLocks noChangeArrowheads="1"/>
            </p:cNvSpPr>
            <p:nvPr/>
          </p:nvSpPr>
          <p:spPr bwMode="auto">
            <a:xfrm>
              <a:off x="1826" y="3539"/>
              <a:ext cx="1158" cy="153"/>
            </a:xfrm>
            <a:custGeom>
              <a:avLst/>
              <a:gdLst>
                <a:gd name="T0" fmla="*/ 45 w 5112"/>
                <a:gd name="T1" fmla="*/ 8 h 679"/>
                <a:gd name="T2" fmla="*/ 0 w 5112"/>
                <a:gd name="T3" fmla="*/ 8 h 679"/>
                <a:gd name="T4" fmla="*/ 15 w 5112"/>
                <a:gd name="T5" fmla="*/ 0 h 679"/>
                <a:gd name="T6" fmla="*/ 59 w 5112"/>
                <a:gd name="T7" fmla="*/ 0 h 679"/>
                <a:gd name="T8" fmla="*/ 45 w 5112"/>
                <a:gd name="T9" fmla="*/ 8 h 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2"/>
                <a:gd name="T16" fmla="*/ 0 h 679"/>
                <a:gd name="T17" fmla="*/ 5112 w 5112"/>
                <a:gd name="T18" fmla="*/ 679 h 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2" h="679">
                  <a:moveTo>
                    <a:pt x="3832" y="678"/>
                  </a:moveTo>
                  <a:lnTo>
                    <a:pt x="0" y="678"/>
                  </a:lnTo>
                  <a:lnTo>
                    <a:pt x="1278" y="0"/>
                  </a:lnTo>
                  <a:lnTo>
                    <a:pt x="5111" y="0"/>
                  </a:lnTo>
                  <a:lnTo>
                    <a:pt x="3832" y="678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</p:grpSp>
      <p:grpSp>
        <p:nvGrpSpPr>
          <p:cNvPr id="76815" name="Group 203"/>
          <p:cNvGrpSpPr>
            <a:grpSpLocks/>
          </p:cNvGrpSpPr>
          <p:nvPr/>
        </p:nvGrpSpPr>
        <p:grpSpPr bwMode="auto">
          <a:xfrm>
            <a:off x="7239000" y="2133600"/>
            <a:ext cx="1050925" cy="287338"/>
            <a:chOff x="4565" y="1282"/>
            <a:chExt cx="662" cy="181"/>
          </a:xfrm>
        </p:grpSpPr>
        <p:grpSp>
          <p:nvGrpSpPr>
            <p:cNvPr id="76991" name="Group 204"/>
            <p:cNvGrpSpPr>
              <a:grpSpLocks/>
            </p:cNvGrpSpPr>
            <p:nvPr/>
          </p:nvGrpSpPr>
          <p:grpSpPr bwMode="auto">
            <a:xfrm>
              <a:off x="4613" y="1330"/>
              <a:ext cx="565" cy="85"/>
              <a:chOff x="4613" y="1330"/>
              <a:chExt cx="565" cy="85"/>
            </a:xfrm>
          </p:grpSpPr>
          <p:sp>
            <p:nvSpPr>
              <p:cNvPr id="76996" name="Freeform 205"/>
              <p:cNvSpPr>
                <a:spLocks noChangeArrowheads="1"/>
              </p:cNvSpPr>
              <p:nvPr/>
            </p:nvSpPr>
            <p:spPr bwMode="auto">
              <a:xfrm>
                <a:off x="4613" y="1330"/>
                <a:ext cx="565" cy="85"/>
              </a:xfrm>
              <a:custGeom>
                <a:avLst/>
                <a:gdLst>
                  <a:gd name="T0" fmla="*/ 0 w 2497"/>
                  <a:gd name="T1" fmla="*/ 4 h 380"/>
                  <a:gd name="T2" fmla="*/ 0 w 2497"/>
                  <a:gd name="T3" fmla="*/ 2 h 380"/>
                  <a:gd name="T4" fmla="*/ 3 w 2497"/>
                  <a:gd name="T5" fmla="*/ 0 h 380"/>
                  <a:gd name="T6" fmla="*/ 29 w 2497"/>
                  <a:gd name="T7" fmla="*/ 0 h 380"/>
                  <a:gd name="T8" fmla="*/ 29 w 2497"/>
                  <a:gd name="T9" fmla="*/ 2 h 380"/>
                  <a:gd name="T10" fmla="*/ 26 w 2497"/>
                  <a:gd name="T11" fmla="*/ 4 h 380"/>
                  <a:gd name="T12" fmla="*/ 0 w 2497"/>
                  <a:gd name="T13" fmla="*/ 4 h 3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7"/>
                  <a:gd name="T22" fmla="*/ 0 h 380"/>
                  <a:gd name="T23" fmla="*/ 2497 w 2497"/>
                  <a:gd name="T24" fmla="*/ 380 h 3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7" h="380">
                    <a:moveTo>
                      <a:pt x="0" y="379"/>
                    </a:moveTo>
                    <a:lnTo>
                      <a:pt x="0" y="219"/>
                    </a:lnTo>
                    <a:lnTo>
                      <a:pt x="242" y="0"/>
                    </a:lnTo>
                    <a:lnTo>
                      <a:pt x="2496" y="0"/>
                    </a:lnTo>
                    <a:lnTo>
                      <a:pt x="2496" y="158"/>
                    </a:lnTo>
                    <a:lnTo>
                      <a:pt x="2252" y="379"/>
                    </a:lnTo>
                    <a:lnTo>
                      <a:pt x="0" y="379"/>
                    </a:lnTo>
                  </a:path>
                </a:pathLst>
              </a:custGeom>
              <a:solidFill>
                <a:srgbClr val="8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97" name="Freeform 206"/>
              <p:cNvSpPr>
                <a:spLocks noChangeArrowheads="1"/>
              </p:cNvSpPr>
              <p:nvPr/>
            </p:nvSpPr>
            <p:spPr bwMode="auto">
              <a:xfrm>
                <a:off x="4613" y="1330"/>
                <a:ext cx="565" cy="51"/>
              </a:xfrm>
              <a:custGeom>
                <a:avLst/>
                <a:gdLst>
                  <a:gd name="T0" fmla="*/ 0 w 2497"/>
                  <a:gd name="T1" fmla="*/ 2 h 230"/>
                  <a:gd name="T2" fmla="*/ 3 w 2497"/>
                  <a:gd name="T3" fmla="*/ 0 h 230"/>
                  <a:gd name="T4" fmla="*/ 29 w 2497"/>
                  <a:gd name="T5" fmla="*/ 0 h 230"/>
                  <a:gd name="T6" fmla="*/ 26 w 2497"/>
                  <a:gd name="T7" fmla="*/ 2 h 230"/>
                  <a:gd name="T8" fmla="*/ 0 w 2497"/>
                  <a:gd name="T9" fmla="*/ 2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7"/>
                  <a:gd name="T16" fmla="*/ 0 h 230"/>
                  <a:gd name="T17" fmla="*/ 2497 w 2497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7" h="230">
                    <a:moveTo>
                      <a:pt x="0" y="229"/>
                    </a:moveTo>
                    <a:lnTo>
                      <a:pt x="242" y="0"/>
                    </a:lnTo>
                    <a:lnTo>
                      <a:pt x="2496" y="0"/>
                    </a:lnTo>
                    <a:lnTo>
                      <a:pt x="2252" y="229"/>
                    </a:lnTo>
                    <a:lnTo>
                      <a:pt x="0" y="229"/>
                    </a:lnTo>
                  </a:path>
                </a:pathLst>
              </a:custGeom>
              <a:solidFill>
                <a:srgbClr val="8C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98" name="Freeform 207"/>
              <p:cNvSpPr>
                <a:spLocks noChangeArrowheads="1"/>
              </p:cNvSpPr>
              <p:nvPr/>
            </p:nvSpPr>
            <p:spPr bwMode="auto">
              <a:xfrm>
                <a:off x="5125" y="1330"/>
                <a:ext cx="53" cy="85"/>
              </a:xfrm>
              <a:custGeom>
                <a:avLst/>
                <a:gdLst>
                  <a:gd name="T0" fmla="*/ 0 w 239"/>
                  <a:gd name="T1" fmla="*/ 4 h 380"/>
                  <a:gd name="T2" fmla="*/ 0 w 239"/>
                  <a:gd name="T3" fmla="*/ 2 h 380"/>
                  <a:gd name="T4" fmla="*/ 3 w 239"/>
                  <a:gd name="T5" fmla="*/ 0 h 380"/>
                  <a:gd name="T6" fmla="*/ 3 w 239"/>
                  <a:gd name="T7" fmla="*/ 2 h 380"/>
                  <a:gd name="T8" fmla="*/ 0 w 239"/>
                  <a:gd name="T9" fmla="*/ 4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380"/>
                  <a:gd name="T17" fmla="*/ 239 w 239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380">
                    <a:moveTo>
                      <a:pt x="0" y="379"/>
                    </a:moveTo>
                    <a:lnTo>
                      <a:pt x="0" y="219"/>
                    </a:lnTo>
                    <a:lnTo>
                      <a:pt x="238" y="0"/>
                    </a:lnTo>
                    <a:lnTo>
                      <a:pt x="238" y="158"/>
                    </a:lnTo>
                    <a:lnTo>
                      <a:pt x="0" y="379"/>
                    </a:lnTo>
                  </a:path>
                </a:pathLst>
              </a:custGeom>
              <a:solidFill>
                <a:srgbClr val="6E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92" name="Group 208"/>
            <p:cNvGrpSpPr>
              <a:grpSpLocks/>
            </p:cNvGrpSpPr>
            <p:nvPr/>
          </p:nvGrpSpPr>
          <p:grpSpPr bwMode="auto">
            <a:xfrm>
              <a:off x="4565" y="1282"/>
              <a:ext cx="662" cy="181"/>
              <a:chOff x="4565" y="1282"/>
              <a:chExt cx="662" cy="181"/>
            </a:xfrm>
          </p:grpSpPr>
          <p:sp>
            <p:nvSpPr>
              <p:cNvPr id="76993" name="Freeform 209"/>
              <p:cNvSpPr>
                <a:spLocks noChangeArrowheads="1"/>
              </p:cNvSpPr>
              <p:nvPr/>
            </p:nvSpPr>
            <p:spPr bwMode="auto">
              <a:xfrm>
                <a:off x="4565" y="1282"/>
                <a:ext cx="662" cy="181"/>
              </a:xfrm>
              <a:custGeom>
                <a:avLst/>
                <a:gdLst>
                  <a:gd name="T0" fmla="*/ 0 w 2925"/>
                  <a:gd name="T1" fmla="*/ 9 h 804"/>
                  <a:gd name="T2" fmla="*/ 0 w 2925"/>
                  <a:gd name="T3" fmla="*/ 5 h 804"/>
                  <a:gd name="T4" fmla="*/ 6 w 2925"/>
                  <a:gd name="T5" fmla="*/ 0 h 804"/>
                  <a:gd name="T6" fmla="*/ 34 w 2925"/>
                  <a:gd name="T7" fmla="*/ 0 h 804"/>
                  <a:gd name="T8" fmla="*/ 34 w 2925"/>
                  <a:gd name="T9" fmla="*/ 4 h 804"/>
                  <a:gd name="T10" fmla="*/ 28 w 2925"/>
                  <a:gd name="T11" fmla="*/ 9 h 804"/>
                  <a:gd name="T12" fmla="*/ 0 w 2925"/>
                  <a:gd name="T13" fmla="*/ 9 h 8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25"/>
                  <a:gd name="T22" fmla="*/ 0 h 804"/>
                  <a:gd name="T23" fmla="*/ 2925 w 2925"/>
                  <a:gd name="T24" fmla="*/ 804 h 8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25" h="804">
                    <a:moveTo>
                      <a:pt x="0" y="803"/>
                    </a:moveTo>
                    <a:lnTo>
                      <a:pt x="0" y="465"/>
                    </a:lnTo>
                    <a:lnTo>
                      <a:pt x="480" y="0"/>
                    </a:lnTo>
                    <a:lnTo>
                      <a:pt x="2924" y="0"/>
                    </a:lnTo>
                    <a:lnTo>
                      <a:pt x="2924" y="337"/>
                    </a:lnTo>
                    <a:lnTo>
                      <a:pt x="2441" y="803"/>
                    </a:lnTo>
                    <a:lnTo>
                      <a:pt x="0" y="80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94" name="Freeform 210"/>
              <p:cNvSpPr>
                <a:spLocks noChangeArrowheads="1"/>
              </p:cNvSpPr>
              <p:nvPr/>
            </p:nvSpPr>
            <p:spPr bwMode="auto">
              <a:xfrm>
                <a:off x="4565" y="1282"/>
                <a:ext cx="662" cy="107"/>
              </a:xfrm>
              <a:custGeom>
                <a:avLst/>
                <a:gdLst>
                  <a:gd name="T0" fmla="*/ 0 w 2925"/>
                  <a:gd name="T1" fmla="*/ 5 h 478"/>
                  <a:gd name="T2" fmla="*/ 6 w 2925"/>
                  <a:gd name="T3" fmla="*/ 0 h 478"/>
                  <a:gd name="T4" fmla="*/ 34 w 2925"/>
                  <a:gd name="T5" fmla="*/ 0 h 478"/>
                  <a:gd name="T6" fmla="*/ 28 w 2925"/>
                  <a:gd name="T7" fmla="*/ 5 h 478"/>
                  <a:gd name="T8" fmla="*/ 0 w 2925"/>
                  <a:gd name="T9" fmla="*/ 5 h 4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5"/>
                  <a:gd name="T16" fmla="*/ 0 h 478"/>
                  <a:gd name="T17" fmla="*/ 2925 w 2925"/>
                  <a:gd name="T18" fmla="*/ 478 h 4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5" h="478">
                    <a:moveTo>
                      <a:pt x="0" y="477"/>
                    </a:moveTo>
                    <a:lnTo>
                      <a:pt x="480" y="0"/>
                    </a:lnTo>
                    <a:lnTo>
                      <a:pt x="2924" y="0"/>
                    </a:lnTo>
                    <a:lnTo>
                      <a:pt x="2441" y="477"/>
                    </a:lnTo>
                    <a:lnTo>
                      <a:pt x="0" y="47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95" name="Freeform 211"/>
              <p:cNvSpPr>
                <a:spLocks noChangeArrowheads="1"/>
              </p:cNvSpPr>
              <p:nvPr/>
            </p:nvSpPr>
            <p:spPr bwMode="auto">
              <a:xfrm>
                <a:off x="5118" y="1282"/>
                <a:ext cx="109" cy="181"/>
              </a:xfrm>
              <a:custGeom>
                <a:avLst/>
                <a:gdLst>
                  <a:gd name="T0" fmla="*/ 0 w 486"/>
                  <a:gd name="T1" fmla="*/ 9 h 804"/>
                  <a:gd name="T2" fmla="*/ 0 w 486"/>
                  <a:gd name="T3" fmla="*/ 5 h 804"/>
                  <a:gd name="T4" fmla="*/ 5 w 486"/>
                  <a:gd name="T5" fmla="*/ 0 h 804"/>
                  <a:gd name="T6" fmla="*/ 5 w 486"/>
                  <a:gd name="T7" fmla="*/ 4 h 804"/>
                  <a:gd name="T8" fmla="*/ 0 w 486"/>
                  <a:gd name="T9" fmla="*/ 9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"/>
                  <a:gd name="T16" fmla="*/ 0 h 804"/>
                  <a:gd name="T17" fmla="*/ 486 w 486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" h="804">
                    <a:moveTo>
                      <a:pt x="0" y="803"/>
                    </a:moveTo>
                    <a:lnTo>
                      <a:pt x="0" y="465"/>
                    </a:lnTo>
                    <a:lnTo>
                      <a:pt x="485" y="0"/>
                    </a:lnTo>
                    <a:lnTo>
                      <a:pt x="485" y="337"/>
                    </a:lnTo>
                    <a:lnTo>
                      <a:pt x="0" y="80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16" name="Group 212"/>
          <p:cNvGrpSpPr>
            <a:grpSpLocks/>
          </p:cNvGrpSpPr>
          <p:nvPr/>
        </p:nvGrpSpPr>
        <p:grpSpPr bwMode="auto">
          <a:xfrm>
            <a:off x="5638800" y="5334000"/>
            <a:ext cx="2424113" cy="973138"/>
            <a:chOff x="3460" y="3588"/>
            <a:chExt cx="1527" cy="613"/>
          </a:xfrm>
        </p:grpSpPr>
        <p:grpSp>
          <p:nvGrpSpPr>
            <p:cNvPr id="76971" name="Group 213"/>
            <p:cNvGrpSpPr>
              <a:grpSpLocks/>
            </p:cNvGrpSpPr>
            <p:nvPr/>
          </p:nvGrpSpPr>
          <p:grpSpPr bwMode="auto">
            <a:xfrm>
              <a:off x="3700" y="3684"/>
              <a:ext cx="518" cy="277"/>
              <a:chOff x="3700" y="3684"/>
              <a:chExt cx="518" cy="277"/>
            </a:xfrm>
          </p:grpSpPr>
          <p:sp>
            <p:nvSpPr>
              <p:cNvPr id="76988" name="Freeform 214"/>
              <p:cNvSpPr>
                <a:spLocks noChangeArrowheads="1"/>
              </p:cNvSpPr>
              <p:nvPr/>
            </p:nvSpPr>
            <p:spPr bwMode="auto">
              <a:xfrm>
                <a:off x="3700" y="3684"/>
                <a:ext cx="518" cy="277"/>
              </a:xfrm>
              <a:custGeom>
                <a:avLst/>
                <a:gdLst>
                  <a:gd name="T0" fmla="*/ 0 w 2290"/>
                  <a:gd name="T1" fmla="*/ 14 h 1227"/>
                  <a:gd name="T2" fmla="*/ 0 w 2290"/>
                  <a:gd name="T3" fmla="*/ 4 h 1227"/>
                  <a:gd name="T4" fmla="*/ 4 w 2290"/>
                  <a:gd name="T5" fmla="*/ 0 h 1227"/>
                  <a:gd name="T6" fmla="*/ 26 w 2290"/>
                  <a:gd name="T7" fmla="*/ 0 h 1227"/>
                  <a:gd name="T8" fmla="*/ 26 w 2290"/>
                  <a:gd name="T9" fmla="*/ 11 h 1227"/>
                  <a:gd name="T10" fmla="*/ 23 w 2290"/>
                  <a:gd name="T11" fmla="*/ 14 h 1227"/>
                  <a:gd name="T12" fmla="*/ 0 w 2290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7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80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9" name="Freeform 215"/>
              <p:cNvSpPr>
                <a:spLocks noChangeArrowheads="1"/>
              </p:cNvSpPr>
              <p:nvPr/>
            </p:nvSpPr>
            <p:spPr bwMode="auto">
              <a:xfrm>
                <a:off x="3700" y="3684"/>
                <a:ext cx="518" cy="69"/>
              </a:xfrm>
              <a:custGeom>
                <a:avLst/>
                <a:gdLst>
                  <a:gd name="T0" fmla="*/ 0 w 2290"/>
                  <a:gd name="T1" fmla="*/ 3 h 310"/>
                  <a:gd name="T2" fmla="*/ 4 w 2290"/>
                  <a:gd name="T3" fmla="*/ 0 h 310"/>
                  <a:gd name="T4" fmla="*/ 26 w 2290"/>
                  <a:gd name="T5" fmla="*/ 0 h 310"/>
                  <a:gd name="T6" fmla="*/ 23 w 2290"/>
                  <a:gd name="T7" fmla="*/ 3 h 310"/>
                  <a:gd name="T8" fmla="*/ 0 w 2290"/>
                  <a:gd name="T9" fmla="*/ 3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10"/>
                  <a:gd name="T17" fmla="*/ 2290 w 2290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10">
                    <a:moveTo>
                      <a:pt x="0" y="309"/>
                    </a:moveTo>
                    <a:lnTo>
                      <a:pt x="307" y="0"/>
                    </a:lnTo>
                    <a:lnTo>
                      <a:pt x="2289" y="0"/>
                    </a:lnTo>
                    <a:lnTo>
                      <a:pt x="1980" y="309"/>
                    </a:lnTo>
                    <a:lnTo>
                      <a:pt x="0" y="3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90" name="Freeform 216"/>
              <p:cNvSpPr>
                <a:spLocks noChangeArrowheads="1"/>
              </p:cNvSpPr>
              <p:nvPr/>
            </p:nvSpPr>
            <p:spPr bwMode="auto">
              <a:xfrm>
                <a:off x="4149" y="3684"/>
                <a:ext cx="69" cy="277"/>
              </a:xfrm>
              <a:custGeom>
                <a:avLst/>
                <a:gdLst>
                  <a:gd name="T0" fmla="*/ 0 w 310"/>
                  <a:gd name="T1" fmla="*/ 14 h 1227"/>
                  <a:gd name="T2" fmla="*/ 0 w 310"/>
                  <a:gd name="T3" fmla="*/ 4 h 1227"/>
                  <a:gd name="T4" fmla="*/ 3 w 310"/>
                  <a:gd name="T5" fmla="*/ 0 h 1227"/>
                  <a:gd name="T6" fmla="*/ 3 w 310"/>
                  <a:gd name="T7" fmla="*/ 11 h 1227"/>
                  <a:gd name="T8" fmla="*/ 0 w 310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1227"/>
                  <a:gd name="T17" fmla="*/ 310 w 310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9" y="0"/>
                    </a:lnTo>
                    <a:lnTo>
                      <a:pt x="309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72" name="Group 217"/>
            <p:cNvGrpSpPr>
              <a:grpSpLocks/>
            </p:cNvGrpSpPr>
            <p:nvPr/>
          </p:nvGrpSpPr>
          <p:grpSpPr bwMode="auto">
            <a:xfrm>
              <a:off x="3556" y="3780"/>
              <a:ext cx="518" cy="277"/>
              <a:chOff x="3556" y="3780"/>
              <a:chExt cx="518" cy="277"/>
            </a:xfrm>
          </p:grpSpPr>
          <p:sp>
            <p:nvSpPr>
              <p:cNvPr id="76985" name="Freeform 218"/>
              <p:cNvSpPr>
                <a:spLocks noChangeArrowheads="1"/>
              </p:cNvSpPr>
              <p:nvPr/>
            </p:nvSpPr>
            <p:spPr bwMode="auto">
              <a:xfrm>
                <a:off x="3556" y="3780"/>
                <a:ext cx="518" cy="277"/>
              </a:xfrm>
              <a:custGeom>
                <a:avLst/>
                <a:gdLst>
                  <a:gd name="T0" fmla="*/ 0 w 2290"/>
                  <a:gd name="T1" fmla="*/ 14 h 1227"/>
                  <a:gd name="T2" fmla="*/ 0 w 2290"/>
                  <a:gd name="T3" fmla="*/ 4 h 1227"/>
                  <a:gd name="T4" fmla="*/ 4 w 2290"/>
                  <a:gd name="T5" fmla="*/ 0 h 1227"/>
                  <a:gd name="T6" fmla="*/ 26 w 2290"/>
                  <a:gd name="T7" fmla="*/ 0 h 1227"/>
                  <a:gd name="T8" fmla="*/ 26 w 2290"/>
                  <a:gd name="T9" fmla="*/ 11 h 1227"/>
                  <a:gd name="T10" fmla="*/ 23 w 2290"/>
                  <a:gd name="T11" fmla="*/ 14 h 1227"/>
                  <a:gd name="T12" fmla="*/ 0 w 2290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7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80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6" name="Freeform 219"/>
              <p:cNvSpPr>
                <a:spLocks noChangeArrowheads="1"/>
              </p:cNvSpPr>
              <p:nvPr/>
            </p:nvSpPr>
            <p:spPr bwMode="auto">
              <a:xfrm>
                <a:off x="3556" y="3780"/>
                <a:ext cx="518" cy="69"/>
              </a:xfrm>
              <a:custGeom>
                <a:avLst/>
                <a:gdLst>
                  <a:gd name="T0" fmla="*/ 0 w 2290"/>
                  <a:gd name="T1" fmla="*/ 3 h 309"/>
                  <a:gd name="T2" fmla="*/ 4 w 2290"/>
                  <a:gd name="T3" fmla="*/ 0 h 309"/>
                  <a:gd name="T4" fmla="*/ 26 w 2290"/>
                  <a:gd name="T5" fmla="*/ 0 h 309"/>
                  <a:gd name="T6" fmla="*/ 23 w 2290"/>
                  <a:gd name="T7" fmla="*/ 3 h 309"/>
                  <a:gd name="T8" fmla="*/ 0 w 2290"/>
                  <a:gd name="T9" fmla="*/ 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09"/>
                  <a:gd name="T17" fmla="*/ 2290 w 2290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09">
                    <a:moveTo>
                      <a:pt x="0" y="308"/>
                    </a:moveTo>
                    <a:lnTo>
                      <a:pt x="307" y="0"/>
                    </a:lnTo>
                    <a:lnTo>
                      <a:pt x="2289" y="0"/>
                    </a:lnTo>
                    <a:lnTo>
                      <a:pt x="1980" y="308"/>
                    </a:lnTo>
                    <a:lnTo>
                      <a:pt x="0" y="308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7" name="Freeform 220"/>
              <p:cNvSpPr>
                <a:spLocks noChangeArrowheads="1"/>
              </p:cNvSpPr>
              <p:nvPr/>
            </p:nvSpPr>
            <p:spPr bwMode="auto">
              <a:xfrm>
                <a:off x="4005" y="3780"/>
                <a:ext cx="69" cy="277"/>
              </a:xfrm>
              <a:custGeom>
                <a:avLst/>
                <a:gdLst>
                  <a:gd name="T0" fmla="*/ 0 w 310"/>
                  <a:gd name="T1" fmla="*/ 14 h 1227"/>
                  <a:gd name="T2" fmla="*/ 0 w 310"/>
                  <a:gd name="T3" fmla="*/ 4 h 1227"/>
                  <a:gd name="T4" fmla="*/ 3 w 310"/>
                  <a:gd name="T5" fmla="*/ 0 h 1227"/>
                  <a:gd name="T6" fmla="*/ 3 w 310"/>
                  <a:gd name="T7" fmla="*/ 11 h 1227"/>
                  <a:gd name="T8" fmla="*/ 0 w 310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0"/>
                  <a:gd name="T16" fmla="*/ 0 h 1227"/>
                  <a:gd name="T17" fmla="*/ 310 w 310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9" y="0"/>
                    </a:lnTo>
                    <a:lnTo>
                      <a:pt x="309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73" name="Group 221"/>
            <p:cNvGrpSpPr>
              <a:grpSpLocks/>
            </p:cNvGrpSpPr>
            <p:nvPr/>
          </p:nvGrpSpPr>
          <p:grpSpPr bwMode="auto">
            <a:xfrm>
              <a:off x="4229" y="3684"/>
              <a:ext cx="518" cy="277"/>
              <a:chOff x="4229" y="3684"/>
              <a:chExt cx="518" cy="277"/>
            </a:xfrm>
          </p:grpSpPr>
          <p:sp>
            <p:nvSpPr>
              <p:cNvPr id="76982" name="Freeform 222"/>
              <p:cNvSpPr>
                <a:spLocks noChangeArrowheads="1"/>
              </p:cNvSpPr>
              <p:nvPr/>
            </p:nvSpPr>
            <p:spPr bwMode="auto">
              <a:xfrm>
                <a:off x="4229" y="3684"/>
                <a:ext cx="518" cy="277"/>
              </a:xfrm>
              <a:custGeom>
                <a:avLst/>
                <a:gdLst>
                  <a:gd name="T0" fmla="*/ 0 w 2289"/>
                  <a:gd name="T1" fmla="*/ 14 h 1227"/>
                  <a:gd name="T2" fmla="*/ 0 w 2289"/>
                  <a:gd name="T3" fmla="*/ 4 h 1227"/>
                  <a:gd name="T4" fmla="*/ 4 w 2289"/>
                  <a:gd name="T5" fmla="*/ 0 h 1227"/>
                  <a:gd name="T6" fmla="*/ 26 w 2289"/>
                  <a:gd name="T7" fmla="*/ 0 h 1227"/>
                  <a:gd name="T8" fmla="*/ 26 w 2289"/>
                  <a:gd name="T9" fmla="*/ 11 h 1227"/>
                  <a:gd name="T10" fmla="*/ 23 w 2289"/>
                  <a:gd name="T11" fmla="*/ 14 h 1227"/>
                  <a:gd name="T12" fmla="*/ 0 w 2289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9"/>
                  <a:gd name="T22" fmla="*/ 0 h 1227"/>
                  <a:gd name="T23" fmla="*/ 2289 w 2289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9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7" y="0"/>
                    </a:lnTo>
                    <a:lnTo>
                      <a:pt x="2288" y="0"/>
                    </a:lnTo>
                    <a:lnTo>
                      <a:pt x="2288" y="918"/>
                    </a:lnTo>
                    <a:lnTo>
                      <a:pt x="1979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3" name="Freeform 223"/>
              <p:cNvSpPr>
                <a:spLocks noChangeArrowheads="1"/>
              </p:cNvSpPr>
              <p:nvPr/>
            </p:nvSpPr>
            <p:spPr bwMode="auto">
              <a:xfrm>
                <a:off x="4229" y="3684"/>
                <a:ext cx="518" cy="69"/>
              </a:xfrm>
              <a:custGeom>
                <a:avLst/>
                <a:gdLst>
                  <a:gd name="T0" fmla="*/ 0 w 2289"/>
                  <a:gd name="T1" fmla="*/ 3 h 310"/>
                  <a:gd name="T2" fmla="*/ 4 w 2289"/>
                  <a:gd name="T3" fmla="*/ 0 h 310"/>
                  <a:gd name="T4" fmla="*/ 26 w 2289"/>
                  <a:gd name="T5" fmla="*/ 0 h 310"/>
                  <a:gd name="T6" fmla="*/ 23 w 2289"/>
                  <a:gd name="T7" fmla="*/ 3 h 310"/>
                  <a:gd name="T8" fmla="*/ 0 w 2289"/>
                  <a:gd name="T9" fmla="*/ 3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9"/>
                  <a:gd name="T16" fmla="*/ 0 h 310"/>
                  <a:gd name="T17" fmla="*/ 2289 w 2289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89" h="310">
                    <a:moveTo>
                      <a:pt x="0" y="309"/>
                    </a:moveTo>
                    <a:lnTo>
                      <a:pt x="307" y="0"/>
                    </a:lnTo>
                    <a:lnTo>
                      <a:pt x="2288" y="0"/>
                    </a:lnTo>
                    <a:lnTo>
                      <a:pt x="1979" y="309"/>
                    </a:lnTo>
                    <a:lnTo>
                      <a:pt x="0" y="309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4" name="Freeform 224"/>
              <p:cNvSpPr>
                <a:spLocks noChangeArrowheads="1"/>
              </p:cNvSpPr>
              <p:nvPr/>
            </p:nvSpPr>
            <p:spPr bwMode="auto">
              <a:xfrm>
                <a:off x="4678" y="3684"/>
                <a:ext cx="69" cy="277"/>
              </a:xfrm>
              <a:custGeom>
                <a:avLst/>
                <a:gdLst>
                  <a:gd name="T0" fmla="*/ 0 w 309"/>
                  <a:gd name="T1" fmla="*/ 14 h 1227"/>
                  <a:gd name="T2" fmla="*/ 0 w 309"/>
                  <a:gd name="T3" fmla="*/ 4 h 1227"/>
                  <a:gd name="T4" fmla="*/ 3 w 309"/>
                  <a:gd name="T5" fmla="*/ 0 h 1227"/>
                  <a:gd name="T6" fmla="*/ 3 w 309"/>
                  <a:gd name="T7" fmla="*/ 11 h 1227"/>
                  <a:gd name="T8" fmla="*/ 0 w 309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9"/>
                  <a:gd name="T16" fmla="*/ 0 h 1227"/>
                  <a:gd name="T17" fmla="*/ 309 w 309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9" h="1227">
                    <a:moveTo>
                      <a:pt x="0" y="1226"/>
                    </a:moveTo>
                    <a:lnTo>
                      <a:pt x="0" y="304"/>
                    </a:lnTo>
                    <a:lnTo>
                      <a:pt x="308" y="0"/>
                    </a:lnTo>
                    <a:lnTo>
                      <a:pt x="308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74" name="Group 225"/>
            <p:cNvGrpSpPr>
              <a:grpSpLocks/>
            </p:cNvGrpSpPr>
            <p:nvPr/>
          </p:nvGrpSpPr>
          <p:grpSpPr bwMode="auto">
            <a:xfrm>
              <a:off x="4133" y="3780"/>
              <a:ext cx="518" cy="277"/>
              <a:chOff x="4133" y="3780"/>
              <a:chExt cx="518" cy="277"/>
            </a:xfrm>
          </p:grpSpPr>
          <p:sp>
            <p:nvSpPr>
              <p:cNvPr id="76979" name="Freeform 226"/>
              <p:cNvSpPr>
                <a:spLocks noChangeArrowheads="1"/>
              </p:cNvSpPr>
              <p:nvPr/>
            </p:nvSpPr>
            <p:spPr bwMode="auto">
              <a:xfrm>
                <a:off x="4133" y="3780"/>
                <a:ext cx="518" cy="277"/>
              </a:xfrm>
              <a:custGeom>
                <a:avLst/>
                <a:gdLst>
                  <a:gd name="T0" fmla="*/ 0 w 2290"/>
                  <a:gd name="T1" fmla="*/ 14 h 1227"/>
                  <a:gd name="T2" fmla="*/ 0 w 2290"/>
                  <a:gd name="T3" fmla="*/ 4 h 1227"/>
                  <a:gd name="T4" fmla="*/ 4 w 2290"/>
                  <a:gd name="T5" fmla="*/ 0 h 1227"/>
                  <a:gd name="T6" fmla="*/ 26 w 2290"/>
                  <a:gd name="T7" fmla="*/ 0 h 1227"/>
                  <a:gd name="T8" fmla="*/ 26 w 2290"/>
                  <a:gd name="T9" fmla="*/ 11 h 1227"/>
                  <a:gd name="T10" fmla="*/ 23 w 2290"/>
                  <a:gd name="T11" fmla="*/ 14 h 1227"/>
                  <a:gd name="T12" fmla="*/ 0 w 2290"/>
                  <a:gd name="T13" fmla="*/ 14 h 12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90"/>
                  <a:gd name="T22" fmla="*/ 0 h 1227"/>
                  <a:gd name="T23" fmla="*/ 2290 w 2290"/>
                  <a:gd name="T24" fmla="*/ 1227 h 12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90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08" y="0"/>
                    </a:lnTo>
                    <a:lnTo>
                      <a:pt x="2289" y="0"/>
                    </a:lnTo>
                    <a:lnTo>
                      <a:pt x="2289" y="918"/>
                    </a:lnTo>
                    <a:lnTo>
                      <a:pt x="1978" y="1226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0" name="Freeform 227"/>
              <p:cNvSpPr>
                <a:spLocks noChangeArrowheads="1"/>
              </p:cNvSpPr>
              <p:nvPr/>
            </p:nvSpPr>
            <p:spPr bwMode="auto">
              <a:xfrm>
                <a:off x="4133" y="3780"/>
                <a:ext cx="518" cy="69"/>
              </a:xfrm>
              <a:custGeom>
                <a:avLst/>
                <a:gdLst>
                  <a:gd name="T0" fmla="*/ 0 w 2290"/>
                  <a:gd name="T1" fmla="*/ 3 h 309"/>
                  <a:gd name="T2" fmla="*/ 4 w 2290"/>
                  <a:gd name="T3" fmla="*/ 0 h 309"/>
                  <a:gd name="T4" fmla="*/ 26 w 2290"/>
                  <a:gd name="T5" fmla="*/ 0 h 309"/>
                  <a:gd name="T6" fmla="*/ 23 w 2290"/>
                  <a:gd name="T7" fmla="*/ 3 h 309"/>
                  <a:gd name="T8" fmla="*/ 0 w 2290"/>
                  <a:gd name="T9" fmla="*/ 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0"/>
                  <a:gd name="T16" fmla="*/ 0 h 309"/>
                  <a:gd name="T17" fmla="*/ 2290 w 2290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0" h="309">
                    <a:moveTo>
                      <a:pt x="0" y="308"/>
                    </a:moveTo>
                    <a:lnTo>
                      <a:pt x="308" y="0"/>
                    </a:lnTo>
                    <a:lnTo>
                      <a:pt x="2289" y="0"/>
                    </a:lnTo>
                    <a:lnTo>
                      <a:pt x="1978" y="308"/>
                    </a:lnTo>
                    <a:lnTo>
                      <a:pt x="0" y="308"/>
                    </a:lnTo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81" name="Freeform 228"/>
              <p:cNvSpPr>
                <a:spLocks noChangeArrowheads="1"/>
              </p:cNvSpPr>
              <p:nvPr/>
            </p:nvSpPr>
            <p:spPr bwMode="auto">
              <a:xfrm>
                <a:off x="4581" y="3780"/>
                <a:ext cx="70" cy="277"/>
              </a:xfrm>
              <a:custGeom>
                <a:avLst/>
                <a:gdLst>
                  <a:gd name="T0" fmla="*/ 0 w 314"/>
                  <a:gd name="T1" fmla="*/ 14 h 1227"/>
                  <a:gd name="T2" fmla="*/ 0 w 314"/>
                  <a:gd name="T3" fmla="*/ 4 h 1227"/>
                  <a:gd name="T4" fmla="*/ 4 w 314"/>
                  <a:gd name="T5" fmla="*/ 0 h 1227"/>
                  <a:gd name="T6" fmla="*/ 4 w 314"/>
                  <a:gd name="T7" fmla="*/ 11 h 1227"/>
                  <a:gd name="T8" fmla="*/ 0 w 314"/>
                  <a:gd name="T9" fmla="*/ 14 h 1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227"/>
                  <a:gd name="T17" fmla="*/ 314 w 314"/>
                  <a:gd name="T18" fmla="*/ 1227 h 1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227">
                    <a:moveTo>
                      <a:pt x="0" y="1226"/>
                    </a:moveTo>
                    <a:lnTo>
                      <a:pt x="0" y="307"/>
                    </a:lnTo>
                    <a:lnTo>
                      <a:pt x="313" y="0"/>
                    </a:lnTo>
                    <a:lnTo>
                      <a:pt x="313" y="918"/>
                    </a:lnTo>
                    <a:lnTo>
                      <a:pt x="0" y="1226"/>
                    </a:lnTo>
                  </a:path>
                </a:pathLst>
              </a:custGeom>
              <a:solidFill>
                <a:srgbClr val="DBDBDB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75" name="Group 229"/>
            <p:cNvGrpSpPr>
              <a:grpSpLocks/>
            </p:cNvGrpSpPr>
            <p:nvPr/>
          </p:nvGrpSpPr>
          <p:grpSpPr bwMode="auto">
            <a:xfrm>
              <a:off x="3460" y="3588"/>
              <a:ext cx="1527" cy="613"/>
              <a:chOff x="3460" y="3588"/>
              <a:chExt cx="1527" cy="613"/>
            </a:xfrm>
          </p:grpSpPr>
          <p:sp>
            <p:nvSpPr>
              <p:cNvPr id="76976" name="Freeform 230"/>
              <p:cNvSpPr>
                <a:spLocks noChangeArrowheads="1"/>
              </p:cNvSpPr>
              <p:nvPr/>
            </p:nvSpPr>
            <p:spPr bwMode="auto">
              <a:xfrm>
                <a:off x="3460" y="3588"/>
                <a:ext cx="1527" cy="613"/>
              </a:xfrm>
              <a:custGeom>
                <a:avLst/>
                <a:gdLst>
                  <a:gd name="T0" fmla="*/ 0 w 6739"/>
                  <a:gd name="T1" fmla="*/ 31 h 2709"/>
                  <a:gd name="T2" fmla="*/ 0 w 6739"/>
                  <a:gd name="T3" fmla="*/ 15 h 2709"/>
                  <a:gd name="T4" fmla="*/ 15 w 6739"/>
                  <a:gd name="T5" fmla="*/ 0 h 2709"/>
                  <a:gd name="T6" fmla="*/ 78 w 6739"/>
                  <a:gd name="T7" fmla="*/ 0 h 2709"/>
                  <a:gd name="T8" fmla="*/ 78 w 6739"/>
                  <a:gd name="T9" fmla="*/ 16 h 2709"/>
                  <a:gd name="T10" fmla="*/ 63 w 6739"/>
                  <a:gd name="T11" fmla="*/ 31 h 2709"/>
                  <a:gd name="T12" fmla="*/ 0 w 6739"/>
                  <a:gd name="T13" fmla="*/ 31 h 2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9"/>
                  <a:gd name="T22" fmla="*/ 0 h 2709"/>
                  <a:gd name="T23" fmla="*/ 6739 w 6739"/>
                  <a:gd name="T24" fmla="*/ 2709 h 2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9" h="2709">
                    <a:moveTo>
                      <a:pt x="0" y="2708"/>
                    </a:moveTo>
                    <a:lnTo>
                      <a:pt x="0" y="1318"/>
                    </a:lnTo>
                    <a:lnTo>
                      <a:pt x="1330" y="0"/>
                    </a:lnTo>
                    <a:lnTo>
                      <a:pt x="6738" y="0"/>
                    </a:lnTo>
                    <a:lnTo>
                      <a:pt x="6738" y="1388"/>
                    </a:lnTo>
                    <a:lnTo>
                      <a:pt x="5407" y="2708"/>
                    </a:lnTo>
                    <a:lnTo>
                      <a:pt x="0" y="270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77" name="Freeform 231"/>
              <p:cNvSpPr>
                <a:spLocks noChangeArrowheads="1"/>
              </p:cNvSpPr>
              <p:nvPr/>
            </p:nvSpPr>
            <p:spPr bwMode="auto">
              <a:xfrm>
                <a:off x="3460" y="3588"/>
                <a:ext cx="1527" cy="301"/>
              </a:xfrm>
              <a:custGeom>
                <a:avLst/>
                <a:gdLst>
                  <a:gd name="T0" fmla="*/ 0 w 6739"/>
                  <a:gd name="T1" fmla="*/ 15 h 1333"/>
                  <a:gd name="T2" fmla="*/ 15 w 6739"/>
                  <a:gd name="T3" fmla="*/ 0 h 1333"/>
                  <a:gd name="T4" fmla="*/ 78 w 6739"/>
                  <a:gd name="T5" fmla="*/ 0 h 1333"/>
                  <a:gd name="T6" fmla="*/ 63 w 6739"/>
                  <a:gd name="T7" fmla="*/ 15 h 1333"/>
                  <a:gd name="T8" fmla="*/ 0 w 6739"/>
                  <a:gd name="T9" fmla="*/ 15 h 1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39"/>
                  <a:gd name="T16" fmla="*/ 0 h 1333"/>
                  <a:gd name="T17" fmla="*/ 6739 w 6739"/>
                  <a:gd name="T18" fmla="*/ 1333 h 1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39" h="1333">
                    <a:moveTo>
                      <a:pt x="0" y="1332"/>
                    </a:moveTo>
                    <a:lnTo>
                      <a:pt x="1330" y="0"/>
                    </a:lnTo>
                    <a:lnTo>
                      <a:pt x="6738" y="0"/>
                    </a:lnTo>
                    <a:lnTo>
                      <a:pt x="5407" y="1332"/>
                    </a:lnTo>
                    <a:lnTo>
                      <a:pt x="0" y="133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78" name="Freeform 232"/>
              <p:cNvSpPr>
                <a:spLocks noChangeArrowheads="1"/>
              </p:cNvSpPr>
              <p:nvPr/>
            </p:nvSpPr>
            <p:spPr bwMode="auto">
              <a:xfrm>
                <a:off x="4686" y="3588"/>
                <a:ext cx="301" cy="613"/>
              </a:xfrm>
              <a:custGeom>
                <a:avLst/>
                <a:gdLst>
                  <a:gd name="T0" fmla="*/ 0 w 1333"/>
                  <a:gd name="T1" fmla="*/ 31 h 2709"/>
                  <a:gd name="T2" fmla="*/ 0 w 1333"/>
                  <a:gd name="T3" fmla="*/ 15 h 2709"/>
                  <a:gd name="T4" fmla="*/ 15 w 1333"/>
                  <a:gd name="T5" fmla="*/ 0 h 2709"/>
                  <a:gd name="T6" fmla="*/ 15 w 1333"/>
                  <a:gd name="T7" fmla="*/ 16 h 2709"/>
                  <a:gd name="T8" fmla="*/ 0 w 1333"/>
                  <a:gd name="T9" fmla="*/ 31 h 27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3"/>
                  <a:gd name="T16" fmla="*/ 0 h 2709"/>
                  <a:gd name="T17" fmla="*/ 1333 w 1333"/>
                  <a:gd name="T18" fmla="*/ 2709 h 27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3" h="2709">
                    <a:moveTo>
                      <a:pt x="0" y="2708"/>
                    </a:moveTo>
                    <a:lnTo>
                      <a:pt x="0" y="1318"/>
                    </a:lnTo>
                    <a:lnTo>
                      <a:pt x="1332" y="0"/>
                    </a:lnTo>
                    <a:lnTo>
                      <a:pt x="1332" y="1388"/>
                    </a:lnTo>
                    <a:lnTo>
                      <a:pt x="0" y="2708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17" name="Group 233"/>
          <p:cNvGrpSpPr>
            <a:grpSpLocks/>
          </p:cNvGrpSpPr>
          <p:nvPr/>
        </p:nvGrpSpPr>
        <p:grpSpPr bwMode="auto">
          <a:xfrm>
            <a:off x="609600" y="4800600"/>
            <a:ext cx="1508125" cy="1363663"/>
            <a:chOff x="385" y="3103"/>
            <a:chExt cx="950" cy="859"/>
          </a:xfrm>
        </p:grpSpPr>
        <p:grpSp>
          <p:nvGrpSpPr>
            <p:cNvPr id="76930" name="Group 234"/>
            <p:cNvGrpSpPr>
              <a:grpSpLocks/>
            </p:cNvGrpSpPr>
            <p:nvPr/>
          </p:nvGrpSpPr>
          <p:grpSpPr bwMode="auto">
            <a:xfrm>
              <a:off x="913" y="3204"/>
              <a:ext cx="278" cy="278"/>
              <a:chOff x="913" y="3204"/>
              <a:chExt cx="278" cy="278"/>
            </a:xfrm>
          </p:grpSpPr>
          <p:grpSp>
            <p:nvGrpSpPr>
              <p:cNvPr id="76961" name="Group 235"/>
              <p:cNvGrpSpPr>
                <a:grpSpLocks/>
              </p:cNvGrpSpPr>
              <p:nvPr/>
            </p:nvGrpSpPr>
            <p:grpSpPr bwMode="auto">
              <a:xfrm>
                <a:off x="913" y="3276"/>
                <a:ext cx="278" cy="206"/>
                <a:chOff x="913" y="3276"/>
                <a:chExt cx="278" cy="206"/>
              </a:xfrm>
            </p:grpSpPr>
            <p:sp>
              <p:nvSpPr>
                <p:cNvPr id="76968" name="Freeform 236"/>
                <p:cNvSpPr>
                  <a:spLocks noChangeArrowheads="1"/>
                </p:cNvSpPr>
                <p:nvPr/>
              </p:nvSpPr>
              <p:spPr bwMode="auto">
                <a:xfrm>
                  <a:off x="913" y="3276"/>
                  <a:ext cx="276" cy="206"/>
                </a:xfrm>
                <a:custGeom>
                  <a:avLst/>
                  <a:gdLst>
                    <a:gd name="T0" fmla="*/ 0 w 1223"/>
                    <a:gd name="T1" fmla="*/ 10 h 914"/>
                    <a:gd name="T2" fmla="*/ 0 w 1223"/>
                    <a:gd name="T3" fmla="*/ 6 h 914"/>
                    <a:gd name="T4" fmla="*/ 6 w 1223"/>
                    <a:gd name="T5" fmla="*/ 0 h 914"/>
                    <a:gd name="T6" fmla="*/ 14 w 1223"/>
                    <a:gd name="T7" fmla="*/ 0 h 914"/>
                    <a:gd name="T8" fmla="*/ 14 w 1223"/>
                    <a:gd name="T9" fmla="*/ 5 h 914"/>
                    <a:gd name="T10" fmla="*/ 8 w 1223"/>
                    <a:gd name="T11" fmla="*/ 10 h 914"/>
                    <a:gd name="T12" fmla="*/ 0 w 1223"/>
                    <a:gd name="T13" fmla="*/ 10 h 9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3"/>
                    <a:gd name="T22" fmla="*/ 0 h 914"/>
                    <a:gd name="T23" fmla="*/ 1223 w 1223"/>
                    <a:gd name="T24" fmla="*/ 914 h 9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3" h="914">
                      <a:moveTo>
                        <a:pt x="0" y="913"/>
                      </a:moveTo>
                      <a:lnTo>
                        <a:pt x="0" y="483"/>
                      </a:lnTo>
                      <a:lnTo>
                        <a:pt x="483" y="0"/>
                      </a:lnTo>
                      <a:lnTo>
                        <a:pt x="1222" y="0"/>
                      </a:lnTo>
                      <a:lnTo>
                        <a:pt x="1222" y="429"/>
                      </a:lnTo>
                      <a:lnTo>
                        <a:pt x="734" y="913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69" name="Freeform 237"/>
                <p:cNvSpPr>
                  <a:spLocks noChangeArrowheads="1"/>
                </p:cNvSpPr>
                <p:nvPr/>
              </p:nvSpPr>
              <p:spPr bwMode="auto">
                <a:xfrm>
                  <a:off x="913" y="3276"/>
                  <a:ext cx="276" cy="110"/>
                </a:xfrm>
                <a:custGeom>
                  <a:avLst/>
                  <a:gdLst>
                    <a:gd name="T0" fmla="*/ 0 w 1223"/>
                    <a:gd name="T1" fmla="*/ 6 h 491"/>
                    <a:gd name="T2" fmla="*/ 6 w 1223"/>
                    <a:gd name="T3" fmla="*/ 0 h 491"/>
                    <a:gd name="T4" fmla="*/ 14 w 1223"/>
                    <a:gd name="T5" fmla="*/ 0 h 491"/>
                    <a:gd name="T6" fmla="*/ 8 w 1223"/>
                    <a:gd name="T7" fmla="*/ 6 h 491"/>
                    <a:gd name="T8" fmla="*/ 0 w 1223"/>
                    <a:gd name="T9" fmla="*/ 6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3"/>
                    <a:gd name="T16" fmla="*/ 0 h 491"/>
                    <a:gd name="T17" fmla="*/ 1223 w 122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3" h="491">
                      <a:moveTo>
                        <a:pt x="0" y="490"/>
                      </a:moveTo>
                      <a:lnTo>
                        <a:pt x="483" y="0"/>
                      </a:lnTo>
                      <a:lnTo>
                        <a:pt x="1222" y="0"/>
                      </a:lnTo>
                      <a:lnTo>
                        <a:pt x="734" y="490"/>
                      </a:lnTo>
                      <a:lnTo>
                        <a:pt x="0" y="490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70" name="Freeform 238"/>
                <p:cNvSpPr>
                  <a:spLocks noChangeArrowheads="1"/>
                </p:cNvSpPr>
                <p:nvPr/>
              </p:nvSpPr>
              <p:spPr bwMode="auto">
                <a:xfrm>
                  <a:off x="1081" y="3276"/>
                  <a:ext cx="110" cy="206"/>
                </a:xfrm>
                <a:custGeom>
                  <a:avLst/>
                  <a:gdLst>
                    <a:gd name="T0" fmla="*/ 0 w 490"/>
                    <a:gd name="T1" fmla="*/ 10 h 914"/>
                    <a:gd name="T2" fmla="*/ 0 w 490"/>
                    <a:gd name="T3" fmla="*/ 6 h 914"/>
                    <a:gd name="T4" fmla="*/ 6 w 490"/>
                    <a:gd name="T5" fmla="*/ 0 h 914"/>
                    <a:gd name="T6" fmla="*/ 6 w 490"/>
                    <a:gd name="T7" fmla="*/ 5 h 914"/>
                    <a:gd name="T8" fmla="*/ 0 w 490"/>
                    <a:gd name="T9" fmla="*/ 10 h 9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0"/>
                    <a:gd name="T16" fmla="*/ 0 h 914"/>
                    <a:gd name="T17" fmla="*/ 490 w 490"/>
                    <a:gd name="T18" fmla="*/ 914 h 9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0" h="914">
                      <a:moveTo>
                        <a:pt x="0" y="913"/>
                      </a:moveTo>
                      <a:lnTo>
                        <a:pt x="0" y="483"/>
                      </a:lnTo>
                      <a:lnTo>
                        <a:pt x="489" y="0"/>
                      </a:lnTo>
                      <a:lnTo>
                        <a:pt x="489" y="429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62" name="Group 239"/>
              <p:cNvGrpSpPr>
                <a:grpSpLocks/>
              </p:cNvGrpSpPr>
              <p:nvPr/>
            </p:nvGrpSpPr>
            <p:grpSpPr bwMode="auto">
              <a:xfrm>
                <a:off x="1058" y="3204"/>
                <a:ext cx="85" cy="109"/>
                <a:chOff x="1058" y="3204"/>
                <a:chExt cx="85" cy="109"/>
              </a:xfrm>
            </p:grpSpPr>
            <p:sp>
              <p:nvSpPr>
                <p:cNvPr id="76966" name="Freeform 240"/>
                <p:cNvSpPr>
                  <a:spLocks noChangeArrowheads="1"/>
                </p:cNvSpPr>
                <p:nvPr/>
              </p:nvSpPr>
              <p:spPr bwMode="auto">
                <a:xfrm>
                  <a:off x="1058" y="3204"/>
                  <a:ext cx="85" cy="109"/>
                </a:xfrm>
                <a:custGeom>
                  <a:avLst/>
                  <a:gdLst>
                    <a:gd name="T0" fmla="*/ 2 w 381"/>
                    <a:gd name="T1" fmla="*/ 0 h 486"/>
                    <a:gd name="T2" fmla="*/ 0 w 381"/>
                    <a:gd name="T3" fmla="*/ 1 h 486"/>
                    <a:gd name="T4" fmla="*/ 0 w 381"/>
                    <a:gd name="T5" fmla="*/ 5 h 486"/>
                    <a:gd name="T6" fmla="*/ 2 w 381"/>
                    <a:gd name="T7" fmla="*/ 5 h 486"/>
                    <a:gd name="T8" fmla="*/ 4 w 381"/>
                    <a:gd name="T9" fmla="*/ 5 h 486"/>
                    <a:gd name="T10" fmla="*/ 4 w 381"/>
                    <a:gd name="T11" fmla="*/ 1 h 486"/>
                    <a:gd name="T12" fmla="*/ 2 w 381"/>
                    <a:gd name="T13" fmla="*/ 0 h 486"/>
                    <a:gd name="T14" fmla="*/ 2 w 381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1"/>
                    <a:gd name="T25" fmla="*/ 0 h 486"/>
                    <a:gd name="T26" fmla="*/ 381 w 381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1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59"/>
                      </a:cubicBezTo>
                      <a:lnTo>
                        <a:pt x="0" y="425"/>
                      </a:lnTo>
                      <a:cubicBezTo>
                        <a:pt x="0" y="456"/>
                        <a:pt x="86" y="485"/>
                        <a:pt x="190" y="485"/>
                      </a:cubicBezTo>
                      <a:cubicBezTo>
                        <a:pt x="293" y="485"/>
                        <a:pt x="380" y="456"/>
                        <a:pt x="380" y="425"/>
                      </a:cubicBezTo>
                      <a:lnTo>
                        <a:pt x="380" y="59"/>
                      </a:lnTo>
                      <a:cubicBezTo>
                        <a:pt x="380" y="26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67" name="Freeform 241"/>
                <p:cNvSpPr>
                  <a:spLocks noChangeArrowheads="1"/>
                </p:cNvSpPr>
                <p:nvPr/>
              </p:nvSpPr>
              <p:spPr bwMode="auto">
                <a:xfrm>
                  <a:off x="1058" y="3204"/>
                  <a:ext cx="85" cy="27"/>
                </a:xfrm>
                <a:custGeom>
                  <a:avLst/>
                  <a:gdLst>
                    <a:gd name="T0" fmla="*/ 2 w 381"/>
                    <a:gd name="T1" fmla="*/ 0 h 124"/>
                    <a:gd name="T2" fmla="*/ 0 w 381"/>
                    <a:gd name="T3" fmla="*/ 1 h 124"/>
                    <a:gd name="T4" fmla="*/ 2 w 381"/>
                    <a:gd name="T5" fmla="*/ 1 h 124"/>
                    <a:gd name="T6" fmla="*/ 4 w 381"/>
                    <a:gd name="T7" fmla="*/ 1 h 124"/>
                    <a:gd name="T8" fmla="*/ 2 w 381"/>
                    <a:gd name="T9" fmla="*/ 0 h 124"/>
                    <a:gd name="T10" fmla="*/ 2 w 381"/>
                    <a:gd name="T11" fmla="*/ 0 h 1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124"/>
                    <a:gd name="T20" fmla="*/ 381 w 381"/>
                    <a:gd name="T21" fmla="*/ 124 h 1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124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3"/>
                        <a:pt x="86" y="123"/>
                        <a:pt x="190" y="123"/>
                      </a:cubicBezTo>
                      <a:cubicBezTo>
                        <a:pt x="293" y="123"/>
                        <a:pt x="380" y="93"/>
                        <a:pt x="380" y="59"/>
                      </a:cubicBezTo>
                      <a:cubicBezTo>
                        <a:pt x="380" y="28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63" name="Group 242"/>
              <p:cNvGrpSpPr>
                <a:grpSpLocks/>
              </p:cNvGrpSpPr>
              <p:nvPr/>
            </p:nvGrpSpPr>
            <p:grpSpPr bwMode="auto">
              <a:xfrm>
                <a:off x="962" y="3252"/>
                <a:ext cx="85" cy="109"/>
                <a:chOff x="962" y="3252"/>
                <a:chExt cx="85" cy="109"/>
              </a:xfrm>
            </p:grpSpPr>
            <p:sp>
              <p:nvSpPr>
                <p:cNvPr id="76964" name="Freeform 243"/>
                <p:cNvSpPr>
                  <a:spLocks noChangeArrowheads="1"/>
                </p:cNvSpPr>
                <p:nvPr/>
              </p:nvSpPr>
              <p:spPr bwMode="auto">
                <a:xfrm>
                  <a:off x="962" y="3252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4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4" y="485"/>
                        <a:pt x="189" y="485"/>
                      </a:cubicBezTo>
                      <a:cubicBezTo>
                        <a:pt x="293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65" name="Freeform 244"/>
                <p:cNvSpPr>
                  <a:spLocks noChangeArrowheads="1"/>
                </p:cNvSpPr>
                <p:nvPr/>
              </p:nvSpPr>
              <p:spPr bwMode="auto">
                <a:xfrm>
                  <a:off x="962" y="3252"/>
                  <a:ext cx="85" cy="27"/>
                </a:xfrm>
                <a:custGeom>
                  <a:avLst/>
                  <a:gdLst>
                    <a:gd name="T0" fmla="*/ 2 w 380"/>
                    <a:gd name="T1" fmla="*/ 0 h 125"/>
                    <a:gd name="T2" fmla="*/ 0 w 380"/>
                    <a:gd name="T3" fmla="*/ 1 h 125"/>
                    <a:gd name="T4" fmla="*/ 2 w 380"/>
                    <a:gd name="T5" fmla="*/ 1 h 125"/>
                    <a:gd name="T6" fmla="*/ 4 w 380"/>
                    <a:gd name="T7" fmla="*/ 1 h 125"/>
                    <a:gd name="T8" fmla="*/ 2 w 380"/>
                    <a:gd name="T9" fmla="*/ 0 h 125"/>
                    <a:gd name="T10" fmla="*/ 2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4" y="0"/>
                        <a:pt x="0" y="28"/>
                        <a:pt x="0" y="59"/>
                      </a:cubicBezTo>
                      <a:cubicBezTo>
                        <a:pt x="0" y="94"/>
                        <a:pt x="84" y="124"/>
                        <a:pt x="189" y="124"/>
                      </a:cubicBezTo>
                      <a:cubicBezTo>
                        <a:pt x="293" y="124"/>
                        <a:pt x="379" y="94"/>
                        <a:pt x="379" y="59"/>
                      </a:cubicBezTo>
                      <a:cubicBezTo>
                        <a:pt x="379" y="28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grpSp>
          <p:nvGrpSpPr>
            <p:cNvPr id="76931" name="Group 245"/>
            <p:cNvGrpSpPr>
              <a:grpSpLocks/>
            </p:cNvGrpSpPr>
            <p:nvPr/>
          </p:nvGrpSpPr>
          <p:grpSpPr bwMode="auto">
            <a:xfrm>
              <a:off x="721" y="3396"/>
              <a:ext cx="277" cy="278"/>
              <a:chOff x="721" y="3396"/>
              <a:chExt cx="277" cy="278"/>
            </a:xfrm>
          </p:grpSpPr>
          <p:grpSp>
            <p:nvGrpSpPr>
              <p:cNvPr id="76951" name="Group 246"/>
              <p:cNvGrpSpPr>
                <a:grpSpLocks/>
              </p:cNvGrpSpPr>
              <p:nvPr/>
            </p:nvGrpSpPr>
            <p:grpSpPr bwMode="auto">
              <a:xfrm>
                <a:off x="721" y="3468"/>
                <a:ext cx="277" cy="206"/>
                <a:chOff x="721" y="3468"/>
                <a:chExt cx="277" cy="206"/>
              </a:xfrm>
            </p:grpSpPr>
            <p:sp>
              <p:nvSpPr>
                <p:cNvPr id="76958" name="Freeform 247"/>
                <p:cNvSpPr>
                  <a:spLocks noChangeArrowheads="1"/>
                </p:cNvSpPr>
                <p:nvPr/>
              </p:nvSpPr>
              <p:spPr bwMode="auto">
                <a:xfrm>
                  <a:off x="721" y="3468"/>
                  <a:ext cx="276" cy="206"/>
                </a:xfrm>
                <a:custGeom>
                  <a:avLst/>
                  <a:gdLst>
                    <a:gd name="T0" fmla="*/ 0 w 1222"/>
                    <a:gd name="T1" fmla="*/ 10 h 914"/>
                    <a:gd name="T2" fmla="*/ 0 w 1222"/>
                    <a:gd name="T3" fmla="*/ 6 h 914"/>
                    <a:gd name="T4" fmla="*/ 6 w 1222"/>
                    <a:gd name="T5" fmla="*/ 0 h 914"/>
                    <a:gd name="T6" fmla="*/ 14 w 1222"/>
                    <a:gd name="T7" fmla="*/ 0 h 914"/>
                    <a:gd name="T8" fmla="*/ 14 w 1222"/>
                    <a:gd name="T9" fmla="*/ 5 h 914"/>
                    <a:gd name="T10" fmla="*/ 8 w 1222"/>
                    <a:gd name="T11" fmla="*/ 10 h 914"/>
                    <a:gd name="T12" fmla="*/ 0 w 1222"/>
                    <a:gd name="T13" fmla="*/ 10 h 9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2"/>
                    <a:gd name="T22" fmla="*/ 0 h 914"/>
                    <a:gd name="T23" fmla="*/ 1222 w 1222"/>
                    <a:gd name="T24" fmla="*/ 914 h 9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2" h="914">
                      <a:moveTo>
                        <a:pt x="0" y="913"/>
                      </a:moveTo>
                      <a:lnTo>
                        <a:pt x="0" y="484"/>
                      </a:lnTo>
                      <a:lnTo>
                        <a:pt x="483" y="0"/>
                      </a:lnTo>
                      <a:lnTo>
                        <a:pt x="1221" y="0"/>
                      </a:lnTo>
                      <a:lnTo>
                        <a:pt x="1221" y="427"/>
                      </a:lnTo>
                      <a:lnTo>
                        <a:pt x="735" y="913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59" name="Freeform 248"/>
                <p:cNvSpPr>
                  <a:spLocks noChangeArrowheads="1"/>
                </p:cNvSpPr>
                <p:nvPr/>
              </p:nvSpPr>
              <p:spPr bwMode="auto">
                <a:xfrm>
                  <a:off x="721" y="3468"/>
                  <a:ext cx="276" cy="110"/>
                </a:xfrm>
                <a:custGeom>
                  <a:avLst/>
                  <a:gdLst>
                    <a:gd name="T0" fmla="*/ 0 w 1222"/>
                    <a:gd name="T1" fmla="*/ 6 h 490"/>
                    <a:gd name="T2" fmla="*/ 6 w 1222"/>
                    <a:gd name="T3" fmla="*/ 0 h 490"/>
                    <a:gd name="T4" fmla="*/ 14 w 1222"/>
                    <a:gd name="T5" fmla="*/ 0 h 490"/>
                    <a:gd name="T6" fmla="*/ 8 w 1222"/>
                    <a:gd name="T7" fmla="*/ 6 h 490"/>
                    <a:gd name="T8" fmla="*/ 0 w 1222"/>
                    <a:gd name="T9" fmla="*/ 6 h 4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2"/>
                    <a:gd name="T16" fmla="*/ 0 h 490"/>
                    <a:gd name="T17" fmla="*/ 1222 w 1222"/>
                    <a:gd name="T18" fmla="*/ 490 h 4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2" h="490">
                      <a:moveTo>
                        <a:pt x="0" y="489"/>
                      </a:moveTo>
                      <a:lnTo>
                        <a:pt x="483" y="0"/>
                      </a:lnTo>
                      <a:lnTo>
                        <a:pt x="1221" y="0"/>
                      </a:lnTo>
                      <a:lnTo>
                        <a:pt x="735" y="489"/>
                      </a:lnTo>
                      <a:lnTo>
                        <a:pt x="0" y="489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60" name="Freeform 249"/>
                <p:cNvSpPr>
                  <a:spLocks noChangeArrowheads="1"/>
                </p:cNvSpPr>
                <p:nvPr/>
              </p:nvSpPr>
              <p:spPr bwMode="auto">
                <a:xfrm>
                  <a:off x="889" y="3468"/>
                  <a:ext cx="109" cy="206"/>
                </a:xfrm>
                <a:custGeom>
                  <a:avLst/>
                  <a:gdLst>
                    <a:gd name="T0" fmla="*/ 0 w 484"/>
                    <a:gd name="T1" fmla="*/ 10 h 914"/>
                    <a:gd name="T2" fmla="*/ 0 w 484"/>
                    <a:gd name="T3" fmla="*/ 6 h 914"/>
                    <a:gd name="T4" fmla="*/ 6 w 484"/>
                    <a:gd name="T5" fmla="*/ 0 h 914"/>
                    <a:gd name="T6" fmla="*/ 6 w 484"/>
                    <a:gd name="T7" fmla="*/ 5 h 914"/>
                    <a:gd name="T8" fmla="*/ 0 w 484"/>
                    <a:gd name="T9" fmla="*/ 10 h 9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4"/>
                    <a:gd name="T16" fmla="*/ 0 h 914"/>
                    <a:gd name="T17" fmla="*/ 484 w 484"/>
                    <a:gd name="T18" fmla="*/ 914 h 9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4" h="914">
                      <a:moveTo>
                        <a:pt x="0" y="913"/>
                      </a:moveTo>
                      <a:lnTo>
                        <a:pt x="0" y="484"/>
                      </a:lnTo>
                      <a:lnTo>
                        <a:pt x="483" y="0"/>
                      </a:lnTo>
                      <a:lnTo>
                        <a:pt x="483" y="427"/>
                      </a:lnTo>
                      <a:lnTo>
                        <a:pt x="0" y="913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52" name="Group 250"/>
              <p:cNvGrpSpPr>
                <a:grpSpLocks/>
              </p:cNvGrpSpPr>
              <p:nvPr/>
            </p:nvGrpSpPr>
            <p:grpSpPr bwMode="auto">
              <a:xfrm>
                <a:off x="866" y="3396"/>
                <a:ext cx="85" cy="109"/>
                <a:chOff x="866" y="3396"/>
                <a:chExt cx="85" cy="109"/>
              </a:xfrm>
            </p:grpSpPr>
            <p:sp>
              <p:nvSpPr>
                <p:cNvPr id="76956" name="Freeform 251"/>
                <p:cNvSpPr>
                  <a:spLocks noChangeArrowheads="1"/>
                </p:cNvSpPr>
                <p:nvPr/>
              </p:nvSpPr>
              <p:spPr bwMode="auto">
                <a:xfrm>
                  <a:off x="866" y="3396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57" name="Freeform 252"/>
                <p:cNvSpPr>
                  <a:spLocks noChangeArrowheads="1"/>
                </p:cNvSpPr>
                <p:nvPr/>
              </p:nvSpPr>
              <p:spPr bwMode="auto">
                <a:xfrm>
                  <a:off x="866" y="3396"/>
                  <a:ext cx="85" cy="27"/>
                </a:xfrm>
                <a:custGeom>
                  <a:avLst/>
                  <a:gdLst>
                    <a:gd name="T0" fmla="*/ 2 w 380"/>
                    <a:gd name="T1" fmla="*/ 0 h 125"/>
                    <a:gd name="T2" fmla="*/ 0 w 380"/>
                    <a:gd name="T3" fmla="*/ 1 h 125"/>
                    <a:gd name="T4" fmla="*/ 2 w 380"/>
                    <a:gd name="T5" fmla="*/ 1 h 125"/>
                    <a:gd name="T6" fmla="*/ 4 w 380"/>
                    <a:gd name="T7" fmla="*/ 1 h 125"/>
                    <a:gd name="T8" fmla="*/ 2 w 380"/>
                    <a:gd name="T9" fmla="*/ 0 h 125"/>
                    <a:gd name="T10" fmla="*/ 2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53" name="Group 253"/>
              <p:cNvGrpSpPr>
                <a:grpSpLocks/>
              </p:cNvGrpSpPr>
              <p:nvPr/>
            </p:nvGrpSpPr>
            <p:grpSpPr bwMode="auto">
              <a:xfrm>
                <a:off x="769" y="3444"/>
                <a:ext cx="85" cy="109"/>
                <a:chOff x="769" y="3444"/>
                <a:chExt cx="85" cy="109"/>
              </a:xfrm>
            </p:grpSpPr>
            <p:sp>
              <p:nvSpPr>
                <p:cNvPr id="76954" name="Freeform 254"/>
                <p:cNvSpPr>
                  <a:spLocks noChangeArrowheads="1"/>
                </p:cNvSpPr>
                <p:nvPr/>
              </p:nvSpPr>
              <p:spPr bwMode="auto">
                <a:xfrm>
                  <a:off x="769" y="3444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89" y="0"/>
                      </a:moveTo>
                      <a:cubicBezTo>
                        <a:pt x="85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5" y="485"/>
                        <a:pt x="189" y="485"/>
                      </a:cubicBezTo>
                      <a:cubicBezTo>
                        <a:pt x="293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55" name="Freeform 255"/>
                <p:cNvSpPr>
                  <a:spLocks noChangeArrowheads="1"/>
                </p:cNvSpPr>
                <p:nvPr/>
              </p:nvSpPr>
              <p:spPr bwMode="auto">
                <a:xfrm>
                  <a:off x="769" y="3444"/>
                  <a:ext cx="85" cy="27"/>
                </a:xfrm>
                <a:custGeom>
                  <a:avLst/>
                  <a:gdLst>
                    <a:gd name="T0" fmla="*/ 2 w 380"/>
                    <a:gd name="T1" fmla="*/ 0 h 125"/>
                    <a:gd name="T2" fmla="*/ 0 w 380"/>
                    <a:gd name="T3" fmla="*/ 1 h 125"/>
                    <a:gd name="T4" fmla="*/ 2 w 380"/>
                    <a:gd name="T5" fmla="*/ 1 h 125"/>
                    <a:gd name="T6" fmla="*/ 4 w 380"/>
                    <a:gd name="T7" fmla="*/ 1 h 125"/>
                    <a:gd name="T8" fmla="*/ 2 w 380"/>
                    <a:gd name="T9" fmla="*/ 0 h 125"/>
                    <a:gd name="T10" fmla="*/ 2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89" y="0"/>
                      </a:moveTo>
                      <a:cubicBezTo>
                        <a:pt x="85" y="0"/>
                        <a:pt x="0" y="27"/>
                        <a:pt x="0" y="59"/>
                      </a:cubicBezTo>
                      <a:cubicBezTo>
                        <a:pt x="0" y="94"/>
                        <a:pt x="85" y="124"/>
                        <a:pt x="189" y="124"/>
                      </a:cubicBezTo>
                      <a:cubicBezTo>
                        <a:pt x="293" y="124"/>
                        <a:pt x="379" y="94"/>
                        <a:pt x="379" y="59"/>
                      </a:cubicBezTo>
                      <a:cubicBezTo>
                        <a:pt x="379" y="27"/>
                        <a:pt x="293" y="0"/>
                        <a:pt x="189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grpSp>
          <p:nvGrpSpPr>
            <p:cNvPr id="76932" name="Group 256"/>
            <p:cNvGrpSpPr>
              <a:grpSpLocks/>
            </p:cNvGrpSpPr>
            <p:nvPr/>
          </p:nvGrpSpPr>
          <p:grpSpPr bwMode="auto">
            <a:xfrm>
              <a:off x="529" y="3588"/>
              <a:ext cx="278" cy="278"/>
              <a:chOff x="529" y="3588"/>
              <a:chExt cx="278" cy="278"/>
            </a:xfrm>
          </p:grpSpPr>
          <p:grpSp>
            <p:nvGrpSpPr>
              <p:cNvPr id="76941" name="Group 257"/>
              <p:cNvGrpSpPr>
                <a:grpSpLocks/>
              </p:cNvGrpSpPr>
              <p:nvPr/>
            </p:nvGrpSpPr>
            <p:grpSpPr bwMode="auto">
              <a:xfrm>
                <a:off x="529" y="3661"/>
                <a:ext cx="278" cy="205"/>
                <a:chOff x="529" y="3661"/>
                <a:chExt cx="278" cy="205"/>
              </a:xfrm>
            </p:grpSpPr>
            <p:sp>
              <p:nvSpPr>
                <p:cNvPr id="76948" name="Freeform 258"/>
                <p:cNvSpPr>
                  <a:spLocks noChangeArrowheads="1"/>
                </p:cNvSpPr>
                <p:nvPr/>
              </p:nvSpPr>
              <p:spPr bwMode="auto">
                <a:xfrm>
                  <a:off x="529" y="3661"/>
                  <a:ext cx="278" cy="205"/>
                </a:xfrm>
                <a:custGeom>
                  <a:avLst/>
                  <a:gdLst>
                    <a:gd name="T0" fmla="*/ 0 w 1231"/>
                    <a:gd name="T1" fmla="*/ 10 h 909"/>
                    <a:gd name="T2" fmla="*/ 0 w 1231"/>
                    <a:gd name="T3" fmla="*/ 5 h 909"/>
                    <a:gd name="T4" fmla="*/ 6 w 1231"/>
                    <a:gd name="T5" fmla="*/ 0 h 909"/>
                    <a:gd name="T6" fmla="*/ 14 w 1231"/>
                    <a:gd name="T7" fmla="*/ 0 h 909"/>
                    <a:gd name="T8" fmla="*/ 14 w 1231"/>
                    <a:gd name="T9" fmla="*/ 5 h 909"/>
                    <a:gd name="T10" fmla="*/ 9 w 1231"/>
                    <a:gd name="T11" fmla="*/ 10 h 909"/>
                    <a:gd name="T12" fmla="*/ 0 w 1231"/>
                    <a:gd name="T13" fmla="*/ 10 h 9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1"/>
                    <a:gd name="T22" fmla="*/ 0 h 909"/>
                    <a:gd name="T23" fmla="*/ 1231 w 1231"/>
                    <a:gd name="T24" fmla="*/ 909 h 9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1" h="909">
                      <a:moveTo>
                        <a:pt x="0" y="908"/>
                      </a:moveTo>
                      <a:lnTo>
                        <a:pt x="0" y="481"/>
                      </a:lnTo>
                      <a:lnTo>
                        <a:pt x="488" y="0"/>
                      </a:lnTo>
                      <a:lnTo>
                        <a:pt x="1230" y="0"/>
                      </a:lnTo>
                      <a:lnTo>
                        <a:pt x="1230" y="425"/>
                      </a:lnTo>
                      <a:lnTo>
                        <a:pt x="740" y="908"/>
                      </a:lnTo>
                      <a:lnTo>
                        <a:pt x="0" y="908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49" name="Freeform 259"/>
                <p:cNvSpPr>
                  <a:spLocks noChangeArrowheads="1"/>
                </p:cNvSpPr>
                <p:nvPr/>
              </p:nvSpPr>
              <p:spPr bwMode="auto">
                <a:xfrm>
                  <a:off x="529" y="3661"/>
                  <a:ext cx="278" cy="109"/>
                </a:xfrm>
                <a:custGeom>
                  <a:avLst/>
                  <a:gdLst>
                    <a:gd name="T0" fmla="*/ 0 w 1231"/>
                    <a:gd name="T1" fmla="*/ 5 h 486"/>
                    <a:gd name="T2" fmla="*/ 6 w 1231"/>
                    <a:gd name="T3" fmla="*/ 0 h 486"/>
                    <a:gd name="T4" fmla="*/ 14 w 1231"/>
                    <a:gd name="T5" fmla="*/ 0 h 486"/>
                    <a:gd name="T6" fmla="*/ 9 w 1231"/>
                    <a:gd name="T7" fmla="*/ 5 h 486"/>
                    <a:gd name="T8" fmla="*/ 0 w 1231"/>
                    <a:gd name="T9" fmla="*/ 5 h 4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1"/>
                    <a:gd name="T16" fmla="*/ 0 h 486"/>
                    <a:gd name="T17" fmla="*/ 1231 w 1231"/>
                    <a:gd name="T18" fmla="*/ 486 h 4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1" h="486">
                      <a:moveTo>
                        <a:pt x="0" y="485"/>
                      </a:moveTo>
                      <a:lnTo>
                        <a:pt x="488" y="0"/>
                      </a:lnTo>
                      <a:lnTo>
                        <a:pt x="1230" y="0"/>
                      </a:lnTo>
                      <a:lnTo>
                        <a:pt x="740" y="485"/>
                      </a:lnTo>
                      <a:lnTo>
                        <a:pt x="0" y="485"/>
                      </a:ln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50" name="Freeform 260"/>
                <p:cNvSpPr>
                  <a:spLocks noChangeArrowheads="1"/>
                </p:cNvSpPr>
                <p:nvPr/>
              </p:nvSpPr>
              <p:spPr bwMode="auto">
                <a:xfrm>
                  <a:off x="696" y="3661"/>
                  <a:ext cx="111" cy="205"/>
                </a:xfrm>
                <a:custGeom>
                  <a:avLst/>
                  <a:gdLst>
                    <a:gd name="T0" fmla="*/ 0 w 495"/>
                    <a:gd name="T1" fmla="*/ 10 h 909"/>
                    <a:gd name="T2" fmla="*/ 0 w 495"/>
                    <a:gd name="T3" fmla="*/ 5 h 909"/>
                    <a:gd name="T4" fmla="*/ 6 w 495"/>
                    <a:gd name="T5" fmla="*/ 0 h 909"/>
                    <a:gd name="T6" fmla="*/ 6 w 495"/>
                    <a:gd name="T7" fmla="*/ 5 h 909"/>
                    <a:gd name="T8" fmla="*/ 0 w 495"/>
                    <a:gd name="T9" fmla="*/ 10 h 9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5"/>
                    <a:gd name="T16" fmla="*/ 0 h 909"/>
                    <a:gd name="T17" fmla="*/ 495 w 495"/>
                    <a:gd name="T18" fmla="*/ 909 h 9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5" h="909">
                      <a:moveTo>
                        <a:pt x="0" y="908"/>
                      </a:moveTo>
                      <a:lnTo>
                        <a:pt x="0" y="481"/>
                      </a:lnTo>
                      <a:lnTo>
                        <a:pt x="494" y="0"/>
                      </a:lnTo>
                      <a:lnTo>
                        <a:pt x="494" y="425"/>
                      </a:lnTo>
                      <a:lnTo>
                        <a:pt x="0" y="908"/>
                      </a:lnTo>
                    </a:path>
                  </a:pathLst>
                </a:custGeom>
                <a:solidFill>
                  <a:srgbClr val="DBDBDB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42" name="Group 261"/>
              <p:cNvGrpSpPr>
                <a:grpSpLocks/>
              </p:cNvGrpSpPr>
              <p:nvPr/>
            </p:nvGrpSpPr>
            <p:grpSpPr bwMode="auto">
              <a:xfrm>
                <a:off x="673" y="3588"/>
                <a:ext cx="85" cy="109"/>
                <a:chOff x="673" y="3588"/>
                <a:chExt cx="85" cy="109"/>
              </a:xfrm>
            </p:grpSpPr>
            <p:sp>
              <p:nvSpPr>
                <p:cNvPr id="76946" name="Freeform 262"/>
                <p:cNvSpPr>
                  <a:spLocks noChangeArrowheads="1"/>
                </p:cNvSpPr>
                <p:nvPr/>
              </p:nvSpPr>
              <p:spPr bwMode="auto">
                <a:xfrm>
                  <a:off x="673" y="3588"/>
                  <a:ext cx="85" cy="109"/>
                </a:xfrm>
                <a:custGeom>
                  <a:avLst/>
                  <a:gdLst>
                    <a:gd name="T0" fmla="*/ 2 w 380"/>
                    <a:gd name="T1" fmla="*/ 0 h 486"/>
                    <a:gd name="T2" fmla="*/ 0 w 380"/>
                    <a:gd name="T3" fmla="*/ 1 h 486"/>
                    <a:gd name="T4" fmla="*/ 0 w 380"/>
                    <a:gd name="T5" fmla="*/ 5 h 486"/>
                    <a:gd name="T6" fmla="*/ 2 w 380"/>
                    <a:gd name="T7" fmla="*/ 5 h 486"/>
                    <a:gd name="T8" fmla="*/ 4 w 380"/>
                    <a:gd name="T9" fmla="*/ 5 h 486"/>
                    <a:gd name="T10" fmla="*/ 4 w 380"/>
                    <a:gd name="T11" fmla="*/ 1 h 486"/>
                    <a:gd name="T12" fmla="*/ 2 w 380"/>
                    <a:gd name="T13" fmla="*/ 0 h 486"/>
                    <a:gd name="T14" fmla="*/ 2 w 380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0"/>
                    <a:gd name="T25" fmla="*/ 0 h 486"/>
                    <a:gd name="T26" fmla="*/ 380 w 380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0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2" y="485"/>
                        <a:pt x="379" y="455"/>
                        <a:pt x="379" y="425"/>
                      </a:cubicBezTo>
                      <a:lnTo>
                        <a:pt x="379" y="60"/>
                      </a:lnTo>
                      <a:cubicBezTo>
                        <a:pt x="379" y="26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47" name="Freeform 263"/>
                <p:cNvSpPr>
                  <a:spLocks noChangeArrowheads="1"/>
                </p:cNvSpPr>
                <p:nvPr/>
              </p:nvSpPr>
              <p:spPr bwMode="auto">
                <a:xfrm>
                  <a:off x="673" y="3588"/>
                  <a:ext cx="85" cy="27"/>
                </a:xfrm>
                <a:custGeom>
                  <a:avLst/>
                  <a:gdLst>
                    <a:gd name="T0" fmla="*/ 2 w 380"/>
                    <a:gd name="T1" fmla="*/ 0 h 125"/>
                    <a:gd name="T2" fmla="*/ 0 w 380"/>
                    <a:gd name="T3" fmla="*/ 1 h 125"/>
                    <a:gd name="T4" fmla="*/ 2 w 380"/>
                    <a:gd name="T5" fmla="*/ 1 h 125"/>
                    <a:gd name="T6" fmla="*/ 4 w 380"/>
                    <a:gd name="T7" fmla="*/ 1 h 125"/>
                    <a:gd name="T8" fmla="*/ 2 w 380"/>
                    <a:gd name="T9" fmla="*/ 0 h 125"/>
                    <a:gd name="T10" fmla="*/ 2 w 380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0"/>
                    <a:gd name="T19" fmla="*/ 0 h 125"/>
                    <a:gd name="T20" fmla="*/ 380 w 380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0" h="125">
                      <a:moveTo>
                        <a:pt x="190" y="0"/>
                      </a:moveTo>
                      <a:cubicBezTo>
                        <a:pt x="86" y="0"/>
                        <a:pt x="0" y="28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2" y="124"/>
                        <a:pt x="379" y="94"/>
                        <a:pt x="379" y="59"/>
                      </a:cubicBezTo>
                      <a:cubicBezTo>
                        <a:pt x="379" y="28"/>
                        <a:pt x="292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  <p:grpSp>
            <p:nvGrpSpPr>
              <p:cNvPr id="76943" name="Group 264"/>
              <p:cNvGrpSpPr>
                <a:grpSpLocks/>
              </p:cNvGrpSpPr>
              <p:nvPr/>
            </p:nvGrpSpPr>
            <p:grpSpPr bwMode="auto">
              <a:xfrm>
                <a:off x="577" y="3637"/>
                <a:ext cx="85" cy="109"/>
                <a:chOff x="577" y="3637"/>
                <a:chExt cx="85" cy="109"/>
              </a:xfrm>
            </p:grpSpPr>
            <p:sp>
              <p:nvSpPr>
                <p:cNvPr id="76944" name="Freeform 265"/>
                <p:cNvSpPr>
                  <a:spLocks noChangeArrowheads="1"/>
                </p:cNvSpPr>
                <p:nvPr/>
              </p:nvSpPr>
              <p:spPr bwMode="auto">
                <a:xfrm>
                  <a:off x="577" y="3637"/>
                  <a:ext cx="85" cy="109"/>
                </a:xfrm>
                <a:custGeom>
                  <a:avLst/>
                  <a:gdLst>
                    <a:gd name="T0" fmla="*/ 2 w 381"/>
                    <a:gd name="T1" fmla="*/ 0 h 486"/>
                    <a:gd name="T2" fmla="*/ 0 w 381"/>
                    <a:gd name="T3" fmla="*/ 1 h 486"/>
                    <a:gd name="T4" fmla="*/ 0 w 381"/>
                    <a:gd name="T5" fmla="*/ 5 h 486"/>
                    <a:gd name="T6" fmla="*/ 2 w 381"/>
                    <a:gd name="T7" fmla="*/ 5 h 486"/>
                    <a:gd name="T8" fmla="*/ 4 w 381"/>
                    <a:gd name="T9" fmla="*/ 5 h 486"/>
                    <a:gd name="T10" fmla="*/ 4 w 381"/>
                    <a:gd name="T11" fmla="*/ 1 h 486"/>
                    <a:gd name="T12" fmla="*/ 2 w 381"/>
                    <a:gd name="T13" fmla="*/ 0 h 486"/>
                    <a:gd name="T14" fmla="*/ 2 w 381"/>
                    <a:gd name="T15" fmla="*/ 0 h 4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1"/>
                    <a:gd name="T25" fmla="*/ 0 h 486"/>
                    <a:gd name="T26" fmla="*/ 381 w 381"/>
                    <a:gd name="T27" fmla="*/ 486 h 4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1" h="486">
                      <a:moveTo>
                        <a:pt x="190" y="0"/>
                      </a:moveTo>
                      <a:cubicBezTo>
                        <a:pt x="86" y="0"/>
                        <a:pt x="0" y="26"/>
                        <a:pt x="0" y="60"/>
                      </a:cubicBezTo>
                      <a:lnTo>
                        <a:pt x="0" y="425"/>
                      </a:lnTo>
                      <a:cubicBezTo>
                        <a:pt x="0" y="455"/>
                        <a:pt x="86" y="485"/>
                        <a:pt x="190" y="485"/>
                      </a:cubicBezTo>
                      <a:cubicBezTo>
                        <a:pt x="293" y="485"/>
                        <a:pt x="380" y="455"/>
                        <a:pt x="380" y="425"/>
                      </a:cubicBezTo>
                      <a:lnTo>
                        <a:pt x="380" y="60"/>
                      </a:lnTo>
                      <a:cubicBezTo>
                        <a:pt x="380" y="26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945" name="Freeform 266"/>
                <p:cNvSpPr>
                  <a:spLocks noChangeArrowheads="1"/>
                </p:cNvSpPr>
                <p:nvPr/>
              </p:nvSpPr>
              <p:spPr bwMode="auto">
                <a:xfrm>
                  <a:off x="577" y="3637"/>
                  <a:ext cx="85" cy="27"/>
                </a:xfrm>
                <a:custGeom>
                  <a:avLst/>
                  <a:gdLst>
                    <a:gd name="T0" fmla="*/ 2 w 381"/>
                    <a:gd name="T1" fmla="*/ 0 h 125"/>
                    <a:gd name="T2" fmla="*/ 0 w 381"/>
                    <a:gd name="T3" fmla="*/ 1 h 125"/>
                    <a:gd name="T4" fmla="*/ 2 w 381"/>
                    <a:gd name="T5" fmla="*/ 1 h 125"/>
                    <a:gd name="T6" fmla="*/ 4 w 381"/>
                    <a:gd name="T7" fmla="*/ 1 h 125"/>
                    <a:gd name="T8" fmla="*/ 2 w 381"/>
                    <a:gd name="T9" fmla="*/ 0 h 125"/>
                    <a:gd name="T10" fmla="*/ 2 w 381"/>
                    <a:gd name="T11" fmla="*/ 0 h 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1"/>
                    <a:gd name="T19" fmla="*/ 0 h 125"/>
                    <a:gd name="T20" fmla="*/ 381 w 381"/>
                    <a:gd name="T21" fmla="*/ 125 h 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1" h="125">
                      <a:moveTo>
                        <a:pt x="190" y="0"/>
                      </a:moveTo>
                      <a:cubicBezTo>
                        <a:pt x="86" y="0"/>
                        <a:pt x="0" y="27"/>
                        <a:pt x="0" y="59"/>
                      </a:cubicBezTo>
                      <a:cubicBezTo>
                        <a:pt x="0" y="94"/>
                        <a:pt x="86" y="124"/>
                        <a:pt x="190" y="124"/>
                      </a:cubicBezTo>
                      <a:cubicBezTo>
                        <a:pt x="293" y="124"/>
                        <a:pt x="380" y="94"/>
                        <a:pt x="380" y="59"/>
                      </a:cubicBezTo>
                      <a:cubicBezTo>
                        <a:pt x="380" y="27"/>
                        <a:pt x="293" y="0"/>
                        <a:pt x="190" y="0"/>
                      </a:cubicBezTo>
                    </a:path>
                  </a:pathLst>
                </a:custGeom>
                <a:solidFill>
                  <a:srgbClr val="FFFF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grpSp>
          <p:nvGrpSpPr>
            <p:cNvPr id="76933" name="Group 267"/>
            <p:cNvGrpSpPr>
              <a:grpSpLocks/>
            </p:cNvGrpSpPr>
            <p:nvPr/>
          </p:nvGrpSpPr>
          <p:grpSpPr bwMode="auto">
            <a:xfrm>
              <a:off x="433" y="3156"/>
              <a:ext cx="854" cy="759"/>
              <a:chOff x="433" y="3156"/>
              <a:chExt cx="854" cy="759"/>
            </a:xfrm>
          </p:grpSpPr>
          <p:sp>
            <p:nvSpPr>
              <p:cNvPr id="76938" name="Freeform 268"/>
              <p:cNvSpPr>
                <a:spLocks noChangeArrowheads="1"/>
              </p:cNvSpPr>
              <p:nvPr/>
            </p:nvSpPr>
            <p:spPr bwMode="auto">
              <a:xfrm>
                <a:off x="433" y="3156"/>
                <a:ext cx="853" cy="759"/>
              </a:xfrm>
              <a:custGeom>
                <a:avLst/>
                <a:gdLst>
                  <a:gd name="T0" fmla="*/ 0 w 3767"/>
                  <a:gd name="T1" fmla="*/ 39 h 3352"/>
                  <a:gd name="T2" fmla="*/ 0 w 3767"/>
                  <a:gd name="T3" fmla="*/ 23 h 3352"/>
                  <a:gd name="T4" fmla="*/ 23 w 3767"/>
                  <a:gd name="T5" fmla="*/ 0 h 3352"/>
                  <a:gd name="T6" fmla="*/ 44 w 3767"/>
                  <a:gd name="T7" fmla="*/ 0 h 3352"/>
                  <a:gd name="T8" fmla="*/ 44 w 3767"/>
                  <a:gd name="T9" fmla="*/ 16 h 3352"/>
                  <a:gd name="T10" fmla="*/ 20 w 3767"/>
                  <a:gd name="T11" fmla="*/ 39 h 3352"/>
                  <a:gd name="T12" fmla="*/ 0 w 3767"/>
                  <a:gd name="T13" fmla="*/ 39 h 33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67"/>
                  <a:gd name="T22" fmla="*/ 0 h 3352"/>
                  <a:gd name="T23" fmla="*/ 3767 w 3767"/>
                  <a:gd name="T24" fmla="*/ 3352 h 33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67" h="3352">
                    <a:moveTo>
                      <a:pt x="0" y="3351"/>
                    </a:moveTo>
                    <a:lnTo>
                      <a:pt x="0" y="2012"/>
                    </a:lnTo>
                    <a:lnTo>
                      <a:pt x="2008" y="0"/>
                    </a:lnTo>
                    <a:lnTo>
                      <a:pt x="3766" y="0"/>
                    </a:lnTo>
                    <a:lnTo>
                      <a:pt x="3766" y="1338"/>
                    </a:lnTo>
                    <a:lnTo>
                      <a:pt x="1756" y="3351"/>
                    </a:lnTo>
                    <a:lnTo>
                      <a:pt x="0" y="335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39" name="Freeform 269"/>
              <p:cNvSpPr>
                <a:spLocks noChangeArrowheads="1"/>
              </p:cNvSpPr>
              <p:nvPr/>
            </p:nvSpPr>
            <p:spPr bwMode="auto">
              <a:xfrm>
                <a:off x="433" y="3156"/>
                <a:ext cx="853" cy="456"/>
              </a:xfrm>
              <a:custGeom>
                <a:avLst/>
                <a:gdLst>
                  <a:gd name="T0" fmla="*/ 0 w 3767"/>
                  <a:gd name="T1" fmla="*/ 23 h 2016"/>
                  <a:gd name="T2" fmla="*/ 23 w 3767"/>
                  <a:gd name="T3" fmla="*/ 0 h 2016"/>
                  <a:gd name="T4" fmla="*/ 44 w 3767"/>
                  <a:gd name="T5" fmla="*/ 0 h 2016"/>
                  <a:gd name="T6" fmla="*/ 20 w 3767"/>
                  <a:gd name="T7" fmla="*/ 23 h 2016"/>
                  <a:gd name="T8" fmla="*/ 0 w 3767"/>
                  <a:gd name="T9" fmla="*/ 23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67"/>
                  <a:gd name="T16" fmla="*/ 0 h 2016"/>
                  <a:gd name="T17" fmla="*/ 3767 w 3767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67" h="2016">
                    <a:moveTo>
                      <a:pt x="0" y="2015"/>
                    </a:moveTo>
                    <a:lnTo>
                      <a:pt x="2008" y="0"/>
                    </a:lnTo>
                    <a:lnTo>
                      <a:pt x="3766" y="0"/>
                    </a:lnTo>
                    <a:lnTo>
                      <a:pt x="1756" y="2015"/>
                    </a:lnTo>
                    <a:lnTo>
                      <a:pt x="0" y="2015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40" name="Freeform 270"/>
              <p:cNvSpPr>
                <a:spLocks noChangeArrowheads="1"/>
              </p:cNvSpPr>
              <p:nvPr/>
            </p:nvSpPr>
            <p:spPr bwMode="auto">
              <a:xfrm>
                <a:off x="832" y="3156"/>
                <a:ext cx="455" cy="759"/>
              </a:xfrm>
              <a:custGeom>
                <a:avLst/>
                <a:gdLst>
                  <a:gd name="T0" fmla="*/ 0 w 2012"/>
                  <a:gd name="T1" fmla="*/ 39 h 3352"/>
                  <a:gd name="T2" fmla="*/ 0 w 2012"/>
                  <a:gd name="T3" fmla="*/ 23 h 3352"/>
                  <a:gd name="T4" fmla="*/ 23 w 2012"/>
                  <a:gd name="T5" fmla="*/ 0 h 3352"/>
                  <a:gd name="T6" fmla="*/ 23 w 2012"/>
                  <a:gd name="T7" fmla="*/ 16 h 3352"/>
                  <a:gd name="T8" fmla="*/ 0 w 2012"/>
                  <a:gd name="T9" fmla="*/ 39 h 3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2"/>
                  <a:gd name="T16" fmla="*/ 0 h 3352"/>
                  <a:gd name="T17" fmla="*/ 2012 w 2012"/>
                  <a:gd name="T18" fmla="*/ 3352 h 3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2" h="3352">
                    <a:moveTo>
                      <a:pt x="0" y="3351"/>
                    </a:moveTo>
                    <a:lnTo>
                      <a:pt x="0" y="2012"/>
                    </a:lnTo>
                    <a:lnTo>
                      <a:pt x="2011" y="0"/>
                    </a:lnTo>
                    <a:lnTo>
                      <a:pt x="2011" y="1338"/>
                    </a:lnTo>
                    <a:lnTo>
                      <a:pt x="0" y="3351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  <p:grpSp>
          <p:nvGrpSpPr>
            <p:cNvPr id="76934" name="Group 271"/>
            <p:cNvGrpSpPr>
              <a:grpSpLocks/>
            </p:cNvGrpSpPr>
            <p:nvPr/>
          </p:nvGrpSpPr>
          <p:grpSpPr bwMode="auto">
            <a:xfrm>
              <a:off x="385" y="3103"/>
              <a:ext cx="950" cy="859"/>
              <a:chOff x="385" y="3103"/>
              <a:chExt cx="950" cy="859"/>
            </a:xfrm>
          </p:grpSpPr>
          <p:sp>
            <p:nvSpPr>
              <p:cNvPr id="76935" name="Freeform 272"/>
              <p:cNvSpPr>
                <a:spLocks noChangeArrowheads="1"/>
              </p:cNvSpPr>
              <p:nvPr/>
            </p:nvSpPr>
            <p:spPr bwMode="auto">
              <a:xfrm>
                <a:off x="385" y="3103"/>
                <a:ext cx="948" cy="859"/>
              </a:xfrm>
              <a:custGeom>
                <a:avLst/>
                <a:gdLst>
                  <a:gd name="T0" fmla="*/ 0 w 4186"/>
                  <a:gd name="T1" fmla="*/ 44 h 3794"/>
                  <a:gd name="T2" fmla="*/ 0 w 4186"/>
                  <a:gd name="T3" fmla="*/ 23 h 3794"/>
                  <a:gd name="T4" fmla="*/ 23 w 4186"/>
                  <a:gd name="T5" fmla="*/ 0 h 3794"/>
                  <a:gd name="T6" fmla="*/ 49 w 4186"/>
                  <a:gd name="T7" fmla="*/ 0 h 3794"/>
                  <a:gd name="T8" fmla="*/ 49 w 4186"/>
                  <a:gd name="T9" fmla="*/ 21 h 3794"/>
                  <a:gd name="T10" fmla="*/ 25 w 4186"/>
                  <a:gd name="T11" fmla="*/ 44 h 3794"/>
                  <a:gd name="T12" fmla="*/ 0 w 4186"/>
                  <a:gd name="T13" fmla="*/ 44 h 37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86"/>
                  <a:gd name="T22" fmla="*/ 0 h 3794"/>
                  <a:gd name="T23" fmla="*/ 4186 w 4186"/>
                  <a:gd name="T24" fmla="*/ 3794 h 37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86" h="3794">
                    <a:moveTo>
                      <a:pt x="0" y="3793"/>
                    </a:moveTo>
                    <a:lnTo>
                      <a:pt x="0" y="1998"/>
                    </a:lnTo>
                    <a:lnTo>
                      <a:pt x="1997" y="0"/>
                    </a:lnTo>
                    <a:lnTo>
                      <a:pt x="4185" y="0"/>
                    </a:lnTo>
                    <a:lnTo>
                      <a:pt x="4185" y="1794"/>
                    </a:lnTo>
                    <a:lnTo>
                      <a:pt x="2185" y="3793"/>
                    </a:lnTo>
                    <a:lnTo>
                      <a:pt x="0" y="379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36" name="Freeform 273"/>
              <p:cNvSpPr>
                <a:spLocks noChangeArrowheads="1"/>
              </p:cNvSpPr>
              <p:nvPr/>
            </p:nvSpPr>
            <p:spPr bwMode="auto">
              <a:xfrm>
                <a:off x="385" y="3103"/>
                <a:ext cx="948" cy="454"/>
              </a:xfrm>
              <a:custGeom>
                <a:avLst/>
                <a:gdLst>
                  <a:gd name="T0" fmla="*/ 0 w 4186"/>
                  <a:gd name="T1" fmla="*/ 23 h 2008"/>
                  <a:gd name="T2" fmla="*/ 23 w 4186"/>
                  <a:gd name="T3" fmla="*/ 0 h 2008"/>
                  <a:gd name="T4" fmla="*/ 49 w 4186"/>
                  <a:gd name="T5" fmla="*/ 0 h 2008"/>
                  <a:gd name="T6" fmla="*/ 25 w 4186"/>
                  <a:gd name="T7" fmla="*/ 23 h 2008"/>
                  <a:gd name="T8" fmla="*/ 0 w 4186"/>
                  <a:gd name="T9" fmla="*/ 23 h 2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6"/>
                  <a:gd name="T16" fmla="*/ 0 h 2008"/>
                  <a:gd name="T17" fmla="*/ 4186 w 4186"/>
                  <a:gd name="T18" fmla="*/ 2008 h 2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6" h="2008">
                    <a:moveTo>
                      <a:pt x="0" y="2007"/>
                    </a:moveTo>
                    <a:lnTo>
                      <a:pt x="1997" y="0"/>
                    </a:lnTo>
                    <a:lnTo>
                      <a:pt x="4185" y="0"/>
                    </a:lnTo>
                    <a:lnTo>
                      <a:pt x="2185" y="2007"/>
                    </a:lnTo>
                    <a:lnTo>
                      <a:pt x="0" y="2007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937" name="Freeform 274"/>
              <p:cNvSpPr>
                <a:spLocks noChangeArrowheads="1"/>
              </p:cNvSpPr>
              <p:nvPr/>
            </p:nvSpPr>
            <p:spPr bwMode="auto">
              <a:xfrm>
                <a:off x="881" y="3103"/>
                <a:ext cx="454" cy="859"/>
              </a:xfrm>
              <a:custGeom>
                <a:avLst/>
                <a:gdLst>
                  <a:gd name="T0" fmla="*/ 0 w 2007"/>
                  <a:gd name="T1" fmla="*/ 44 h 3794"/>
                  <a:gd name="T2" fmla="*/ 0 w 2007"/>
                  <a:gd name="T3" fmla="*/ 23 h 3794"/>
                  <a:gd name="T4" fmla="*/ 23 w 2007"/>
                  <a:gd name="T5" fmla="*/ 0 h 3794"/>
                  <a:gd name="T6" fmla="*/ 23 w 2007"/>
                  <a:gd name="T7" fmla="*/ 21 h 3794"/>
                  <a:gd name="T8" fmla="*/ 0 w 2007"/>
                  <a:gd name="T9" fmla="*/ 44 h 3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7"/>
                  <a:gd name="T16" fmla="*/ 0 h 3794"/>
                  <a:gd name="T17" fmla="*/ 2007 w 2007"/>
                  <a:gd name="T18" fmla="*/ 3794 h 3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7" h="3794">
                    <a:moveTo>
                      <a:pt x="0" y="3793"/>
                    </a:moveTo>
                    <a:lnTo>
                      <a:pt x="0" y="1998"/>
                    </a:lnTo>
                    <a:lnTo>
                      <a:pt x="2006" y="0"/>
                    </a:lnTo>
                    <a:lnTo>
                      <a:pt x="2006" y="1794"/>
                    </a:lnTo>
                    <a:lnTo>
                      <a:pt x="0" y="3793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18" name="Group 275"/>
          <p:cNvGrpSpPr>
            <a:grpSpLocks/>
          </p:cNvGrpSpPr>
          <p:nvPr/>
        </p:nvGrpSpPr>
        <p:grpSpPr bwMode="auto">
          <a:xfrm>
            <a:off x="1828800" y="4800600"/>
            <a:ext cx="1508125" cy="1363663"/>
            <a:chOff x="1057" y="3107"/>
            <a:chExt cx="950" cy="859"/>
          </a:xfrm>
        </p:grpSpPr>
        <p:grpSp>
          <p:nvGrpSpPr>
            <p:cNvPr id="76844" name="Group 276"/>
            <p:cNvGrpSpPr>
              <a:grpSpLocks/>
            </p:cNvGrpSpPr>
            <p:nvPr/>
          </p:nvGrpSpPr>
          <p:grpSpPr bwMode="auto">
            <a:xfrm>
              <a:off x="1105" y="3155"/>
              <a:ext cx="855" cy="759"/>
              <a:chOff x="1105" y="3155"/>
              <a:chExt cx="855" cy="759"/>
            </a:xfrm>
          </p:grpSpPr>
          <p:grpSp>
            <p:nvGrpSpPr>
              <p:cNvPr id="76849" name="Group 277"/>
              <p:cNvGrpSpPr>
                <a:grpSpLocks/>
              </p:cNvGrpSpPr>
              <p:nvPr/>
            </p:nvGrpSpPr>
            <p:grpSpPr bwMode="auto">
              <a:xfrm>
                <a:off x="1153" y="3203"/>
                <a:ext cx="782" cy="663"/>
                <a:chOff x="1153" y="3203"/>
                <a:chExt cx="782" cy="663"/>
              </a:xfrm>
            </p:grpSpPr>
            <p:grpSp>
              <p:nvGrpSpPr>
                <p:cNvPr id="76854" name="Group 278"/>
                <p:cNvGrpSpPr>
                  <a:grpSpLocks/>
                </p:cNvGrpSpPr>
                <p:nvPr/>
              </p:nvGrpSpPr>
              <p:grpSpPr bwMode="auto">
                <a:xfrm>
                  <a:off x="1153" y="3203"/>
                  <a:ext cx="590" cy="663"/>
                  <a:chOff x="1153" y="3203"/>
                  <a:chExt cx="590" cy="663"/>
                </a:xfrm>
              </p:grpSpPr>
              <p:grpSp>
                <p:nvGrpSpPr>
                  <p:cNvPr id="76893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1561" y="3203"/>
                    <a:ext cx="182" cy="231"/>
                    <a:chOff x="1561" y="3203"/>
                    <a:chExt cx="182" cy="231"/>
                  </a:xfrm>
                </p:grpSpPr>
                <p:grpSp>
                  <p:nvGrpSpPr>
                    <p:cNvPr id="76920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1" y="3300"/>
                      <a:ext cx="182" cy="134"/>
                      <a:chOff x="1561" y="3300"/>
                      <a:chExt cx="182" cy="134"/>
                    </a:xfrm>
                  </p:grpSpPr>
                  <p:sp>
                    <p:nvSpPr>
                      <p:cNvPr id="76927" name="Freeform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61" y="3300"/>
                        <a:ext cx="180" cy="134"/>
                      </a:xfrm>
                      <a:custGeom>
                        <a:avLst/>
                        <a:gdLst>
                          <a:gd name="T0" fmla="*/ 0 w 799"/>
                          <a:gd name="T1" fmla="*/ 7 h 596"/>
                          <a:gd name="T2" fmla="*/ 0 w 799"/>
                          <a:gd name="T3" fmla="*/ 4 h 596"/>
                          <a:gd name="T4" fmla="*/ 4 w 799"/>
                          <a:gd name="T5" fmla="*/ 0 h 596"/>
                          <a:gd name="T6" fmla="*/ 9 w 799"/>
                          <a:gd name="T7" fmla="*/ 0 h 596"/>
                          <a:gd name="T8" fmla="*/ 9 w 799"/>
                          <a:gd name="T9" fmla="*/ 3 h 596"/>
                          <a:gd name="T10" fmla="*/ 5 w 799"/>
                          <a:gd name="T11" fmla="*/ 7 h 596"/>
                          <a:gd name="T12" fmla="*/ 0 w 799"/>
                          <a:gd name="T13" fmla="*/ 7 h 59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99"/>
                          <a:gd name="T22" fmla="*/ 0 h 596"/>
                          <a:gd name="T23" fmla="*/ 799 w 799"/>
                          <a:gd name="T24" fmla="*/ 596 h 59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99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6" y="0"/>
                            </a:lnTo>
                            <a:lnTo>
                              <a:pt x="798" y="0"/>
                            </a:lnTo>
                            <a:lnTo>
                              <a:pt x="798" y="278"/>
                            </a:lnTo>
                            <a:lnTo>
                              <a:pt x="479" y="595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928" name="Freeform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61" y="3300"/>
                        <a:ext cx="180" cy="72"/>
                      </a:xfrm>
                      <a:custGeom>
                        <a:avLst/>
                        <a:gdLst>
                          <a:gd name="T0" fmla="*/ 0 w 799"/>
                          <a:gd name="T1" fmla="*/ 4 h 323"/>
                          <a:gd name="T2" fmla="*/ 4 w 799"/>
                          <a:gd name="T3" fmla="*/ 0 h 323"/>
                          <a:gd name="T4" fmla="*/ 9 w 799"/>
                          <a:gd name="T5" fmla="*/ 0 h 323"/>
                          <a:gd name="T6" fmla="*/ 5 w 799"/>
                          <a:gd name="T7" fmla="*/ 4 h 323"/>
                          <a:gd name="T8" fmla="*/ 0 w 799"/>
                          <a:gd name="T9" fmla="*/ 4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9"/>
                          <a:gd name="T16" fmla="*/ 0 h 323"/>
                          <a:gd name="T17" fmla="*/ 799 w 799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9" h="323">
                            <a:moveTo>
                              <a:pt x="0" y="322"/>
                            </a:moveTo>
                            <a:lnTo>
                              <a:pt x="316" y="0"/>
                            </a:lnTo>
                            <a:lnTo>
                              <a:pt x="798" y="0"/>
                            </a:lnTo>
                            <a:lnTo>
                              <a:pt x="479" y="322"/>
                            </a:lnTo>
                            <a:lnTo>
                              <a:pt x="0" y="322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929" name="Freeform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71" y="3300"/>
                        <a:ext cx="72" cy="134"/>
                      </a:xfrm>
                      <a:custGeom>
                        <a:avLst/>
                        <a:gdLst>
                          <a:gd name="T0" fmla="*/ 0 w 323"/>
                          <a:gd name="T1" fmla="*/ 7 h 596"/>
                          <a:gd name="T2" fmla="*/ 0 w 323"/>
                          <a:gd name="T3" fmla="*/ 4 h 596"/>
                          <a:gd name="T4" fmla="*/ 4 w 323"/>
                          <a:gd name="T5" fmla="*/ 0 h 596"/>
                          <a:gd name="T6" fmla="*/ 4 w 323"/>
                          <a:gd name="T7" fmla="*/ 3 h 596"/>
                          <a:gd name="T8" fmla="*/ 0 w 323"/>
                          <a:gd name="T9" fmla="*/ 7 h 5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3"/>
                          <a:gd name="T16" fmla="*/ 0 h 596"/>
                          <a:gd name="T17" fmla="*/ 323 w 323"/>
                          <a:gd name="T18" fmla="*/ 596 h 5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3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22" y="0"/>
                            </a:lnTo>
                            <a:lnTo>
                              <a:pt x="322" y="278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DBDBDB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  <p:grpSp>
                  <p:nvGrpSpPr>
                    <p:cNvPr id="76921" name="Group 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3" y="3203"/>
                      <a:ext cx="85" cy="110"/>
                      <a:chOff x="1633" y="3203"/>
                      <a:chExt cx="85" cy="110"/>
                    </a:xfrm>
                  </p:grpSpPr>
                  <p:sp>
                    <p:nvSpPr>
                      <p:cNvPr id="76925" name="Freeform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3" y="3203"/>
                        <a:ext cx="85" cy="110"/>
                      </a:xfrm>
                      <a:custGeom>
                        <a:avLst/>
                        <a:gdLst>
                          <a:gd name="T0" fmla="*/ 2 w 380"/>
                          <a:gd name="T1" fmla="*/ 0 h 491"/>
                          <a:gd name="T2" fmla="*/ 0 w 380"/>
                          <a:gd name="T3" fmla="*/ 1 h 491"/>
                          <a:gd name="T4" fmla="*/ 0 w 380"/>
                          <a:gd name="T5" fmla="*/ 5 h 491"/>
                          <a:gd name="T6" fmla="*/ 2 w 380"/>
                          <a:gd name="T7" fmla="*/ 6 h 491"/>
                          <a:gd name="T8" fmla="*/ 4 w 380"/>
                          <a:gd name="T9" fmla="*/ 5 h 491"/>
                          <a:gd name="T10" fmla="*/ 4 w 380"/>
                          <a:gd name="T11" fmla="*/ 1 h 491"/>
                          <a:gd name="T12" fmla="*/ 2 w 380"/>
                          <a:gd name="T13" fmla="*/ 0 h 491"/>
                          <a:gd name="T14" fmla="*/ 2 w 380"/>
                          <a:gd name="T15" fmla="*/ 0 h 49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1"/>
                          <a:gd name="T26" fmla="*/ 380 w 380"/>
                          <a:gd name="T27" fmla="*/ 491 h 49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1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59"/>
                            </a:cubicBezTo>
                            <a:lnTo>
                              <a:pt x="0" y="430"/>
                            </a:lnTo>
                            <a:cubicBezTo>
                              <a:pt x="0" y="461"/>
                              <a:pt x="85" y="490"/>
                              <a:pt x="189" y="490"/>
                            </a:cubicBezTo>
                            <a:cubicBezTo>
                              <a:pt x="293" y="490"/>
                              <a:pt x="379" y="461"/>
                              <a:pt x="379" y="430"/>
                            </a:cubicBezTo>
                            <a:lnTo>
                              <a:pt x="379" y="59"/>
                            </a:lnTo>
                            <a:cubicBezTo>
                              <a:pt x="379" y="28"/>
                              <a:pt x="293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926" name="Freeform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3" y="3203"/>
                        <a:ext cx="85" cy="27"/>
                      </a:xfrm>
                      <a:custGeom>
                        <a:avLst/>
                        <a:gdLst>
                          <a:gd name="T0" fmla="*/ 2 w 380"/>
                          <a:gd name="T1" fmla="*/ 0 h 125"/>
                          <a:gd name="T2" fmla="*/ 0 w 380"/>
                          <a:gd name="T3" fmla="*/ 1 h 125"/>
                          <a:gd name="T4" fmla="*/ 2 w 380"/>
                          <a:gd name="T5" fmla="*/ 1 h 125"/>
                          <a:gd name="T6" fmla="*/ 4 w 380"/>
                          <a:gd name="T7" fmla="*/ 1 h 125"/>
                          <a:gd name="T8" fmla="*/ 2 w 380"/>
                          <a:gd name="T9" fmla="*/ 0 h 125"/>
                          <a:gd name="T10" fmla="*/ 2 w 380"/>
                          <a:gd name="T11" fmla="*/ 0 h 1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5"/>
                          <a:gd name="T20" fmla="*/ 380 w 380"/>
                          <a:gd name="T21" fmla="*/ 125 h 12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5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59"/>
                            </a:cubicBezTo>
                            <a:cubicBezTo>
                              <a:pt x="0" y="94"/>
                              <a:pt x="85" y="124"/>
                              <a:pt x="189" y="124"/>
                            </a:cubicBezTo>
                            <a:cubicBezTo>
                              <a:pt x="293" y="124"/>
                              <a:pt x="379" y="94"/>
                              <a:pt x="379" y="59"/>
                            </a:cubicBezTo>
                            <a:cubicBezTo>
                              <a:pt x="379" y="28"/>
                              <a:pt x="293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  <p:grpSp>
                  <p:nvGrpSpPr>
                    <p:cNvPr id="76922" name="Group 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5" y="3251"/>
                      <a:ext cx="85" cy="110"/>
                      <a:chOff x="1585" y="3251"/>
                      <a:chExt cx="85" cy="110"/>
                    </a:xfrm>
                  </p:grpSpPr>
                  <p:sp>
                    <p:nvSpPr>
                      <p:cNvPr id="76923" name="Freeform 2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5" y="3251"/>
                        <a:ext cx="85" cy="110"/>
                      </a:xfrm>
                      <a:custGeom>
                        <a:avLst/>
                        <a:gdLst>
                          <a:gd name="T0" fmla="*/ 2 w 381"/>
                          <a:gd name="T1" fmla="*/ 0 h 490"/>
                          <a:gd name="T2" fmla="*/ 0 w 381"/>
                          <a:gd name="T3" fmla="*/ 1 h 490"/>
                          <a:gd name="T4" fmla="*/ 0 w 381"/>
                          <a:gd name="T5" fmla="*/ 5 h 490"/>
                          <a:gd name="T6" fmla="*/ 2 w 381"/>
                          <a:gd name="T7" fmla="*/ 6 h 490"/>
                          <a:gd name="T8" fmla="*/ 4 w 381"/>
                          <a:gd name="T9" fmla="*/ 5 h 490"/>
                          <a:gd name="T10" fmla="*/ 4 w 381"/>
                          <a:gd name="T11" fmla="*/ 1 h 490"/>
                          <a:gd name="T12" fmla="*/ 2 w 381"/>
                          <a:gd name="T13" fmla="*/ 0 h 490"/>
                          <a:gd name="T14" fmla="*/ 2 w 381"/>
                          <a:gd name="T15" fmla="*/ 0 h 49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1"/>
                          <a:gd name="T25" fmla="*/ 0 h 490"/>
                          <a:gd name="T26" fmla="*/ 381 w 381"/>
                          <a:gd name="T27" fmla="*/ 490 h 49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1" h="490">
                            <a:moveTo>
                              <a:pt x="190" y="0"/>
                            </a:moveTo>
                            <a:cubicBezTo>
                              <a:pt x="85" y="0"/>
                              <a:pt x="0" y="26"/>
                              <a:pt x="0" y="61"/>
                            </a:cubicBezTo>
                            <a:lnTo>
                              <a:pt x="0" y="428"/>
                            </a:lnTo>
                            <a:cubicBezTo>
                              <a:pt x="0" y="460"/>
                              <a:pt x="85" y="489"/>
                              <a:pt x="190" y="489"/>
                            </a:cubicBezTo>
                            <a:cubicBezTo>
                              <a:pt x="292" y="489"/>
                              <a:pt x="380" y="460"/>
                              <a:pt x="380" y="428"/>
                            </a:cubicBezTo>
                            <a:lnTo>
                              <a:pt x="380" y="61"/>
                            </a:lnTo>
                            <a:cubicBezTo>
                              <a:pt x="380" y="26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924" name="Freeform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5" y="3251"/>
                        <a:ext cx="85" cy="27"/>
                      </a:xfrm>
                      <a:custGeom>
                        <a:avLst/>
                        <a:gdLst>
                          <a:gd name="T0" fmla="*/ 2 w 381"/>
                          <a:gd name="T1" fmla="*/ 0 h 124"/>
                          <a:gd name="T2" fmla="*/ 0 w 381"/>
                          <a:gd name="T3" fmla="*/ 1 h 124"/>
                          <a:gd name="T4" fmla="*/ 2 w 381"/>
                          <a:gd name="T5" fmla="*/ 1 h 124"/>
                          <a:gd name="T6" fmla="*/ 4 w 381"/>
                          <a:gd name="T7" fmla="*/ 1 h 124"/>
                          <a:gd name="T8" fmla="*/ 2 w 381"/>
                          <a:gd name="T9" fmla="*/ 0 h 124"/>
                          <a:gd name="T10" fmla="*/ 2 w 381"/>
                          <a:gd name="T11" fmla="*/ 0 h 1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1"/>
                          <a:gd name="T19" fmla="*/ 0 h 124"/>
                          <a:gd name="T20" fmla="*/ 381 w 381"/>
                          <a:gd name="T21" fmla="*/ 124 h 1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1" h="124">
                            <a:moveTo>
                              <a:pt x="190" y="0"/>
                            </a:moveTo>
                            <a:cubicBezTo>
                              <a:pt x="85" y="0"/>
                              <a:pt x="0" y="28"/>
                              <a:pt x="0" y="62"/>
                            </a:cubicBezTo>
                            <a:cubicBezTo>
                              <a:pt x="0" y="93"/>
                              <a:pt x="85" y="123"/>
                              <a:pt x="190" y="123"/>
                            </a:cubicBezTo>
                            <a:cubicBezTo>
                              <a:pt x="292" y="123"/>
                              <a:pt x="380" y="93"/>
                              <a:pt x="380" y="62"/>
                            </a:cubicBezTo>
                            <a:cubicBezTo>
                              <a:pt x="380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</p:grpSp>
              <p:grpSp>
                <p:nvGrpSpPr>
                  <p:cNvPr id="76894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297" y="3419"/>
                    <a:ext cx="326" cy="279"/>
                    <a:chOff x="1297" y="3419"/>
                    <a:chExt cx="326" cy="279"/>
                  </a:xfrm>
                </p:grpSpPr>
                <p:sp>
                  <p:nvSpPr>
                    <p:cNvPr id="76917" name="Freeform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3419"/>
                      <a:ext cx="324" cy="279"/>
                    </a:xfrm>
                    <a:custGeom>
                      <a:avLst/>
                      <a:gdLst>
                        <a:gd name="T0" fmla="*/ 0 w 1435"/>
                        <a:gd name="T1" fmla="*/ 14 h 1236"/>
                        <a:gd name="T2" fmla="*/ 0 w 1435"/>
                        <a:gd name="T3" fmla="*/ 11 h 1236"/>
                        <a:gd name="T4" fmla="*/ 10 w 1435"/>
                        <a:gd name="T5" fmla="*/ 0 h 1236"/>
                        <a:gd name="T6" fmla="*/ 16 w 1435"/>
                        <a:gd name="T7" fmla="*/ 0 h 1236"/>
                        <a:gd name="T8" fmla="*/ 16 w 1435"/>
                        <a:gd name="T9" fmla="*/ 4 h 1236"/>
                        <a:gd name="T10" fmla="*/ 6 w 1435"/>
                        <a:gd name="T11" fmla="*/ 14 h 1236"/>
                        <a:gd name="T12" fmla="*/ 0 w 1435"/>
                        <a:gd name="T13" fmla="*/ 14 h 12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35"/>
                        <a:gd name="T22" fmla="*/ 0 h 1236"/>
                        <a:gd name="T23" fmla="*/ 1435 w 1435"/>
                        <a:gd name="T24" fmla="*/ 1236 h 12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35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0" y="0"/>
                          </a:lnTo>
                          <a:lnTo>
                            <a:pt x="1434" y="0"/>
                          </a:lnTo>
                          <a:lnTo>
                            <a:pt x="1434" y="317"/>
                          </a:lnTo>
                          <a:lnTo>
                            <a:pt x="519" y="1235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8" name="Freeform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7" y="3419"/>
                      <a:ext cx="324" cy="206"/>
                    </a:xfrm>
                    <a:custGeom>
                      <a:avLst/>
                      <a:gdLst>
                        <a:gd name="T0" fmla="*/ 0 w 1435"/>
                        <a:gd name="T1" fmla="*/ 10 h 914"/>
                        <a:gd name="T2" fmla="*/ 10 w 1435"/>
                        <a:gd name="T3" fmla="*/ 0 h 914"/>
                        <a:gd name="T4" fmla="*/ 16 w 1435"/>
                        <a:gd name="T5" fmla="*/ 0 h 914"/>
                        <a:gd name="T6" fmla="*/ 6 w 1435"/>
                        <a:gd name="T7" fmla="*/ 10 h 914"/>
                        <a:gd name="T8" fmla="*/ 0 w 1435"/>
                        <a:gd name="T9" fmla="*/ 10 h 9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35"/>
                        <a:gd name="T16" fmla="*/ 0 h 914"/>
                        <a:gd name="T17" fmla="*/ 1435 w 1435"/>
                        <a:gd name="T18" fmla="*/ 914 h 9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35" h="914">
                          <a:moveTo>
                            <a:pt x="0" y="913"/>
                          </a:moveTo>
                          <a:lnTo>
                            <a:pt x="910" y="0"/>
                          </a:lnTo>
                          <a:lnTo>
                            <a:pt x="1434" y="0"/>
                          </a:lnTo>
                          <a:lnTo>
                            <a:pt x="519" y="913"/>
                          </a:lnTo>
                          <a:lnTo>
                            <a:pt x="0" y="91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9" name="Freeform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419"/>
                      <a:ext cx="206" cy="279"/>
                    </a:xfrm>
                    <a:custGeom>
                      <a:avLst/>
                      <a:gdLst>
                        <a:gd name="T0" fmla="*/ 0 w 913"/>
                        <a:gd name="T1" fmla="*/ 14 h 1236"/>
                        <a:gd name="T2" fmla="*/ 0 w 913"/>
                        <a:gd name="T3" fmla="*/ 11 h 1236"/>
                        <a:gd name="T4" fmla="*/ 10 w 913"/>
                        <a:gd name="T5" fmla="*/ 0 h 1236"/>
                        <a:gd name="T6" fmla="*/ 10 w 913"/>
                        <a:gd name="T7" fmla="*/ 4 h 1236"/>
                        <a:gd name="T8" fmla="*/ 0 w 913"/>
                        <a:gd name="T9" fmla="*/ 14 h 1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3"/>
                        <a:gd name="T16" fmla="*/ 0 h 1236"/>
                        <a:gd name="T17" fmla="*/ 913 w 913"/>
                        <a:gd name="T18" fmla="*/ 1236 h 1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3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2" y="0"/>
                          </a:lnTo>
                          <a:lnTo>
                            <a:pt x="912" y="317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95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1465" y="3371"/>
                    <a:ext cx="85" cy="110"/>
                    <a:chOff x="1465" y="3371"/>
                    <a:chExt cx="85" cy="110"/>
                  </a:xfrm>
                </p:grpSpPr>
                <p:sp>
                  <p:nvSpPr>
                    <p:cNvPr id="76915" name="Freeform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71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1"/>
                        <a:gd name="T2" fmla="*/ 0 w 380"/>
                        <a:gd name="T3" fmla="*/ 1 h 491"/>
                        <a:gd name="T4" fmla="*/ 0 w 380"/>
                        <a:gd name="T5" fmla="*/ 5 h 491"/>
                        <a:gd name="T6" fmla="*/ 2 w 380"/>
                        <a:gd name="T7" fmla="*/ 6 h 491"/>
                        <a:gd name="T8" fmla="*/ 4 w 380"/>
                        <a:gd name="T9" fmla="*/ 5 h 491"/>
                        <a:gd name="T10" fmla="*/ 4 w 380"/>
                        <a:gd name="T11" fmla="*/ 1 h 491"/>
                        <a:gd name="T12" fmla="*/ 2 w 380"/>
                        <a:gd name="T13" fmla="*/ 0 h 491"/>
                        <a:gd name="T14" fmla="*/ 2 w 380"/>
                        <a:gd name="T15" fmla="*/ 0 h 4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1"/>
                        <a:gd name="T26" fmla="*/ 380 w 380"/>
                        <a:gd name="T27" fmla="*/ 491 h 4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1">
                          <a:moveTo>
                            <a:pt x="189" y="0"/>
                          </a:moveTo>
                          <a:cubicBezTo>
                            <a:pt x="84" y="0"/>
                            <a:pt x="0" y="26"/>
                            <a:pt x="0" y="60"/>
                          </a:cubicBezTo>
                          <a:lnTo>
                            <a:pt x="0" y="429"/>
                          </a:lnTo>
                          <a:cubicBezTo>
                            <a:pt x="0" y="461"/>
                            <a:pt x="84" y="490"/>
                            <a:pt x="189" y="490"/>
                          </a:cubicBezTo>
                          <a:cubicBezTo>
                            <a:pt x="292" y="490"/>
                            <a:pt x="379" y="461"/>
                            <a:pt x="379" y="429"/>
                          </a:cubicBezTo>
                          <a:lnTo>
                            <a:pt x="379" y="60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6" name="Freeform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3371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5"/>
                        <a:gd name="T2" fmla="*/ 0 w 380"/>
                        <a:gd name="T3" fmla="*/ 1 h 125"/>
                        <a:gd name="T4" fmla="*/ 2 w 380"/>
                        <a:gd name="T5" fmla="*/ 1 h 125"/>
                        <a:gd name="T6" fmla="*/ 4 w 380"/>
                        <a:gd name="T7" fmla="*/ 1 h 125"/>
                        <a:gd name="T8" fmla="*/ 2 w 380"/>
                        <a:gd name="T9" fmla="*/ 0 h 125"/>
                        <a:gd name="T10" fmla="*/ 2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4" y="0"/>
                            <a:pt x="0" y="28"/>
                            <a:pt x="0" y="60"/>
                          </a:cubicBezTo>
                          <a:cubicBezTo>
                            <a:pt x="0" y="94"/>
                            <a:pt x="84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96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418" y="3419"/>
                    <a:ext cx="85" cy="110"/>
                    <a:chOff x="1418" y="3419"/>
                    <a:chExt cx="85" cy="110"/>
                  </a:xfrm>
                </p:grpSpPr>
                <p:sp>
                  <p:nvSpPr>
                    <p:cNvPr id="76913" name="Freeform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8" y="3419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0"/>
                        <a:gd name="T2" fmla="*/ 0 w 380"/>
                        <a:gd name="T3" fmla="*/ 1 h 490"/>
                        <a:gd name="T4" fmla="*/ 0 w 380"/>
                        <a:gd name="T5" fmla="*/ 5 h 490"/>
                        <a:gd name="T6" fmla="*/ 2 w 380"/>
                        <a:gd name="T7" fmla="*/ 6 h 490"/>
                        <a:gd name="T8" fmla="*/ 4 w 380"/>
                        <a:gd name="T9" fmla="*/ 5 h 490"/>
                        <a:gd name="T10" fmla="*/ 4 w 380"/>
                        <a:gd name="T11" fmla="*/ 1 h 490"/>
                        <a:gd name="T12" fmla="*/ 2 w 380"/>
                        <a:gd name="T13" fmla="*/ 0 h 490"/>
                        <a:gd name="T14" fmla="*/ 2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88" y="0"/>
                          </a:moveTo>
                          <a:cubicBezTo>
                            <a:pt x="84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60"/>
                            <a:pt x="84" y="489"/>
                            <a:pt x="188" y="489"/>
                          </a:cubicBezTo>
                          <a:cubicBezTo>
                            <a:pt x="292" y="489"/>
                            <a:pt x="379" y="460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4" name="Freeform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8" y="3419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8" y="0"/>
                          </a:moveTo>
                          <a:cubicBezTo>
                            <a:pt x="84" y="0"/>
                            <a:pt x="0" y="27"/>
                            <a:pt x="0" y="60"/>
                          </a:cubicBezTo>
                          <a:cubicBezTo>
                            <a:pt x="0" y="93"/>
                            <a:pt x="84" y="123"/>
                            <a:pt x="188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97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1369" y="3468"/>
                    <a:ext cx="85" cy="109"/>
                    <a:chOff x="1369" y="3468"/>
                    <a:chExt cx="85" cy="109"/>
                  </a:xfrm>
                </p:grpSpPr>
                <p:sp>
                  <p:nvSpPr>
                    <p:cNvPr id="76911" name="Freeform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468"/>
                      <a:ext cx="85" cy="109"/>
                    </a:xfrm>
                    <a:custGeom>
                      <a:avLst/>
                      <a:gdLst>
                        <a:gd name="T0" fmla="*/ 2 w 380"/>
                        <a:gd name="T1" fmla="*/ 0 h 486"/>
                        <a:gd name="T2" fmla="*/ 0 w 380"/>
                        <a:gd name="T3" fmla="*/ 1 h 486"/>
                        <a:gd name="T4" fmla="*/ 0 w 380"/>
                        <a:gd name="T5" fmla="*/ 5 h 486"/>
                        <a:gd name="T6" fmla="*/ 2 w 380"/>
                        <a:gd name="T7" fmla="*/ 5 h 486"/>
                        <a:gd name="T8" fmla="*/ 4 w 380"/>
                        <a:gd name="T9" fmla="*/ 5 h 486"/>
                        <a:gd name="T10" fmla="*/ 4 w 380"/>
                        <a:gd name="T11" fmla="*/ 1 h 486"/>
                        <a:gd name="T12" fmla="*/ 2 w 380"/>
                        <a:gd name="T13" fmla="*/ 0 h 486"/>
                        <a:gd name="T14" fmla="*/ 2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5" y="0"/>
                            <a:pt x="0" y="26"/>
                            <a:pt x="0" y="59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5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9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2" name="Freeform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468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5" y="0"/>
                            <a:pt x="0" y="27"/>
                            <a:pt x="0" y="58"/>
                          </a:cubicBezTo>
                          <a:cubicBezTo>
                            <a:pt x="0" y="93"/>
                            <a:pt x="85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8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98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21" y="3517"/>
                    <a:ext cx="85" cy="109"/>
                    <a:chOff x="1321" y="3517"/>
                    <a:chExt cx="85" cy="109"/>
                  </a:xfrm>
                </p:grpSpPr>
                <p:sp>
                  <p:nvSpPr>
                    <p:cNvPr id="76909" name="Freeform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1" y="3517"/>
                      <a:ext cx="85" cy="109"/>
                    </a:xfrm>
                    <a:custGeom>
                      <a:avLst/>
                      <a:gdLst>
                        <a:gd name="T0" fmla="*/ 2 w 380"/>
                        <a:gd name="T1" fmla="*/ 0 h 486"/>
                        <a:gd name="T2" fmla="*/ 0 w 380"/>
                        <a:gd name="T3" fmla="*/ 1 h 486"/>
                        <a:gd name="T4" fmla="*/ 0 w 380"/>
                        <a:gd name="T5" fmla="*/ 5 h 486"/>
                        <a:gd name="T6" fmla="*/ 2 w 380"/>
                        <a:gd name="T7" fmla="*/ 5 h 486"/>
                        <a:gd name="T8" fmla="*/ 4 w 380"/>
                        <a:gd name="T9" fmla="*/ 5 h 486"/>
                        <a:gd name="T10" fmla="*/ 4 w 380"/>
                        <a:gd name="T11" fmla="*/ 1 h 486"/>
                        <a:gd name="T12" fmla="*/ 2 w 380"/>
                        <a:gd name="T13" fmla="*/ 0 h 486"/>
                        <a:gd name="T14" fmla="*/ 2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4" y="0"/>
                            <a:pt x="0" y="26"/>
                            <a:pt x="0" y="58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4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8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10" name="Freeform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1" y="3517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4" y="0"/>
                            <a:pt x="0" y="27"/>
                            <a:pt x="0" y="57"/>
                          </a:cubicBezTo>
                          <a:cubicBezTo>
                            <a:pt x="0" y="93"/>
                            <a:pt x="84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7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9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1153" y="3732"/>
                    <a:ext cx="182" cy="134"/>
                    <a:chOff x="1153" y="3732"/>
                    <a:chExt cx="182" cy="134"/>
                  </a:xfrm>
                </p:grpSpPr>
                <p:sp>
                  <p:nvSpPr>
                    <p:cNvPr id="76906" name="Freeform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3" y="3732"/>
                      <a:ext cx="181" cy="134"/>
                    </a:xfrm>
                    <a:custGeom>
                      <a:avLst/>
                      <a:gdLst>
                        <a:gd name="T0" fmla="*/ 0 w 804"/>
                        <a:gd name="T1" fmla="*/ 7 h 596"/>
                        <a:gd name="T2" fmla="*/ 0 w 804"/>
                        <a:gd name="T3" fmla="*/ 4 h 596"/>
                        <a:gd name="T4" fmla="*/ 4 w 804"/>
                        <a:gd name="T5" fmla="*/ 0 h 596"/>
                        <a:gd name="T6" fmla="*/ 9 w 804"/>
                        <a:gd name="T7" fmla="*/ 0 h 596"/>
                        <a:gd name="T8" fmla="*/ 9 w 804"/>
                        <a:gd name="T9" fmla="*/ 3 h 596"/>
                        <a:gd name="T10" fmla="*/ 6 w 804"/>
                        <a:gd name="T11" fmla="*/ 7 h 596"/>
                        <a:gd name="T12" fmla="*/ 0 w 804"/>
                        <a:gd name="T13" fmla="*/ 7 h 5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04"/>
                        <a:gd name="T22" fmla="*/ 0 h 596"/>
                        <a:gd name="T23" fmla="*/ 804 w 804"/>
                        <a:gd name="T24" fmla="*/ 596 h 5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04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803" y="276"/>
                          </a:lnTo>
                          <a:lnTo>
                            <a:pt x="483" y="595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07" name="Freeform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3" y="3732"/>
                      <a:ext cx="181" cy="72"/>
                    </a:xfrm>
                    <a:custGeom>
                      <a:avLst/>
                      <a:gdLst>
                        <a:gd name="T0" fmla="*/ 0 w 804"/>
                        <a:gd name="T1" fmla="*/ 4 h 323"/>
                        <a:gd name="T2" fmla="*/ 4 w 804"/>
                        <a:gd name="T3" fmla="*/ 0 h 323"/>
                        <a:gd name="T4" fmla="*/ 9 w 804"/>
                        <a:gd name="T5" fmla="*/ 0 h 323"/>
                        <a:gd name="T6" fmla="*/ 6 w 804"/>
                        <a:gd name="T7" fmla="*/ 4 h 323"/>
                        <a:gd name="T8" fmla="*/ 0 w 804"/>
                        <a:gd name="T9" fmla="*/ 4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4"/>
                        <a:gd name="T16" fmla="*/ 0 h 323"/>
                        <a:gd name="T17" fmla="*/ 804 w 80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4" h="323">
                          <a:moveTo>
                            <a:pt x="0" y="322"/>
                          </a:move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483" y="322"/>
                          </a:lnTo>
                          <a:lnTo>
                            <a:pt x="0" y="32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08" name="Freeform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4" y="3732"/>
                      <a:ext cx="71" cy="134"/>
                    </a:xfrm>
                    <a:custGeom>
                      <a:avLst/>
                      <a:gdLst>
                        <a:gd name="T0" fmla="*/ 0 w 318"/>
                        <a:gd name="T1" fmla="*/ 7 h 596"/>
                        <a:gd name="T2" fmla="*/ 0 w 318"/>
                        <a:gd name="T3" fmla="*/ 4 h 596"/>
                        <a:gd name="T4" fmla="*/ 4 w 318"/>
                        <a:gd name="T5" fmla="*/ 0 h 596"/>
                        <a:gd name="T6" fmla="*/ 4 w 318"/>
                        <a:gd name="T7" fmla="*/ 3 h 596"/>
                        <a:gd name="T8" fmla="*/ 0 w 318"/>
                        <a:gd name="T9" fmla="*/ 7 h 59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8"/>
                        <a:gd name="T16" fmla="*/ 0 h 596"/>
                        <a:gd name="T17" fmla="*/ 318 w 318"/>
                        <a:gd name="T18" fmla="*/ 596 h 59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8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7" y="0"/>
                          </a:lnTo>
                          <a:lnTo>
                            <a:pt x="317" y="276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900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225" y="3636"/>
                    <a:ext cx="85" cy="110"/>
                    <a:chOff x="1225" y="3636"/>
                    <a:chExt cx="85" cy="110"/>
                  </a:xfrm>
                </p:grpSpPr>
                <p:sp>
                  <p:nvSpPr>
                    <p:cNvPr id="76904" name="Freeform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5" y="3636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0"/>
                        <a:gd name="T2" fmla="*/ 0 w 380"/>
                        <a:gd name="T3" fmla="*/ 1 h 490"/>
                        <a:gd name="T4" fmla="*/ 0 w 380"/>
                        <a:gd name="T5" fmla="*/ 5 h 490"/>
                        <a:gd name="T6" fmla="*/ 2 w 380"/>
                        <a:gd name="T7" fmla="*/ 6 h 490"/>
                        <a:gd name="T8" fmla="*/ 4 w 380"/>
                        <a:gd name="T9" fmla="*/ 5 h 490"/>
                        <a:gd name="T10" fmla="*/ 4 w 380"/>
                        <a:gd name="T11" fmla="*/ 1 h 490"/>
                        <a:gd name="T12" fmla="*/ 2 w 380"/>
                        <a:gd name="T13" fmla="*/ 0 h 490"/>
                        <a:gd name="T14" fmla="*/ 2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59"/>
                            <a:pt x="86" y="489"/>
                            <a:pt x="189" y="489"/>
                          </a:cubicBezTo>
                          <a:cubicBezTo>
                            <a:pt x="292" y="489"/>
                            <a:pt x="379" y="459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05" name="Freeform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5" y="3636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6" y="0"/>
                            <a:pt x="0" y="27"/>
                            <a:pt x="0" y="60"/>
                          </a:cubicBezTo>
                          <a:cubicBezTo>
                            <a:pt x="0" y="93"/>
                            <a:pt x="86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901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1177" y="3684"/>
                    <a:ext cx="85" cy="111"/>
                    <a:chOff x="1177" y="3684"/>
                    <a:chExt cx="85" cy="111"/>
                  </a:xfrm>
                </p:grpSpPr>
                <p:sp>
                  <p:nvSpPr>
                    <p:cNvPr id="76902" name="Freeform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7" y="3684"/>
                      <a:ext cx="85" cy="111"/>
                    </a:xfrm>
                    <a:custGeom>
                      <a:avLst/>
                      <a:gdLst>
                        <a:gd name="T0" fmla="*/ 2 w 380"/>
                        <a:gd name="T1" fmla="*/ 0 h 495"/>
                        <a:gd name="T2" fmla="*/ 0 w 380"/>
                        <a:gd name="T3" fmla="*/ 1 h 495"/>
                        <a:gd name="T4" fmla="*/ 0 w 380"/>
                        <a:gd name="T5" fmla="*/ 5 h 495"/>
                        <a:gd name="T6" fmla="*/ 2 w 380"/>
                        <a:gd name="T7" fmla="*/ 6 h 495"/>
                        <a:gd name="T8" fmla="*/ 4 w 380"/>
                        <a:gd name="T9" fmla="*/ 5 h 495"/>
                        <a:gd name="T10" fmla="*/ 4 w 380"/>
                        <a:gd name="T11" fmla="*/ 1 h 495"/>
                        <a:gd name="T12" fmla="*/ 2 w 380"/>
                        <a:gd name="T13" fmla="*/ 0 h 495"/>
                        <a:gd name="T14" fmla="*/ 2 w 380"/>
                        <a:gd name="T15" fmla="*/ 0 h 4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5"/>
                        <a:gd name="T26" fmla="*/ 380 w 380"/>
                        <a:gd name="T27" fmla="*/ 495 h 4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5">
                          <a:moveTo>
                            <a:pt x="189" y="0"/>
                          </a:moveTo>
                          <a:cubicBezTo>
                            <a:pt x="85" y="0"/>
                            <a:pt x="0" y="28"/>
                            <a:pt x="0" y="61"/>
                          </a:cubicBezTo>
                          <a:lnTo>
                            <a:pt x="0" y="433"/>
                          </a:lnTo>
                          <a:cubicBezTo>
                            <a:pt x="0" y="464"/>
                            <a:pt x="85" y="494"/>
                            <a:pt x="189" y="494"/>
                          </a:cubicBezTo>
                          <a:cubicBezTo>
                            <a:pt x="292" y="494"/>
                            <a:pt x="379" y="464"/>
                            <a:pt x="379" y="433"/>
                          </a:cubicBezTo>
                          <a:lnTo>
                            <a:pt x="379" y="61"/>
                          </a:ln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903" name="Freeform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7" y="3684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5"/>
                        <a:gd name="T2" fmla="*/ 0 w 380"/>
                        <a:gd name="T3" fmla="*/ 1 h 125"/>
                        <a:gd name="T4" fmla="*/ 2 w 380"/>
                        <a:gd name="T5" fmla="*/ 1 h 125"/>
                        <a:gd name="T6" fmla="*/ 4 w 380"/>
                        <a:gd name="T7" fmla="*/ 1 h 125"/>
                        <a:gd name="T8" fmla="*/ 2 w 380"/>
                        <a:gd name="T9" fmla="*/ 0 h 125"/>
                        <a:gd name="T10" fmla="*/ 2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5" y="0"/>
                            <a:pt x="0" y="28"/>
                            <a:pt x="0" y="60"/>
                          </a:cubicBezTo>
                          <a:cubicBezTo>
                            <a:pt x="0" y="94"/>
                            <a:pt x="85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</p:grpSp>
            <p:grpSp>
              <p:nvGrpSpPr>
                <p:cNvPr id="76855" name="Group 316"/>
                <p:cNvGrpSpPr>
                  <a:grpSpLocks/>
                </p:cNvGrpSpPr>
                <p:nvPr/>
              </p:nvGrpSpPr>
              <p:grpSpPr bwMode="auto">
                <a:xfrm>
                  <a:off x="1345" y="3203"/>
                  <a:ext cx="590" cy="663"/>
                  <a:chOff x="1345" y="3203"/>
                  <a:chExt cx="590" cy="663"/>
                </a:xfrm>
              </p:grpSpPr>
              <p:grpSp>
                <p:nvGrpSpPr>
                  <p:cNvPr id="76856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1753" y="3203"/>
                    <a:ext cx="182" cy="231"/>
                    <a:chOff x="1753" y="3203"/>
                    <a:chExt cx="182" cy="231"/>
                  </a:xfrm>
                </p:grpSpPr>
                <p:grpSp>
                  <p:nvGrpSpPr>
                    <p:cNvPr id="76883" name="Group 3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3" y="3300"/>
                      <a:ext cx="182" cy="134"/>
                      <a:chOff x="1753" y="3300"/>
                      <a:chExt cx="182" cy="134"/>
                    </a:xfrm>
                  </p:grpSpPr>
                  <p:sp>
                    <p:nvSpPr>
                      <p:cNvPr id="76890" name="Freeform 3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3" y="3300"/>
                        <a:ext cx="179" cy="134"/>
                      </a:xfrm>
                      <a:custGeom>
                        <a:avLst/>
                        <a:gdLst>
                          <a:gd name="T0" fmla="*/ 0 w 795"/>
                          <a:gd name="T1" fmla="*/ 7 h 596"/>
                          <a:gd name="T2" fmla="*/ 0 w 795"/>
                          <a:gd name="T3" fmla="*/ 4 h 596"/>
                          <a:gd name="T4" fmla="*/ 4 w 795"/>
                          <a:gd name="T5" fmla="*/ 0 h 596"/>
                          <a:gd name="T6" fmla="*/ 9 w 795"/>
                          <a:gd name="T7" fmla="*/ 0 h 596"/>
                          <a:gd name="T8" fmla="*/ 9 w 795"/>
                          <a:gd name="T9" fmla="*/ 3 h 596"/>
                          <a:gd name="T10" fmla="*/ 5 w 795"/>
                          <a:gd name="T11" fmla="*/ 7 h 596"/>
                          <a:gd name="T12" fmla="*/ 0 w 795"/>
                          <a:gd name="T13" fmla="*/ 7 h 59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795"/>
                          <a:gd name="T22" fmla="*/ 0 h 596"/>
                          <a:gd name="T23" fmla="*/ 795 w 795"/>
                          <a:gd name="T24" fmla="*/ 596 h 59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795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6" y="0"/>
                            </a:lnTo>
                            <a:lnTo>
                              <a:pt x="794" y="0"/>
                            </a:lnTo>
                            <a:lnTo>
                              <a:pt x="794" y="278"/>
                            </a:lnTo>
                            <a:lnTo>
                              <a:pt x="475" y="595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891" name="Freeform 3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3" y="3300"/>
                        <a:ext cx="179" cy="72"/>
                      </a:xfrm>
                      <a:custGeom>
                        <a:avLst/>
                        <a:gdLst>
                          <a:gd name="T0" fmla="*/ 0 w 795"/>
                          <a:gd name="T1" fmla="*/ 4 h 323"/>
                          <a:gd name="T2" fmla="*/ 4 w 795"/>
                          <a:gd name="T3" fmla="*/ 0 h 323"/>
                          <a:gd name="T4" fmla="*/ 9 w 795"/>
                          <a:gd name="T5" fmla="*/ 0 h 323"/>
                          <a:gd name="T6" fmla="*/ 5 w 795"/>
                          <a:gd name="T7" fmla="*/ 4 h 323"/>
                          <a:gd name="T8" fmla="*/ 0 w 795"/>
                          <a:gd name="T9" fmla="*/ 4 h 3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95"/>
                          <a:gd name="T16" fmla="*/ 0 h 323"/>
                          <a:gd name="T17" fmla="*/ 795 w 795"/>
                          <a:gd name="T18" fmla="*/ 323 h 3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95" h="323">
                            <a:moveTo>
                              <a:pt x="0" y="322"/>
                            </a:moveTo>
                            <a:lnTo>
                              <a:pt x="316" y="0"/>
                            </a:lnTo>
                            <a:lnTo>
                              <a:pt x="794" y="0"/>
                            </a:lnTo>
                            <a:lnTo>
                              <a:pt x="475" y="322"/>
                            </a:lnTo>
                            <a:lnTo>
                              <a:pt x="0" y="322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892" name="Freeform 3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64" y="3300"/>
                        <a:ext cx="71" cy="134"/>
                      </a:xfrm>
                      <a:custGeom>
                        <a:avLst/>
                        <a:gdLst>
                          <a:gd name="T0" fmla="*/ 0 w 318"/>
                          <a:gd name="T1" fmla="*/ 7 h 596"/>
                          <a:gd name="T2" fmla="*/ 0 w 318"/>
                          <a:gd name="T3" fmla="*/ 4 h 596"/>
                          <a:gd name="T4" fmla="*/ 4 w 318"/>
                          <a:gd name="T5" fmla="*/ 0 h 596"/>
                          <a:gd name="T6" fmla="*/ 4 w 318"/>
                          <a:gd name="T7" fmla="*/ 3 h 596"/>
                          <a:gd name="T8" fmla="*/ 0 w 318"/>
                          <a:gd name="T9" fmla="*/ 7 h 59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8"/>
                          <a:gd name="T16" fmla="*/ 0 h 596"/>
                          <a:gd name="T17" fmla="*/ 318 w 318"/>
                          <a:gd name="T18" fmla="*/ 596 h 59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8" h="596">
                            <a:moveTo>
                              <a:pt x="0" y="595"/>
                            </a:moveTo>
                            <a:lnTo>
                              <a:pt x="0" y="315"/>
                            </a:lnTo>
                            <a:lnTo>
                              <a:pt x="317" y="0"/>
                            </a:lnTo>
                            <a:lnTo>
                              <a:pt x="317" y="278"/>
                            </a:lnTo>
                            <a:lnTo>
                              <a:pt x="0" y="595"/>
                            </a:lnTo>
                          </a:path>
                        </a:pathLst>
                      </a:custGeom>
                      <a:solidFill>
                        <a:srgbClr val="DBDBDB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  <p:grpSp>
                  <p:nvGrpSpPr>
                    <p:cNvPr id="76884" name="Group 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5" y="3203"/>
                      <a:ext cx="85" cy="110"/>
                      <a:chOff x="1825" y="3203"/>
                      <a:chExt cx="85" cy="110"/>
                    </a:xfrm>
                  </p:grpSpPr>
                  <p:sp>
                    <p:nvSpPr>
                      <p:cNvPr id="76888" name="Freeform 3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5" y="3203"/>
                        <a:ext cx="85" cy="110"/>
                      </a:xfrm>
                      <a:custGeom>
                        <a:avLst/>
                        <a:gdLst>
                          <a:gd name="T0" fmla="*/ 2 w 380"/>
                          <a:gd name="T1" fmla="*/ 0 h 491"/>
                          <a:gd name="T2" fmla="*/ 0 w 380"/>
                          <a:gd name="T3" fmla="*/ 1 h 491"/>
                          <a:gd name="T4" fmla="*/ 0 w 380"/>
                          <a:gd name="T5" fmla="*/ 5 h 491"/>
                          <a:gd name="T6" fmla="*/ 2 w 380"/>
                          <a:gd name="T7" fmla="*/ 6 h 491"/>
                          <a:gd name="T8" fmla="*/ 4 w 380"/>
                          <a:gd name="T9" fmla="*/ 5 h 491"/>
                          <a:gd name="T10" fmla="*/ 4 w 380"/>
                          <a:gd name="T11" fmla="*/ 1 h 491"/>
                          <a:gd name="T12" fmla="*/ 2 w 380"/>
                          <a:gd name="T13" fmla="*/ 0 h 491"/>
                          <a:gd name="T14" fmla="*/ 2 w 380"/>
                          <a:gd name="T15" fmla="*/ 0 h 49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1"/>
                          <a:gd name="T26" fmla="*/ 380 w 380"/>
                          <a:gd name="T27" fmla="*/ 491 h 49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1">
                            <a:moveTo>
                              <a:pt x="190" y="0"/>
                            </a:moveTo>
                            <a:cubicBezTo>
                              <a:pt x="86" y="0"/>
                              <a:pt x="0" y="28"/>
                              <a:pt x="0" y="59"/>
                            </a:cubicBezTo>
                            <a:lnTo>
                              <a:pt x="0" y="430"/>
                            </a:lnTo>
                            <a:cubicBezTo>
                              <a:pt x="0" y="461"/>
                              <a:pt x="86" y="490"/>
                              <a:pt x="190" y="490"/>
                            </a:cubicBezTo>
                            <a:cubicBezTo>
                              <a:pt x="292" y="490"/>
                              <a:pt x="379" y="461"/>
                              <a:pt x="379" y="430"/>
                            </a:cubicBezTo>
                            <a:lnTo>
                              <a:pt x="379" y="59"/>
                            </a:lnTo>
                            <a:cubicBezTo>
                              <a:pt x="379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889" name="Freeform 3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5" y="3203"/>
                        <a:ext cx="85" cy="27"/>
                      </a:xfrm>
                      <a:custGeom>
                        <a:avLst/>
                        <a:gdLst>
                          <a:gd name="T0" fmla="*/ 2 w 380"/>
                          <a:gd name="T1" fmla="*/ 0 h 125"/>
                          <a:gd name="T2" fmla="*/ 0 w 380"/>
                          <a:gd name="T3" fmla="*/ 1 h 125"/>
                          <a:gd name="T4" fmla="*/ 2 w 380"/>
                          <a:gd name="T5" fmla="*/ 1 h 125"/>
                          <a:gd name="T6" fmla="*/ 4 w 380"/>
                          <a:gd name="T7" fmla="*/ 1 h 125"/>
                          <a:gd name="T8" fmla="*/ 2 w 380"/>
                          <a:gd name="T9" fmla="*/ 0 h 125"/>
                          <a:gd name="T10" fmla="*/ 2 w 380"/>
                          <a:gd name="T11" fmla="*/ 0 h 125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5"/>
                          <a:gd name="T20" fmla="*/ 380 w 380"/>
                          <a:gd name="T21" fmla="*/ 125 h 125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5">
                            <a:moveTo>
                              <a:pt x="190" y="0"/>
                            </a:moveTo>
                            <a:cubicBezTo>
                              <a:pt x="86" y="0"/>
                              <a:pt x="0" y="28"/>
                              <a:pt x="0" y="59"/>
                            </a:cubicBezTo>
                            <a:cubicBezTo>
                              <a:pt x="0" y="94"/>
                              <a:pt x="86" y="124"/>
                              <a:pt x="190" y="124"/>
                            </a:cubicBezTo>
                            <a:cubicBezTo>
                              <a:pt x="292" y="124"/>
                              <a:pt x="379" y="94"/>
                              <a:pt x="379" y="59"/>
                            </a:cubicBezTo>
                            <a:cubicBezTo>
                              <a:pt x="379" y="28"/>
                              <a:pt x="292" y="0"/>
                              <a:pt x="190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  <p:grpSp>
                  <p:nvGrpSpPr>
                    <p:cNvPr id="76885" name="Group 3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7" y="3251"/>
                      <a:ext cx="85" cy="110"/>
                      <a:chOff x="1777" y="3251"/>
                      <a:chExt cx="85" cy="110"/>
                    </a:xfrm>
                  </p:grpSpPr>
                  <p:sp>
                    <p:nvSpPr>
                      <p:cNvPr id="76886" name="Freeform 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7" y="3251"/>
                        <a:ext cx="85" cy="110"/>
                      </a:xfrm>
                      <a:custGeom>
                        <a:avLst/>
                        <a:gdLst>
                          <a:gd name="T0" fmla="*/ 2 w 380"/>
                          <a:gd name="T1" fmla="*/ 0 h 490"/>
                          <a:gd name="T2" fmla="*/ 0 w 380"/>
                          <a:gd name="T3" fmla="*/ 1 h 490"/>
                          <a:gd name="T4" fmla="*/ 0 w 380"/>
                          <a:gd name="T5" fmla="*/ 5 h 490"/>
                          <a:gd name="T6" fmla="*/ 2 w 380"/>
                          <a:gd name="T7" fmla="*/ 6 h 490"/>
                          <a:gd name="T8" fmla="*/ 4 w 380"/>
                          <a:gd name="T9" fmla="*/ 5 h 490"/>
                          <a:gd name="T10" fmla="*/ 4 w 380"/>
                          <a:gd name="T11" fmla="*/ 1 h 490"/>
                          <a:gd name="T12" fmla="*/ 2 w 380"/>
                          <a:gd name="T13" fmla="*/ 0 h 490"/>
                          <a:gd name="T14" fmla="*/ 2 w 380"/>
                          <a:gd name="T15" fmla="*/ 0 h 49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80"/>
                          <a:gd name="T25" fmla="*/ 0 h 490"/>
                          <a:gd name="T26" fmla="*/ 380 w 380"/>
                          <a:gd name="T27" fmla="*/ 490 h 49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80" h="490">
                            <a:moveTo>
                              <a:pt x="189" y="0"/>
                            </a:moveTo>
                            <a:cubicBezTo>
                              <a:pt x="85" y="0"/>
                              <a:pt x="0" y="26"/>
                              <a:pt x="0" y="61"/>
                            </a:cubicBezTo>
                            <a:lnTo>
                              <a:pt x="0" y="428"/>
                            </a:lnTo>
                            <a:cubicBezTo>
                              <a:pt x="0" y="460"/>
                              <a:pt x="85" y="489"/>
                              <a:pt x="189" y="489"/>
                            </a:cubicBezTo>
                            <a:cubicBezTo>
                              <a:pt x="294" y="489"/>
                              <a:pt x="379" y="460"/>
                              <a:pt x="379" y="428"/>
                            </a:cubicBezTo>
                            <a:lnTo>
                              <a:pt x="379" y="61"/>
                            </a:lnTo>
                            <a:cubicBezTo>
                              <a:pt x="379" y="26"/>
                              <a:pt x="294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  <p:sp>
                    <p:nvSpPr>
                      <p:cNvPr id="76887" name="Freeform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77" y="3251"/>
                        <a:ext cx="85" cy="27"/>
                      </a:xfrm>
                      <a:custGeom>
                        <a:avLst/>
                        <a:gdLst>
                          <a:gd name="T0" fmla="*/ 2 w 380"/>
                          <a:gd name="T1" fmla="*/ 0 h 124"/>
                          <a:gd name="T2" fmla="*/ 0 w 380"/>
                          <a:gd name="T3" fmla="*/ 1 h 124"/>
                          <a:gd name="T4" fmla="*/ 2 w 380"/>
                          <a:gd name="T5" fmla="*/ 1 h 124"/>
                          <a:gd name="T6" fmla="*/ 4 w 380"/>
                          <a:gd name="T7" fmla="*/ 1 h 124"/>
                          <a:gd name="T8" fmla="*/ 2 w 380"/>
                          <a:gd name="T9" fmla="*/ 0 h 124"/>
                          <a:gd name="T10" fmla="*/ 2 w 380"/>
                          <a:gd name="T11" fmla="*/ 0 h 12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80"/>
                          <a:gd name="T19" fmla="*/ 0 h 124"/>
                          <a:gd name="T20" fmla="*/ 380 w 380"/>
                          <a:gd name="T21" fmla="*/ 124 h 12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80" h="124">
                            <a:moveTo>
                              <a:pt x="189" y="0"/>
                            </a:moveTo>
                            <a:cubicBezTo>
                              <a:pt x="85" y="0"/>
                              <a:pt x="0" y="28"/>
                              <a:pt x="0" y="62"/>
                            </a:cubicBezTo>
                            <a:cubicBezTo>
                              <a:pt x="0" y="93"/>
                              <a:pt x="85" y="123"/>
                              <a:pt x="189" y="123"/>
                            </a:cubicBezTo>
                            <a:cubicBezTo>
                              <a:pt x="294" y="123"/>
                              <a:pt x="379" y="93"/>
                              <a:pt x="379" y="62"/>
                            </a:cubicBezTo>
                            <a:cubicBezTo>
                              <a:pt x="379" y="28"/>
                              <a:pt x="294" y="0"/>
                              <a:pt x="189" y="0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3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endParaRPr lang="en-GB"/>
                      </a:p>
                    </p:txBody>
                  </p:sp>
                </p:grpSp>
              </p:grpSp>
              <p:grpSp>
                <p:nvGrpSpPr>
                  <p:cNvPr id="76857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490" y="3419"/>
                    <a:ext cx="326" cy="279"/>
                    <a:chOff x="1490" y="3419"/>
                    <a:chExt cx="326" cy="279"/>
                  </a:xfrm>
                </p:grpSpPr>
                <p:sp>
                  <p:nvSpPr>
                    <p:cNvPr id="76880" name="Freeform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0" y="3419"/>
                      <a:ext cx="325" cy="279"/>
                    </a:xfrm>
                    <a:custGeom>
                      <a:avLst/>
                      <a:gdLst>
                        <a:gd name="T0" fmla="*/ 0 w 1439"/>
                        <a:gd name="T1" fmla="*/ 14 h 1236"/>
                        <a:gd name="T2" fmla="*/ 0 w 1439"/>
                        <a:gd name="T3" fmla="*/ 11 h 1236"/>
                        <a:gd name="T4" fmla="*/ 11 w 1439"/>
                        <a:gd name="T5" fmla="*/ 0 h 1236"/>
                        <a:gd name="T6" fmla="*/ 16 w 1439"/>
                        <a:gd name="T7" fmla="*/ 0 h 1236"/>
                        <a:gd name="T8" fmla="*/ 16 w 1439"/>
                        <a:gd name="T9" fmla="*/ 4 h 1236"/>
                        <a:gd name="T10" fmla="*/ 6 w 1439"/>
                        <a:gd name="T11" fmla="*/ 14 h 1236"/>
                        <a:gd name="T12" fmla="*/ 0 w 1439"/>
                        <a:gd name="T13" fmla="*/ 14 h 12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39"/>
                        <a:gd name="T22" fmla="*/ 0 h 1236"/>
                        <a:gd name="T23" fmla="*/ 1439 w 1439"/>
                        <a:gd name="T24" fmla="*/ 1236 h 12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39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2" y="0"/>
                          </a:lnTo>
                          <a:lnTo>
                            <a:pt x="1438" y="0"/>
                          </a:lnTo>
                          <a:lnTo>
                            <a:pt x="1438" y="317"/>
                          </a:lnTo>
                          <a:lnTo>
                            <a:pt x="523" y="1235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81" name="Freeform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0" y="3419"/>
                      <a:ext cx="325" cy="206"/>
                    </a:xfrm>
                    <a:custGeom>
                      <a:avLst/>
                      <a:gdLst>
                        <a:gd name="T0" fmla="*/ 0 w 1439"/>
                        <a:gd name="T1" fmla="*/ 10 h 914"/>
                        <a:gd name="T2" fmla="*/ 11 w 1439"/>
                        <a:gd name="T3" fmla="*/ 0 h 914"/>
                        <a:gd name="T4" fmla="*/ 16 w 1439"/>
                        <a:gd name="T5" fmla="*/ 0 h 914"/>
                        <a:gd name="T6" fmla="*/ 6 w 1439"/>
                        <a:gd name="T7" fmla="*/ 10 h 914"/>
                        <a:gd name="T8" fmla="*/ 0 w 1439"/>
                        <a:gd name="T9" fmla="*/ 10 h 9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39"/>
                        <a:gd name="T16" fmla="*/ 0 h 914"/>
                        <a:gd name="T17" fmla="*/ 1439 w 1439"/>
                        <a:gd name="T18" fmla="*/ 914 h 9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39" h="914">
                          <a:moveTo>
                            <a:pt x="0" y="913"/>
                          </a:moveTo>
                          <a:lnTo>
                            <a:pt x="912" y="0"/>
                          </a:lnTo>
                          <a:lnTo>
                            <a:pt x="1438" y="0"/>
                          </a:lnTo>
                          <a:lnTo>
                            <a:pt x="523" y="913"/>
                          </a:lnTo>
                          <a:lnTo>
                            <a:pt x="0" y="913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82" name="Freeform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9" y="3419"/>
                      <a:ext cx="207" cy="279"/>
                    </a:xfrm>
                    <a:custGeom>
                      <a:avLst/>
                      <a:gdLst>
                        <a:gd name="T0" fmla="*/ 0 w 918"/>
                        <a:gd name="T1" fmla="*/ 14 h 1236"/>
                        <a:gd name="T2" fmla="*/ 0 w 918"/>
                        <a:gd name="T3" fmla="*/ 11 h 1236"/>
                        <a:gd name="T4" fmla="*/ 11 w 918"/>
                        <a:gd name="T5" fmla="*/ 0 h 1236"/>
                        <a:gd name="T6" fmla="*/ 11 w 918"/>
                        <a:gd name="T7" fmla="*/ 4 h 1236"/>
                        <a:gd name="T8" fmla="*/ 0 w 918"/>
                        <a:gd name="T9" fmla="*/ 14 h 12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8"/>
                        <a:gd name="T16" fmla="*/ 0 h 1236"/>
                        <a:gd name="T17" fmla="*/ 918 w 918"/>
                        <a:gd name="T18" fmla="*/ 1236 h 12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8" h="1236">
                          <a:moveTo>
                            <a:pt x="0" y="1235"/>
                          </a:moveTo>
                          <a:lnTo>
                            <a:pt x="0" y="917"/>
                          </a:lnTo>
                          <a:lnTo>
                            <a:pt x="917" y="0"/>
                          </a:lnTo>
                          <a:lnTo>
                            <a:pt x="917" y="317"/>
                          </a:lnTo>
                          <a:lnTo>
                            <a:pt x="0" y="123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58" name="Group 332"/>
                  <p:cNvGrpSpPr>
                    <a:grpSpLocks/>
                  </p:cNvGrpSpPr>
                  <p:nvPr/>
                </p:nvGrpSpPr>
                <p:grpSpPr bwMode="auto">
                  <a:xfrm>
                    <a:off x="1657" y="3371"/>
                    <a:ext cx="85" cy="110"/>
                    <a:chOff x="1657" y="3371"/>
                    <a:chExt cx="85" cy="110"/>
                  </a:xfrm>
                </p:grpSpPr>
                <p:sp>
                  <p:nvSpPr>
                    <p:cNvPr id="76878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7" y="3371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1"/>
                        <a:gd name="T2" fmla="*/ 0 w 380"/>
                        <a:gd name="T3" fmla="*/ 1 h 491"/>
                        <a:gd name="T4" fmla="*/ 0 w 380"/>
                        <a:gd name="T5" fmla="*/ 5 h 491"/>
                        <a:gd name="T6" fmla="*/ 2 w 380"/>
                        <a:gd name="T7" fmla="*/ 6 h 491"/>
                        <a:gd name="T8" fmla="*/ 4 w 380"/>
                        <a:gd name="T9" fmla="*/ 5 h 491"/>
                        <a:gd name="T10" fmla="*/ 4 w 380"/>
                        <a:gd name="T11" fmla="*/ 1 h 491"/>
                        <a:gd name="T12" fmla="*/ 2 w 380"/>
                        <a:gd name="T13" fmla="*/ 0 h 491"/>
                        <a:gd name="T14" fmla="*/ 2 w 380"/>
                        <a:gd name="T15" fmla="*/ 0 h 4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1"/>
                        <a:gd name="T26" fmla="*/ 380 w 380"/>
                        <a:gd name="T27" fmla="*/ 491 h 4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1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60"/>
                          </a:cubicBezTo>
                          <a:lnTo>
                            <a:pt x="0" y="429"/>
                          </a:lnTo>
                          <a:cubicBezTo>
                            <a:pt x="0" y="461"/>
                            <a:pt x="86" y="490"/>
                            <a:pt x="189" y="490"/>
                          </a:cubicBezTo>
                          <a:cubicBezTo>
                            <a:pt x="292" y="490"/>
                            <a:pt x="379" y="461"/>
                            <a:pt x="379" y="429"/>
                          </a:cubicBezTo>
                          <a:lnTo>
                            <a:pt x="379" y="60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9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7" y="3371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5"/>
                        <a:gd name="T2" fmla="*/ 0 w 380"/>
                        <a:gd name="T3" fmla="*/ 1 h 125"/>
                        <a:gd name="T4" fmla="*/ 2 w 380"/>
                        <a:gd name="T5" fmla="*/ 1 h 125"/>
                        <a:gd name="T6" fmla="*/ 4 w 380"/>
                        <a:gd name="T7" fmla="*/ 1 h 125"/>
                        <a:gd name="T8" fmla="*/ 2 w 380"/>
                        <a:gd name="T9" fmla="*/ 0 h 125"/>
                        <a:gd name="T10" fmla="*/ 2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0"/>
                          </a:cubicBezTo>
                          <a:cubicBezTo>
                            <a:pt x="0" y="94"/>
                            <a:pt x="86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59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1610" y="3419"/>
                    <a:ext cx="85" cy="110"/>
                    <a:chOff x="1610" y="3419"/>
                    <a:chExt cx="85" cy="110"/>
                  </a:xfrm>
                </p:grpSpPr>
                <p:sp>
                  <p:nvSpPr>
                    <p:cNvPr id="76876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3419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0"/>
                        <a:gd name="T2" fmla="*/ 0 w 380"/>
                        <a:gd name="T3" fmla="*/ 1 h 490"/>
                        <a:gd name="T4" fmla="*/ 0 w 380"/>
                        <a:gd name="T5" fmla="*/ 5 h 490"/>
                        <a:gd name="T6" fmla="*/ 2 w 380"/>
                        <a:gd name="T7" fmla="*/ 6 h 490"/>
                        <a:gd name="T8" fmla="*/ 4 w 380"/>
                        <a:gd name="T9" fmla="*/ 5 h 490"/>
                        <a:gd name="T10" fmla="*/ 4 w 380"/>
                        <a:gd name="T11" fmla="*/ 1 h 490"/>
                        <a:gd name="T12" fmla="*/ 2 w 380"/>
                        <a:gd name="T13" fmla="*/ 0 h 490"/>
                        <a:gd name="T14" fmla="*/ 2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90" y="0"/>
                          </a:moveTo>
                          <a:cubicBezTo>
                            <a:pt x="86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60"/>
                            <a:pt x="86" y="489"/>
                            <a:pt x="190" y="489"/>
                          </a:cubicBezTo>
                          <a:cubicBezTo>
                            <a:pt x="292" y="489"/>
                            <a:pt x="379" y="460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7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3419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90" y="0"/>
                          </a:moveTo>
                          <a:cubicBezTo>
                            <a:pt x="86" y="0"/>
                            <a:pt x="0" y="27"/>
                            <a:pt x="0" y="60"/>
                          </a:cubicBezTo>
                          <a:cubicBezTo>
                            <a:pt x="0" y="93"/>
                            <a:pt x="86" y="123"/>
                            <a:pt x="190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60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1562" y="3468"/>
                    <a:ext cx="85" cy="109"/>
                    <a:chOff x="1562" y="3468"/>
                    <a:chExt cx="85" cy="109"/>
                  </a:xfrm>
                </p:grpSpPr>
                <p:sp>
                  <p:nvSpPr>
                    <p:cNvPr id="76874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2" y="3468"/>
                      <a:ext cx="85" cy="109"/>
                    </a:xfrm>
                    <a:custGeom>
                      <a:avLst/>
                      <a:gdLst>
                        <a:gd name="T0" fmla="*/ 2 w 380"/>
                        <a:gd name="T1" fmla="*/ 0 h 486"/>
                        <a:gd name="T2" fmla="*/ 0 w 380"/>
                        <a:gd name="T3" fmla="*/ 1 h 486"/>
                        <a:gd name="T4" fmla="*/ 0 w 380"/>
                        <a:gd name="T5" fmla="*/ 5 h 486"/>
                        <a:gd name="T6" fmla="*/ 2 w 380"/>
                        <a:gd name="T7" fmla="*/ 5 h 486"/>
                        <a:gd name="T8" fmla="*/ 4 w 380"/>
                        <a:gd name="T9" fmla="*/ 5 h 486"/>
                        <a:gd name="T10" fmla="*/ 4 w 380"/>
                        <a:gd name="T11" fmla="*/ 1 h 486"/>
                        <a:gd name="T12" fmla="*/ 2 w 380"/>
                        <a:gd name="T13" fmla="*/ 0 h 486"/>
                        <a:gd name="T14" fmla="*/ 2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8" y="0"/>
                          </a:moveTo>
                          <a:cubicBezTo>
                            <a:pt x="84" y="0"/>
                            <a:pt x="0" y="26"/>
                            <a:pt x="0" y="59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4" y="485"/>
                            <a:pt x="188" y="485"/>
                          </a:cubicBezTo>
                          <a:cubicBezTo>
                            <a:pt x="293" y="485"/>
                            <a:pt x="379" y="456"/>
                            <a:pt x="379" y="425"/>
                          </a:cubicBezTo>
                          <a:lnTo>
                            <a:pt x="379" y="59"/>
                          </a:lnTo>
                          <a:cubicBezTo>
                            <a:pt x="379" y="26"/>
                            <a:pt x="293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5" name="Freeform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2" y="3468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8" y="0"/>
                          </a:moveTo>
                          <a:cubicBezTo>
                            <a:pt x="84" y="0"/>
                            <a:pt x="0" y="27"/>
                            <a:pt x="0" y="58"/>
                          </a:cubicBezTo>
                          <a:cubicBezTo>
                            <a:pt x="0" y="93"/>
                            <a:pt x="84" y="123"/>
                            <a:pt x="188" y="123"/>
                          </a:cubicBezTo>
                          <a:cubicBezTo>
                            <a:pt x="293" y="123"/>
                            <a:pt x="379" y="93"/>
                            <a:pt x="379" y="58"/>
                          </a:cubicBezTo>
                          <a:cubicBezTo>
                            <a:pt x="379" y="27"/>
                            <a:pt x="293" y="0"/>
                            <a:pt x="188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61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1513" y="3517"/>
                    <a:ext cx="85" cy="109"/>
                    <a:chOff x="1513" y="3517"/>
                    <a:chExt cx="85" cy="109"/>
                  </a:xfrm>
                </p:grpSpPr>
                <p:sp>
                  <p:nvSpPr>
                    <p:cNvPr id="76872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3" y="3517"/>
                      <a:ext cx="85" cy="109"/>
                    </a:xfrm>
                    <a:custGeom>
                      <a:avLst/>
                      <a:gdLst>
                        <a:gd name="T0" fmla="*/ 2 w 380"/>
                        <a:gd name="T1" fmla="*/ 0 h 486"/>
                        <a:gd name="T2" fmla="*/ 0 w 380"/>
                        <a:gd name="T3" fmla="*/ 1 h 486"/>
                        <a:gd name="T4" fmla="*/ 0 w 380"/>
                        <a:gd name="T5" fmla="*/ 5 h 486"/>
                        <a:gd name="T6" fmla="*/ 2 w 380"/>
                        <a:gd name="T7" fmla="*/ 5 h 486"/>
                        <a:gd name="T8" fmla="*/ 4 w 380"/>
                        <a:gd name="T9" fmla="*/ 5 h 486"/>
                        <a:gd name="T10" fmla="*/ 4 w 380"/>
                        <a:gd name="T11" fmla="*/ 1 h 486"/>
                        <a:gd name="T12" fmla="*/ 2 w 380"/>
                        <a:gd name="T13" fmla="*/ 0 h 486"/>
                        <a:gd name="T14" fmla="*/ 2 w 380"/>
                        <a:gd name="T15" fmla="*/ 0 h 48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86"/>
                        <a:gd name="T26" fmla="*/ 380 w 380"/>
                        <a:gd name="T27" fmla="*/ 486 h 48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86">
                          <a:moveTo>
                            <a:pt x="189" y="0"/>
                          </a:moveTo>
                          <a:cubicBezTo>
                            <a:pt x="86" y="0"/>
                            <a:pt x="0" y="26"/>
                            <a:pt x="0" y="58"/>
                          </a:cubicBezTo>
                          <a:lnTo>
                            <a:pt x="0" y="425"/>
                          </a:lnTo>
                          <a:cubicBezTo>
                            <a:pt x="0" y="456"/>
                            <a:pt x="86" y="485"/>
                            <a:pt x="189" y="485"/>
                          </a:cubicBezTo>
                          <a:cubicBezTo>
                            <a:pt x="292" y="485"/>
                            <a:pt x="379" y="456"/>
                            <a:pt x="379" y="425"/>
                          </a:cubicBezTo>
                          <a:lnTo>
                            <a:pt x="379" y="58"/>
                          </a:lnTo>
                          <a:cubicBezTo>
                            <a:pt x="379" y="26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3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3" y="3517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89" y="0"/>
                          </a:moveTo>
                          <a:cubicBezTo>
                            <a:pt x="86" y="0"/>
                            <a:pt x="0" y="27"/>
                            <a:pt x="0" y="57"/>
                          </a:cubicBezTo>
                          <a:cubicBezTo>
                            <a:pt x="0" y="93"/>
                            <a:pt x="86" y="123"/>
                            <a:pt x="189" y="123"/>
                          </a:cubicBezTo>
                          <a:cubicBezTo>
                            <a:pt x="292" y="123"/>
                            <a:pt x="379" y="93"/>
                            <a:pt x="379" y="57"/>
                          </a:cubicBezTo>
                          <a:cubicBezTo>
                            <a:pt x="379" y="27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62" name="Group 344"/>
                  <p:cNvGrpSpPr>
                    <a:grpSpLocks/>
                  </p:cNvGrpSpPr>
                  <p:nvPr/>
                </p:nvGrpSpPr>
                <p:grpSpPr bwMode="auto">
                  <a:xfrm>
                    <a:off x="1345" y="3732"/>
                    <a:ext cx="182" cy="134"/>
                    <a:chOff x="1345" y="3732"/>
                    <a:chExt cx="182" cy="134"/>
                  </a:xfrm>
                </p:grpSpPr>
                <p:sp>
                  <p:nvSpPr>
                    <p:cNvPr id="76869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732"/>
                      <a:ext cx="181" cy="134"/>
                    </a:xfrm>
                    <a:custGeom>
                      <a:avLst/>
                      <a:gdLst>
                        <a:gd name="T0" fmla="*/ 0 w 804"/>
                        <a:gd name="T1" fmla="*/ 7 h 596"/>
                        <a:gd name="T2" fmla="*/ 0 w 804"/>
                        <a:gd name="T3" fmla="*/ 4 h 596"/>
                        <a:gd name="T4" fmla="*/ 4 w 804"/>
                        <a:gd name="T5" fmla="*/ 0 h 596"/>
                        <a:gd name="T6" fmla="*/ 9 w 804"/>
                        <a:gd name="T7" fmla="*/ 0 h 596"/>
                        <a:gd name="T8" fmla="*/ 9 w 804"/>
                        <a:gd name="T9" fmla="*/ 3 h 596"/>
                        <a:gd name="T10" fmla="*/ 5 w 804"/>
                        <a:gd name="T11" fmla="*/ 7 h 596"/>
                        <a:gd name="T12" fmla="*/ 0 w 804"/>
                        <a:gd name="T13" fmla="*/ 7 h 5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04"/>
                        <a:gd name="T22" fmla="*/ 0 h 596"/>
                        <a:gd name="T23" fmla="*/ 804 w 804"/>
                        <a:gd name="T24" fmla="*/ 596 h 5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04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803" y="276"/>
                          </a:lnTo>
                          <a:lnTo>
                            <a:pt x="481" y="595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0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732"/>
                      <a:ext cx="181" cy="72"/>
                    </a:xfrm>
                    <a:custGeom>
                      <a:avLst/>
                      <a:gdLst>
                        <a:gd name="T0" fmla="*/ 0 w 804"/>
                        <a:gd name="T1" fmla="*/ 4 h 323"/>
                        <a:gd name="T2" fmla="*/ 4 w 804"/>
                        <a:gd name="T3" fmla="*/ 0 h 323"/>
                        <a:gd name="T4" fmla="*/ 9 w 804"/>
                        <a:gd name="T5" fmla="*/ 0 h 323"/>
                        <a:gd name="T6" fmla="*/ 5 w 804"/>
                        <a:gd name="T7" fmla="*/ 4 h 323"/>
                        <a:gd name="T8" fmla="*/ 0 w 804"/>
                        <a:gd name="T9" fmla="*/ 4 h 3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4"/>
                        <a:gd name="T16" fmla="*/ 0 h 323"/>
                        <a:gd name="T17" fmla="*/ 804 w 804"/>
                        <a:gd name="T18" fmla="*/ 323 h 3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4" h="323">
                          <a:moveTo>
                            <a:pt x="0" y="322"/>
                          </a:moveTo>
                          <a:lnTo>
                            <a:pt x="318" y="0"/>
                          </a:lnTo>
                          <a:lnTo>
                            <a:pt x="803" y="0"/>
                          </a:lnTo>
                          <a:lnTo>
                            <a:pt x="481" y="322"/>
                          </a:lnTo>
                          <a:lnTo>
                            <a:pt x="0" y="32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71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5" y="3732"/>
                      <a:ext cx="72" cy="134"/>
                    </a:xfrm>
                    <a:custGeom>
                      <a:avLst/>
                      <a:gdLst>
                        <a:gd name="T0" fmla="*/ 0 w 323"/>
                        <a:gd name="T1" fmla="*/ 7 h 596"/>
                        <a:gd name="T2" fmla="*/ 0 w 323"/>
                        <a:gd name="T3" fmla="*/ 4 h 596"/>
                        <a:gd name="T4" fmla="*/ 4 w 323"/>
                        <a:gd name="T5" fmla="*/ 0 h 596"/>
                        <a:gd name="T6" fmla="*/ 4 w 323"/>
                        <a:gd name="T7" fmla="*/ 3 h 596"/>
                        <a:gd name="T8" fmla="*/ 0 w 323"/>
                        <a:gd name="T9" fmla="*/ 7 h 59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596"/>
                        <a:gd name="T17" fmla="*/ 323 w 323"/>
                        <a:gd name="T18" fmla="*/ 596 h 59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596">
                          <a:moveTo>
                            <a:pt x="0" y="595"/>
                          </a:moveTo>
                          <a:lnTo>
                            <a:pt x="0" y="315"/>
                          </a:lnTo>
                          <a:lnTo>
                            <a:pt x="322" y="0"/>
                          </a:lnTo>
                          <a:lnTo>
                            <a:pt x="322" y="276"/>
                          </a:lnTo>
                          <a:lnTo>
                            <a:pt x="0" y="595"/>
                          </a:lnTo>
                        </a:path>
                      </a:pathLst>
                    </a:custGeom>
                    <a:solidFill>
                      <a:srgbClr val="DBDBDB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63" name="Group 348"/>
                  <p:cNvGrpSpPr>
                    <a:grpSpLocks/>
                  </p:cNvGrpSpPr>
                  <p:nvPr/>
                </p:nvGrpSpPr>
                <p:grpSpPr bwMode="auto">
                  <a:xfrm>
                    <a:off x="1417" y="3636"/>
                    <a:ext cx="85" cy="110"/>
                    <a:chOff x="1417" y="3636"/>
                    <a:chExt cx="85" cy="110"/>
                  </a:xfrm>
                </p:grpSpPr>
                <p:sp>
                  <p:nvSpPr>
                    <p:cNvPr id="76867" name="Freeform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636"/>
                      <a:ext cx="85" cy="110"/>
                    </a:xfrm>
                    <a:custGeom>
                      <a:avLst/>
                      <a:gdLst>
                        <a:gd name="T0" fmla="*/ 2 w 380"/>
                        <a:gd name="T1" fmla="*/ 0 h 490"/>
                        <a:gd name="T2" fmla="*/ 0 w 380"/>
                        <a:gd name="T3" fmla="*/ 1 h 490"/>
                        <a:gd name="T4" fmla="*/ 0 w 380"/>
                        <a:gd name="T5" fmla="*/ 5 h 490"/>
                        <a:gd name="T6" fmla="*/ 2 w 380"/>
                        <a:gd name="T7" fmla="*/ 6 h 490"/>
                        <a:gd name="T8" fmla="*/ 4 w 380"/>
                        <a:gd name="T9" fmla="*/ 5 h 490"/>
                        <a:gd name="T10" fmla="*/ 4 w 380"/>
                        <a:gd name="T11" fmla="*/ 1 h 490"/>
                        <a:gd name="T12" fmla="*/ 2 w 380"/>
                        <a:gd name="T13" fmla="*/ 0 h 490"/>
                        <a:gd name="T14" fmla="*/ 2 w 380"/>
                        <a:gd name="T15" fmla="*/ 0 h 4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0"/>
                        <a:gd name="T26" fmla="*/ 380 w 380"/>
                        <a:gd name="T27" fmla="*/ 490 h 4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0">
                          <a:moveTo>
                            <a:pt x="190" y="0"/>
                          </a:moveTo>
                          <a:cubicBezTo>
                            <a:pt x="85" y="0"/>
                            <a:pt x="0" y="26"/>
                            <a:pt x="0" y="61"/>
                          </a:cubicBezTo>
                          <a:lnTo>
                            <a:pt x="0" y="428"/>
                          </a:lnTo>
                          <a:cubicBezTo>
                            <a:pt x="0" y="459"/>
                            <a:pt x="85" y="489"/>
                            <a:pt x="190" y="489"/>
                          </a:cubicBezTo>
                          <a:cubicBezTo>
                            <a:pt x="292" y="489"/>
                            <a:pt x="379" y="459"/>
                            <a:pt x="379" y="428"/>
                          </a:cubicBezTo>
                          <a:lnTo>
                            <a:pt x="379" y="61"/>
                          </a:lnTo>
                          <a:cubicBezTo>
                            <a:pt x="379" y="26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68" name="Freeform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7" y="3636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4"/>
                        <a:gd name="T2" fmla="*/ 0 w 380"/>
                        <a:gd name="T3" fmla="*/ 1 h 124"/>
                        <a:gd name="T4" fmla="*/ 2 w 380"/>
                        <a:gd name="T5" fmla="*/ 1 h 124"/>
                        <a:gd name="T6" fmla="*/ 4 w 380"/>
                        <a:gd name="T7" fmla="*/ 1 h 124"/>
                        <a:gd name="T8" fmla="*/ 2 w 380"/>
                        <a:gd name="T9" fmla="*/ 0 h 124"/>
                        <a:gd name="T10" fmla="*/ 2 w 380"/>
                        <a:gd name="T11" fmla="*/ 0 h 12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4"/>
                        <a:gd name="T20" fmla="*/ 380 w 380"/>
                        <a:gd name="T21" fmla="*/ 124 h 12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4">
                          <a:moveTo>
                            <a:pt x="190" y="0"/>
                          </a:moveTo>
                          <a:cubicBezTo>
                            <a:pt x="85" y="0"/>
                            <a:pt x="0" y="27"/>
                            <a:pt x="0" y="60"/>
                          </a:cubicBezTo>
                          <a:cubicBezTo>
                            <a:pt x="0" y="93"/>
                            <a:pt x="85" y="123"/>
                            <a:pt x="190" y="123"/>
                          </a:cubicBezTo>
                          <a:cubicBezTo>
                            <a:pt x="292" y="123"/>
                            <a:pt x="379" y="93"/>
                            <a:pt x="379" y="60"/>
                          </a:cubicBezTo>
                          <a:cubicBezTo>
                            <a:pt x="379" y="27"/>
                            <a:pt x="292" y="0"/>
                            <a:pt x="190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  <p:grpSp>
                <p:nvGrpSpPr>
                  <p:cNvPr id="76864" name="Group 351"/>
                  <p:cNvGrpSpPr>
                    <a:grpSpLocks/>
                  </p:cNvGrpSpPr>
                  <p:nvPr/>
                </p:nvGrpSpPr>
                <p:grpSpPr bwMode="auto">
                  <a:xfrm>
                    <a:off x="1369" y="3684"/>
                    <a:ext cx="85" cy="111"/>
                    <a:chOff x="1369" y="3684"/>
                    <a:chExt cx="85" cy="111"/>
                  </a:xfrm>
                </p:grpSpPr>
                <p:sp>
                  <p:nvSpPr>
                    <p:cNvPr id="76865" name="Freeform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684"/>
                      <a:ext cx="85" cy="111"/>
                    </a:xfrm>
                    <a:custGeom>
                      <a:avLst/>
                      <a:gdLst>
                        <a:gd name="T0" fmla="*/ 2 w 380"/>
                        <a:gd name="T1" fmla="*/ 0 h 495"/>
                        <a:gd name="T2" fmla="*/ 0 w 380"/>
                        <a:gd name="T3" fmla="*/ 1 h 495"/>
                        <a:gd name="T4" fmla="*/ 0 w 380"/>
                        <a:gd name="T5" fmla="*/ 5 h 495"/>
                        <a:gd name="T6" fmla="*/ 2 w 380"/>
                        <a:gd name="T7" fmla="*/ 6 h 495"/>
                        <a:gd name="T8" fmla="*/ 4 w 380"/>
                        <a:gd name="T9" fmla="*/ 5 h 495"/>
                        <a:gd name="T10" fmla="*/ 4 w 380"/>
                        <a:gd name="T11" fmla="*/ 1 h 495"/>
                        <a:gd name="T12" fmla="*/ 2 w 380"/>
                        <a:gd name="T13" fmla="*/ 0 h 495"/>
                        <a:gd name="T14" fmla="*/ 2 w 380"/>
                        <a:gd name="T15" fmla="*/ 0 h 4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80"/>
                        <a:gd name="T25" fmla="*/ 0 h 495"/>
                        <a:gd name="T26" fmla="*/ 380 w 380"/>
                        <a:gd name="T27" fmla="*/ 495 h 4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80" h="49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1"/>
                          </a:cubicBezTo>
                          <a:lnTo>
                            <a:pt x="0" y="433"/>
                          </a:lnTo>
                          <a:cubicBezTo>
                            <a:pt x="0" y="464"/>
                            <a:pt x="86" y="494"/>
                            <a:pt x="189" y="494"/>
                          </a:cubicBezTo>
                          <a:cubicBezTo>
                            <a:pt x="292" y="494"/>
                            <a:pt x="379" y="464"/>
                            <a:pt x="379" y="433"/>
                          </a:cubicBezTo>
                          <a:lnTo>
                            <a:pt x="379" y="61"/>
                          </a:ln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  <p:sp>
                  <p:nvSpPr>
                    <p:cNvPr id="76866" name="Freeform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3684"/>
                      <a:ext cx="85" cy="27"/>
                    </a:xfrm>
                    <a:custGeom>
                      <a:avLst/>
                      <a:gdLst>
                        <a:gd name="T0" fmla="*/ 2 w 380"/>
                        <a:gd name="T1" fmla="*/ 0 h 125"/>
                        <a:gd name="T2" fmla="*/ 0 w 380"/>
                        <a:gd name="T3" fmla="*/ 1 h 125"/>
                        <a:gd name="T4" fmla="*/ 2 w 380"/>
                        <a:gd name="T5" fmla="*/ 1 h 125"/>
                        <a:gd name="T6" fmla="*/ 4 w 380"/>
                        <a:gd name="T7" fmla="*/ 1 h 125"/>
                        <a:gd name="T8" fmla="*/ 2 w 380"/>
                        <a:gd name="T9" fmla="*/ 0 h 125"/>
                        <a:gd name="T10" fmla="*/ 2 w 380"/>
                        <a:gd name="T11" fmla="*/ 0 h 1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0"/>
                        <a:gd name="T19" fmla="*/ 0 h 125"/>
                        <a:gd name="T20" fmla="*/ 380 w 380"/>
                        <a:gd name="T21" fmla="*/ 125 h 1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0" h="125">
                          <a:moveTo>
                            <a:pt x="189" y="0"/>
                          </a:moveTo>
                          <a:cubicBezTo>
                            <a:pt x="86" y="0"/>
                            <a:pt x="0" y="28"/>
                            <a:pt x="0" y="60"/>
                          </a:cubicBezTo>
                          <a:cubicBezTo>
                            <a:pt x="0" y="94"/>
                            <a:pt x="86" y="124"/>
                            <a:pt x="189" y="124"/>
                          </a:cubicBezTo>
                          <a:cubicBezTo>
                            <a:pt x="292" y="124"/>
                            <a:pt x="379" y="94"/>
                            <a:pt x="379" y="60"/>
                          </a:cubicBezTo>
                          <a:cubicBezTo>
                            <a:pt x="379" y="28"/>
                            <a:pt x="292" y="0"/>
                            <a:pt x="189" y="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36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GB"/>
                    </a:p>
                  </p:txBody>
                </p:sp>
              </p:grpSp>
            </p:grpSp>
          </p:grpSp>
          <p:grpSp>
            <p:nvGrpSpPr>
              <p:cNvPr id="76850" name="Group 354"/>
              <p:cNvGrpSpPr>
                <a:grpSpLocks/>
              </p:cNvGrpSpPr>
              <p:nvPr/>
            </p:nvGrpSpPr>
            <p:grpSpPr bwMode="auto">
              <a:xfrm>
                <a:off x="1105" y="3155"/>
                <a:ext cx="855" cy="759"/>
                <a:chOff x="1105" y="3155"/>
                <a:chExt cx="855" cy="759"/>
              </a:xfrm>
            </p:grpSpPr>
            <p:sp>
              <p:nvSpPr>
                <p:cNvPr id="76851" name="Freeform 355"/>
                <p:cNvSpPr>
                  <a:spLocks noChangeArrowheads="1"/>
                </p:cNvSpPr>
                <p:nvPr/>
              </p:nvSpPr>
              <p:spPr bwMode="auto">
                <a:xfrm>
                  <a:off x="1105" y="3155"/>
                  <a:ext cx="850" cy="759"/>
                </a:xfrm>
                <a:custGeom>
                  <a:avLst/>
                  <a:gdLst>
                    <a:gd name="T0" fmla="*/ 0 w 3753"/>
                    <a:gd name="T1" fmla="*/ 39 h 3352"/>
                    <a:gd name="T2" fmla="*/ 0 w 3753"/>
                    <a:gd name="T3" fmla="*/ 23 h 3352"/>
                    <a:gd name="T4" fmla="*/ 23 w 3753"/>
                    <a:gd name="T5" fmla="*/ 0 h 3352"/>
                    <a:gd name="T6" fmla="*/ 44 w 3753"/>
                    <a:gd name="T7" fmla="*/ 0 h 3352"/>
                    <a:gd name="T8" fmla="*/ 44 w 3753"/>
                    <a:gd name="T9" fmla="*/ 16 h 3352"/>
                    <a:gd name="T10" fmla="*/ 20 w 3753"/>
                    <a:gd name="T11" fmla="*/ 39 h 3352"/>
                    <a:gd name="T12" fmla="*/ 0 w 3753"/>
                    <a:gd name="T13" fmla="*/ 39 h 33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3"/>
                    <a:gd name="T22" fmla="*/ 0 h 3352"/>
                    <a:gd name="T23" fmla="*/ 3753 w 3753"/>
                    <a:gd name="T24" fmla="*/ 3352 h 33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3" h="3352">
                      <a:moveTo>
                        <a:pt x="0" y="3351"/>
                      </a:moveTo>
                      <a:lnTo>
                        <a:pt x="0" y="2011"/>
                      </a:lnTo>
                      <a:lnTo>
                        <a:pt x="1998" y="0"/>
                      </a:lnTo>
                      <a:lnTo>
                        <a:pt x="3752" y="0"/>
                      </a:lnTo>
                      <a:lnTo>
                        <a:pt x="3752" y="1339"/>
                      </a:lnTo>
                      <a:lnTo>
                        <a:pt x="1749" y="3351"/>
                      </a:lnTo>
                      <a:lnTo>
                        <a:pt x="0" y="335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852" name="Freeform 356"/>
                <p:cNvSpPr>
                  <a:spLocks noChangeArrowheads="1"/>
                </p:cNvSpPr>
                <p:nvPr/>
              </p:nvSpPr>
              <p:spPr bwMode="auto">
                <a:xfrm>
                  <a:off x="1105" y="3155"/>
                  <a:ext cx="850" cy="455"/>
                </a:xfrm>
                <a:custGeom>
                  <a:avLst/>
                  <a:gdLst>
                    <a:gd name="T0" fmla="*/ 0 w 3753"/>
                    <a:gd name="T1" fmla="*/ 23 h 2012"/>
                    <a:gd name="T2" fmla="*/ 23 w 3753"/>
                    <a:gd name="T3" fmla="*/ 0 h 2012"/>
                    <a:gd name="T4" fmla="*/ 44 w 3753"/>
                    <a:gd name="T5" fmla="*/ 0 h 2012"/>
                    <a:gd name="T6" fmla="*/ 20 w 3753"/>
                    <a:gd name="T7" fmla="*/ 23 h 2012"/>
                    <a:gd name="T8" fmla="*/ 0 w 3753"/>
                    <a:gd name="T9" fmla="*/ 23 h 20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3"/>
                    <a:gd name="T16" fmla="*/ 0 h 2012"/>
                    <a:gd name="T17" fmla="*/ 3753 w 3753"/>
                    <a:gd name="T18" fmla="*/ 2012 h 20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3" h="2012">
                      <a:moveTo>
                        <a:pt x="0" y="2011"/>
                      </a:moveTo>
                      <a:lnTo>
                        <a:pt x="1998" y="0"/>
                      </a:lnTo>
                      <a:lnTo>
                        <a:pt x="3752" y="0"/>
                      </a:lnTo>
                      <a:lnTo>
                        <a:pt x="1749" y="2011"/>
                      </a:lnTo>
                      <a:lnTo>
                        <a:pt x="0" y="201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  <p:sp>
              <p:nvSpPr>
                <p:cNvPr id="76853" name="Freeform 357"/>
                <p:cNvSpPr>
                  <a:spLocks noChangeArrowheads="1"/>
                </p:cNvSpPr>
                <p:nvPr/>
              </p:nvSpPr>
              <p:spPr bwMode="auto">
                <a:xfrm>
                  <a:off x="1505" y="3155"/>
                  <a:ext cx="455" cy="759"/>
                </a:xfrm>
                <a:custGeom>
                  <a:avLst/>
                  <a:gdLst>
                    <a:gd name="T0" fmla="*/ 0 w 2013"/>
                    <a:gd name="T1" fmla="*/ 39 h 3352"/>
                    <a:gd name="T2" fmla="*/ 0 w 2013"/>
                    <a:gd name="T3" fmla="*/ 23 h 3352"/>
                    <a:gd name="T4" fmla="*/ 23 w 2013"/>
                    <a:gd name="T5" fmla="*/ 0 h 3352"/>
                    <a:gd name="T6" fmla="*/ 23 w 2013"/>
                    <a:gd name="T7" fmla="*/ 16 h 3352"/>
                    <a:gd name="T8" fmla="*/ 0 w 2013"/>
                    <a:gd name="T9" fmla="*/ 39 h 3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3"/>
                    <a:gd name="T16" fmla="*/ 0 h 3352"/>
                    <a:gd name="T17" fmla="*/ 2013 w 2013"/>
                    <a:gd name="T18" fmla="*/ 3352 h 33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3" h="3352">
                      <a:moveTo>
                        <a:pt x="0" y="3351"/>
                      </a:moveTo>
                      <a:lnTo>
                        <a:pt x="0" y="2011"/>
                      </a:lnTo>
                      <a:lnTo>
                        <a:pt x="2012" y="0"/>
                      </a:lnTo>
                      <a:lnTo>
                        <a:pt x="2012" y="1339"/>
                      </a:lnTo>
                      <a:lnTo>
                        <a:pt x="0" y="335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/>
                </a:p>
              </p:txBody>
            </p:sp>
          </p:grpSp>
        </p:grpSp>
        <p:grpSp>
          <p:nvGrpSpPr>
            <p:cNvPr id="76845" name="Group 358"/>
            <p:cNvGrpSpPr>
              <a:grpSpLocks/>
            </p:cNvGrpSpPr>
            <p:nvPr/>
          </p:nvGrpSpPr>
          <p:grpSpPr bwMode="auto">
            <a:xfrm>
              <a:off x="1057" y="3107"/>
              <a:ext cx="950" cy="859"/>
              <a:chOff x="1057" y="3107"/>
              <a:chExt cx="950" cy="859"/>
            </a:xfrm>
          </p:grpSpPr>
          <p:sp>
            <p:nvSpPr>
              <p:cNvPr id="76846" name="Freeform 359"/>
              <p:cNvSpPr>
                <a:spLocks noChangeArrowheads="1"/>
              </p:cNvSpPr>
              <p:nvPr/>
            </p:nvSpPr>
            <p:spPr bwMode="auto">
              <a:xfrm>
                <a:off x="1057" y="3107"/>
                <a:ext cx="946" cy="859"/>
              </a:xfrm>
              <a:custGeom>
                <a:avLst/>
                <a:gdLst>
                  <a:gd name="T0" fmla="*/ 0 w 4177"/>
                  <a:gd name="T1" fmla="*/ 44 h 3793"/>
                  <a:gd name="T2" fmla="*/ 0 w 4177"/>
                  <a:gd name="T3" fmla="*/ 23 h 3793"/>
                  <a:gd name="T4" fmla="*/ 23 w 4177"/>
                  <a:gd name="T5" fmla="*/ 0 h 3793"/>
                  <a:gd name="T6" fmla="*/ 48 w 4177"/>
                  <a:gd name="T7" fmla="*/ 0 h 3793"/>
                  <a:gd name="T8" fmla="*/ 48 w 4177"/>
                  <a:gd name="T9" fmla="*/ 21 h 3793"/>
                  <a:gd name="T10" fmla="*/ 25 w 4177"/>
                  <a:gd name="T11" fmla="*/ 44 h 3793"/>
                  <a:gd name="T12" fmla="*/ 0 w 4177"/>
                  <a:gd name="T13" fmla="*/ 44 h 37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7"/>
                  <a:gd name="T22" fmla="*/ 0 h 3793"/>
                  <a:gd name="T23" fmla="*/ 4177 w 4177"/>
                  <a:gd name="T24" fmla="*/ 3793 h 37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7" h="3793">
                    <a:moveTo>
                      <a:pt x="0" y="3792"/>
                    </a:moveTo>
                    <a:lnTo>
                      <a:pt x="0" y="1998"/>
                    </a:lnTo>
                    <a:lnTo>
                      <a:pt x="1990" y="0"/>
                    </a:lnTo>
                    <a:lnTo>
                      <a:pt x="4176" y="0"/>
                    </a:lnTo>
                    <a:lnTo>
                      <a:pt x="4176" y="1792"/>
                    </a:lnTo>
                    <a:lnTo>
                      <a:pt x="2182" y="3792"/>
                    </a:lnTo>
                    <a:lnTo>
                      <a:pt x="0" y="379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847" name="Freeform 360"/>
              <p:cNvSpPr>
                <a:spLocks noChangeArrowheads="1"/>
              </p:cNvSpPr>
              <p:nvPr/>
            </p:nvSpPr>
            <p:spPr bwMode="auto">
              <a:xfrm>
                <a:off x="1057" y="3107"/>
                <a:ext cx="946" cy="454"/>
              </a:xfrm>
              <a:custGeom>
                <a:avLst/>
                <a:gdLst>
                  <a:gd name="T0" fmla="*/ 0 w 4177"/>
                  <a:gd name="T1" fmla="*/ 23 h 2007"/>
                  <a:gd name="T2" fmla="*/ 23 w 4177"/>
                  <a:gd name="T3" fmla="*/ 0 h 2007"/>
                  <a:gd name="T4" fmla="*/ 48 w 4177"/>
                  <a:gd name="T5" fmla="*/ 0 h 2007"/>
                  <a:gd name="T6" fmla="*/ 25 w 4177"/>
                  <a:gd name="T7" fmla="*/ 23 h 2007"/>
                  <a:gd name="T8" fmla="*/ 0 w 4177"/>
                  <a:gd name="T9" fmla="*/ 23 h 2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7"/>
                  <a:gd name="T16" fmla="*/ 0 h 2007"/>
                  <a:gd name="T17" fmla="*/ 4177 w 4177"/>
                  <a:gd name="T18" fmla="*/ 2007 h 2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7" h="2007">
                    <a:moveTo>
                      <a:pt x="0" y="2006"/>
                    </a:moveTo>
                    <a:lnTo>
                      <a:pt x="1990" y="0"/>
                    </a:lnTo>
                    <a:lnTo>
                      <a:pt x="4176" y="0"/>
                    </a:lnTo>
                    <a:lnTo>
                      <a:pt x="2182" y="2006"/>
                    </a:lnTo>
                    <a:lnTo>
                      <a:pt x="0" y="2006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76848" name="Freeform 361"/>
              <p:cNvSpPr>
                <a:spLocks noChangeArrowheads="1"/>
              </p:cNvSpPr>
              <p:nvPr/>
            </p:nvSpPr>
            <p:spPr bwMode="auto">
              <a:xfrm>
                <a:off x="1555" y="3107"/>
                <a:ext cx="452" cy="859"/>
              </a:xfrm>
              <a:custGeom>
                <a:avLst/>
                <a:gdLst>
                  <a:gd name="T0" fmla="*/ 0 w 1999"/>
                  <a:gd name="T1" fmla="*/ 44 h 3793"/>
                  <a:gd name="T2" fmla="*/ 0 w 1999"/>
                  <a:gd name="T3" fmla="*/ 23 h 3793"/>
                  <a:gd name="T4" fmla="*/ 23 w 1999"/>
                  <a:gd name="T5" fmla="*/ 0 h 3793"/>
                  <a:gd name="T6" fmla="*/ 23 w 1999"/>
                  <a:gd name="T7" fmla="*/ 21 h 3793"/>
                  <a:gd name="T8" fmla="*/ 0 w 1999"/>
                  <a:gd name="T9" fmla="*/ 44 h 37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9"/>
                  <a:gd name="T16" fmla="*/ 0 h 3793"/>
                  <a:gd name="T17" fmla="*/ 1999 w 1999"/>
                  <a:gd name="T18" fmla="*/ 3793 h 37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9" h="3793">
                    <a:moveTo>
                      <a:pt x="0" y="3792"/>
                    </a:moveTo>
                    <a:lnTo>
                      <a:pt x="0" y="1998"/>
                    </a:lnTo>
                    <a:lnTo>
                      <a:pt x="1998" y="0"/>
                    </a:lnTo>
                    <a:lnTo>
                      <a:pt x="1998" y="1792"/>
                    </a:lnTo>
                    <a:lnTo>
                      <a:pt x="0" y="3792"/>
                    </a:ln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n-GB"/>
              </a:p>
            </p:txBody>
          </p:sp>
        </p:grpSp>
      </p:grpSp>
      <p:grpSp>
        <p:nvGrpSpPr>
          <p:cNvPr id="76819" name="Group 362"/>
          <p:cNvGrpSpPr>
            <a:grpSpLocks/>
          </p:cNvGrpSpPr>
          <p:nvPr/>
        </p:nvGrpSpPr>
        <p:grpSpPr bwMode="auto">
          <a:xfrm>
            <a:off x="3276600" y="1447800"/>
            <a:ext cx="2111375" cy="468313"/>
            <a:chOff x="2064" y="912"/>
            <a:chExt cx="1330" cy="295"/>
          </a:xfrm>
        </p:grpSpPr>
        <p:sp>
          <p:nvSpPr>
            <p:cNvPr id="76842" name="AutoShape 363"/>
            <p:cNvSpPr>
              <a:spLocks noChangeArrowheads="1"/>
            </p:cNvSpPr>
            <p:nvPr/>
          </p:nvSpPr>
          <p:spPr bwMode="auto">
            <a:xfrm>
              <a:off x="2064" y="912"/>
              <a:ext cx="1330" cy="293"/>
            </a:xfrm>
            <a:prstGeom prst="roundRect">
              <a:avLst>
                <a:gd name="adj" fmla="val 338"/>
              </a:avLst>
            </a:pr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16200000" scaled="1"/>
            </a:gra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6843" name="Text Box 364"/>
            <p:cNvSpPr txBox="1">
              <a:spLocks noChangeArrowheads="1"/>
            </p:cNvSpPr>
            <p:nvPr/>
          </p:nvSpPr>
          <p:spPr bwMode="auto">
            <a:xfrm>
              <a:off x="2064" y="912"/>
              <a:ext cx="133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lnSpc>
                  <a:spcPct val="93000"/>
                </a:lnSpc>
                <a:buSzPct val="30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600">
                  <a:solidFill>
                    <a:srgbClr val="FFFFFF"/>
                  </a:solidFill>
                  <a:latin typeface="Arial" charset="0"/>
                </a:rPr>
                <a:t>AIRBUS 340</a:t>
              </a:r>
            </a:p>
          </p:txBody>
        </p:sp>
      </p:grpSp>
      <p:sp>
        <p:nvSpPr>
          <p:cNvPr id="76820" name="Freeform 365"/>
          <p:cNvSpPr>
            <a:spLocks noChangeArrowheads="1"/>
          </p:cNvSpPr>
          <p:nvPr/>
        </p:nvSpPr>
        <p:spPr bwMode="auto">
          <a:xfrm>
            <a:off x="3662363" y="3025775"/>
            <a:ext cx="2530475" cy="2587625"/>
          </a:xfrm>
          <a:custGeom>
            <a:avLst/>
            <a:gdLst>
              <a:gd name="T0" fmla="*/ 2147483647 w 7035"/>
              <a:gd name="T1" fmla="*/ 2147483647 h 7193"/>
              <a:gd name="T2" fmla="*/ 2147483647 w 7035"/>
              <a:gd name="T3" fmla="*/ 2147483647 h 7193"/>
              <a:gd name="T4" fmla="*/ 2147483647 w 7035"/>
              <a:gd name="T5" fmla="*/ 2147483647 h 7193"/>
              <a:gd name="T6" fmla="*/ 2147483647 w 7035"/>
              <a:gd name="T7" fmla="*/ 2147483647 h 7193"/>
              <a:gd name="T8" fmla="*/ 2147483647 w 7035"/>
              <a:gd name="T9" fmla="*/ 2147483647 h 7193"/>
              <a:gd name="T10" fmla="*/ 2147483647 w 7035"/>
              <a:gd name="T11" fmla="*/ 2147483647 h 7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35"/>
              <a:gd name="T19" fmla="*/ 0 h 7193"/>
              <a:gd name="T20" fmla="*/ 7035 w 7035"/>
              <a:gd name="T21" fmla="*/ 7193 h 7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35" h="7193">
                <a:moveTo>
                  <a:pt x="223" y="902"/>
                </a:moveTo>
                <a:cubicBezTo>
                  <a:pt x="451" y="1773"/>
                  <a:pt x="3969" y="5224"/>
                  <a:pt x="5065" y="6128"/>
                </a:cubicBezTo>
                <a:cubicBezTo>
                  <a:pt x="6163" y="7031"/>
                  <a:pt x="7034" y="7192"/>
                  <a:pt x="6808" y="6321"/>
                </a:cubicBezTo>
                <a:cubicBezTo>
                  <a:pt x="6581" y="5450"/>
                  <a:pt x="4807" y="1805"/>
                  <a:pt x="3710" y="902"/>
                </a:cubicBezTo>
                <a:cubicBezTo>
                  <a:pt x="2612" y="0"/>
                  <a:pt x="0" y="29"/>
                  <a:pt x="223" y="902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grpSp>
        <p:nvGrpSpPr>
          <p:cNvPr id="76821" name="Group 366"/>
          <p:cNvGrpSpPr>
            <a:grpSpLocks/>
          </p:cNvGrpSpPr>
          <p:nvPr/>
        </p:nvGrpSpPr>
        <p:grpSpPr bwMode="auto">
          <a:xfrm>
            <a:off x="4267200" y="4724400"/>
            <a:ext cx="1501775" cy="306388"/>
            <a:chOff x="2595" y="3252"/>
            <a:chExt cx="946" cy="193"/>
          </a:xfrm>
        </p:grpSpPr>
        <p:sp>
          <p:nvSpPr>
            <p:cNvPr id="76840" name="AutoShape 367"/>
            <p:cNvSpPr>
              <a:spLocks noChangeArrowheads="1"/>
            </p:cNvSpPr>
            <p:nvPr/>
          </p:nvSpPr>
          <p:spPr bwMode="auto">
            <a:xfrm>
              <a:off x="2595" y="3252"/>
              <a:ext cx="946" cy="193"/>
            </a:xfrm>
            <a:prstGeom prst="roundRect">
              <a:avLst>
                <a:gd name="adj" fmla="val 514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6841" name="Text Box 368"/>
            <p:cNvSpPr txBox="1">
              <a:spLocks noChangeArrowheads="1"/>
            </p:cNvSpPr>
            <p:nvPr/>
          </p:nvSpPr>
          <p:spPr bwMode="auto">
            <a:xfrm>
              <a:off x="2595" y="3252"/>
              <a:ext cx="94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FFFFFF"/>
                  </a:solidFill>
                  <a:latin typeface="Arial" charset="0"/>
                </a:rPr>
                <a:t>Center fuel tank</a:t>
              </a:r>
            </a:p>
          </p:txBody>
        </p:sp>
      </p:grpSp>
      <p:sp>
        <p:nvSpPr>
          <p:cNvPr id="76822" name="Line 369"/>
          <p:cNvSpPr>
            <a:spLocks noChangeShapeType="1"/>
          </p:cNvSpPr>
          <p:nvPr/>
        </p:nvSpPr>
        <p:spPr bwMode="auto">
          <a:xfrm>
            <a:off x="6102350" y="3406775"/>
            <a:ext cx="450850" cy="19272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3" name="Line 370"/>
          <p:cNvSpPr>
            <a:spLocks noChangeShapeType="1"/>
          </p:cNvSpPr>
          <p:nvPr/>
        </p:nvSpPr>
        <p:spPr bwMode="auto">
          <a:xfrm flipH="1">
            <a:off x="1981200" y="3025775"/>
            <a:ext cx="930275" cy="13176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Line 371"/>
          <p:cNvSpPr>
            <a:spLocks noChangeShapeType="1"/>
          </p:cNvSpPr>
          <p:nvPr/>
        </p:nvSpPr>
        <p:spPr bwMode="auto">
          <a:xfrm flipH="1" flipV="1">
            <a:off x="1284288" y="2554288"/>
            <a:ext cx="1016000" cy="255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6825" name="Group 372"/>
          <p:cNvGrpSpPr>
            <a:grpSpLocks/>
          </p:cNvGrpSpPr>
          <p:nvPr/>
        </p:nvGrpSpPr>
        <p:grpSpPr bwMode="auto">
          <a:xfrm>
            <a:off x="533400" y="1981200"/>
            <a:ext cx="757238" cy="263525"/>
            <a:chOff x="336" y="1248"/>
            <a:chExt cx="477" cy="166"/>
          </a:xfrm>
        </p:grpSpPr>
        <p:sp>
          <p:nvSpPr>
            <p:cNvPr id="76838" name="AutoShape 373"/>
            <p:cNvSpPr>
              <a:spLocks noChangeArrowheads="1"/>
            </p:cNvSpPr>
            <p:nvPr/>
          </p:nvSpPr>
          <p:spPr bwMode="auto">
            <a:xfrm>
              <a:off x="336" y="1248"/>
              <a:ext cx="477" cy="137"/>
            </a:xfrm>
            <a:prstGeom prst="roundRect">
              <a:avLst>
                <a:gd name="adj" fmla="val 722"/>
              </a:avLst>
            </a:prstGeom>
            <a:solidFill>
              <a:srgbClr val="FF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6839" name="Text Box 374"/>
            <p:cNvSpPr txBox="1">
              <a:spLocks noChangeArrowheads="1"/>
            </p:cNvSpPr>
            <p:nvPr/>
          </p:nvSpPr>
          <p:spPr bwMode="auto">
            <a:xfrm>
              <a:off x="336" y="1248"/>
              <a:ext cx="47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Cockpit</a:t>
              </a:r>
            </a:p>
          </p:txBody>
        </p:sp>
      </p:grpSp>
      <p:grpSp>
        <p:nvGrpSpPr>
          <p:cNvPr id="76826" name="Group 375"/>
          <p:cNvGrpSpPr>
            <a:grpSpLocks/>
          </p:cNvGrpSpPr>
          <p:nvPr/>
        </p:nvGrpSpPr>
        <p:grpSpPr bwMode="auto">
          <a:xfrm>
            <a:off x="7315200" y="4800600"/>
            <a:ext cx="811213" cy="393700"/>
            <a:chOff x="4470" y="3280"/>
            <a:chExt cx="511" cy="248"/>
          </a:xfrm>
        </p:grpSpPr>
        <p:sp>
          <p:nvSpPr>
            <p:cNvPr id="76836" name="AutoShape 376"/>
            <p:cNvSpPr>
              <a:spLocks noChangeArrowheads="1"/>
            </p:cNvSpPr>
            <p:nvPr/>
          </p:nvSpPr>
          <p:spPr bwMode="auto">
            <a:xfrm>
              <a:off x="4470" y="3280"/>
              <a:ext cx="511" cy="248"/>
            </a:xfrm>
            <a:prstGeom prst="roundRect">
              <a:avLst>
                <a:gd name="adj" fmla="val 403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76837" name="Text Box 377"/>
            <p:cNvSpPr txBox="1">
              <a:spLocks noChangeArrowheads="1"/>
            </p:cNvSpPr>
            <p:nvPr/>
          </p:nvSpPr>
          <p:spPr bwMode="auto">
            <a:xfrm>
              <a:off x="4470" y="3280"/>
              <a:ext cx="51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0">
                  <a:solidFill>
                    <a:srgbClr val="000000"/>
                  </a:solidFill>
                  <a:latin typeface="Arial" charset="0"/>
                </a:rPr>
                <a:t>Hold</a:t>
              </a:r>
            </a:p>
          </p:txBody>
        </p:sp>
      </p:grpSp>
      <p:sp>
        <p:nvSpPr>
          <p:cNvPr id="76827" name="Line 378"/>
          <p:cNvSpPr>
            <a:spLocks noChangeShapeType="1"/>
          </p:cNvSpPr>
          <p:nvPr/>
        </p:nvSpPr>
        <p:spPr bwMode="auto">
          <a:xfrm flipH="1">
            <a:off x="3276600" y="2895600"/>
            <a:ext cx="941388" cy="1525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8" name="Freeform 379"/>
          <p:cNvSpPr>
            <a:spLocks noChangeArrowheads="1"/>
          </p:cNvSpPr>
          <p:nvPr/>
        </p:nvSpPr>
        <p:spPr bwMode="auto">
          <a:xfrm>
            <a:off x="8121650" y="2513013"/>
            <a:ext cx="147638" cy="107950"/>
          </a:xfrm>
          <a:custGeom>
            <a:avLst/>
            <a:gdLst>
              <a:gd name="T0" fmla="*/ 357581349 w 416"/>
              <a:gd name="T1" fmla="*/ 1729095689 h 305"/>
              <a:gd name="T2" fmla="*/ 2011474176 w 416"/>
              <a:gd name="T3" fmla="*/ 2128204730 h 305"/>
              <a:gd name="T4" fmla="*/ 2147483647 w 416"/>
              <a:gd name="T5" fmla="*/ 2147483647 h 305"/>
              <a:gd name="T6" fmla="*/ 2147483647 w 416"/>
              <a:gd name="T7" fmla="*/ 2147483647 h 305"/>
              <a:gd name="T8" fmla="*/ 2147483647 w 416"/>
              <a:gd name="T9" fmla="*/ 2147483647 h 305"/>
              <a:gd name="T10" fmla="*/ 2147483647 w 416"/>
              <a:gd name="T11" fmla="*/ 2147483647 h 305"/>
              <a:gd name="T12" fmla="*/ 2147483647 w 416"/>
              <a:gd name="T13" fmla="*/ 2147483647 h 305"/>
              <a:gd name="T14" fmla="*/ 2147483647 w 416"/>
              <a:gd name="T15" fmla="*/ 2147483647 h 305"/>
              <a:gd name="T16" fmla="*/ 2147483647 w 416"/>
              <a:gd name="T17" fmla="*/ 2147483647 h 305"/>
              <a:gd name="T18" fmla="*/ 2147483647 w 416"/>
              <a:gd name="T19" fmla="*/ 2147483647 h 305"/>
              <a:gd name="T20" fmla="*/ 2147483647 w 416"/>
              <a:gd name="T21" fmla="*/ 2147483647 h 305"/>
              <a:gd name="T22" fmla="*/ 2147483647 w 416"/>
              <a:gd name="T23" fmla="*/ 2147483647 h 305"/>
              <a:gd name="T24" fmla="*/ 2147483647 w 416"/>
              <a:gd name="T25" fmla="*/ 2147483647 h 305"/>
              <a:gd name="T26" fmla="*/ 2147483647 w 416"/>
              <a:gd name="T27" fmla="*/ 2147483647 h 305"/>
              <a:gd name="T28" fmla="*/ 2147483647 w 416"/>
              <a:gd name="T29" fmla="*/ 2147483647 h 305"/>
              <a:gd name="T30" fmla="*/ 2147483647 w 416"/>
              <a:gd name="T31" fmla="*/ 2147483647 h 305"/>
              <a:gd name="T32" fmla="*/ 2147483647 w 416"/>
              <a:gd name="T33" fmla="*/ 1152730341 h 305"/>
              <a:gd name="T34" fmla="*/ 2147483647 w 416"/>
              <a:gd name="T35" fmla="*/ 354637994 h 305"/>
              <a:gd name="T36" fmla="*/ 357581349 w 416"/>
              <a:gd name="T37" fmla="*/ 487674548 h 305"/>
              <a:gd name="T38" fmla="*/ 357581349 w 416"/>
              <a:gd name="T39" fmla="*/ 1729095689 h 305"/>
              <a:gd name="T40" fmla="*/ 357581349 w 416"/>
              <a:gd name="T41" fmla="*/ 1729095689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6"/>
              <a:gd name="T64" fmla="*/ 0 h 305"/>
              <a:gd name="T65" fmla="*/ 416 w 416"/>
              <a:gd name="T66" fmla="*/ 305 h 3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6" h="305">
                <a:moveTo>
                  <a:pt x="8" y="39"/>
                </a:moveTo>
                <a:cubicBezTo>
                  <a:pt x="64" y="49"/>
                  <a:pt x="8" y="37"/>
                  <a:pt x="45" y="48"/>
                </a:cubicBezTo>
                <a:cubicBezTo>
                  <a:pt x="57" y="51"/>
                  <a:pt x="81" y="57"/>
                  <a:pt x="81" y="57"/>
                </a:cubicBezTo>
                <a:cubicBezTo>
                  <a:pt x="91" y="87"/>
                  <a:pt x="91" y="85"/>
                  <a:pt x="120" y="99"/>
                </a:cubicBezTo>
                <a:cubicBezTo>
                  <a:pt x="121" y="104"/>
                  <a:pt x="121" y="110"/>
                  <a:pt x="123" y="113"/>
                </a:cubicBezTo>
                <a:cubicBezTo>
                  <a:pt x="126" y="117"/>
                  <a:pt x="135" y="117"/>
                  <a:pt x="137" y="121"/>
                </a:cubicBezTo>
                <a:cubicBezTo>
                  <a:pt x="145" y="146"/>
                  <a:pt x="145" y="176"/>
                  <a:pt x="154" y="199"/>
                </a:cubicBezTo>
                <a:cubicBezTo>
                  <a:pt x="156" y="204"/>
                  <a:pt x="150" y="186"/>
                  <a:pt x="150" y="186"/>
                </a:cubicBezTo>
                <a:cubicBezTo>
                  <a:pt x="145" y="199"/>
                  <a:pt x="141" y="239"/>
                  <a:pt x="141" y="226"/>
                </a:cubicBezTo>
                <a:cubicBezTo>
                  <a:pt x="141" y="205"/>
                  <a:pt x="144" y="198"/>
                  <a:pt x="150" y="183"/>
                </a:cubicBezTo>
                <a:cubicBezTo>
                  <a:pt x="144" y="225"/>
                  <a:pt x="147" y="264"/>
                  <a:pt x="154" y="304"/>
                </a:cubicBezTo>
                <a:cubicBezTo>
                  <a:pt x="230" y="294"/>
                  <a:pt x="258" y="264"/>
                  <a:pt x="321" y="222"/>
                </a:cubicBezTo>
                <a:cubicBezTo>
                  <a:pt x="339" y="210"/>
                  <a:pt x="346" y="186"/>
                  <a:pt x="366" y="179"/>
                </a:cubicBezTo>
                <a:cubicBezTo>
                  <a:pt x="372" y="176"/>
                  <a:pt x="377" y="173"/>
                  <a:pt x="382" y="169"/>
                </a:cubicBezTo>
                <a:cubicBezTo>
                  <a:pt x="397" y="146"/>
                  <a:pt x="402" y="131"/>
                  <a:pt x="414" y="108"/>
                </a:cubicBezTo>
                <a:cubicBezTo>
                  <a:pt x="411" y="91"/>
                  <a:pt x="415" y="71"/>
                  <a:pt x="405" y="57"/>
                </a:cubicBezTo>
                <a:cubicBezTo>
                  <a:pt x="384" y="29"/>
                  <a:pt x="314" y="29"/>
                  <a:pt x="287" y="26"/>
                </a:cubicBezTo>
                <a:cubicBezTo>
                  <a:pt x="245" y="16"/>
                  <a:pt x="206" y="11"/>
                  <a:pt x="163" y="8"/>
                </a:cubicBezTo>
                <a:cubicBezTo>
                  <a:pt x="112" y="0"/>
                  <a:pt x="61" y="4"/>
                  <a:pt x="8" y="11"/>
                </a:cubicBezTo>
                <a:cubicBezTo>
                  <a:pt x="0" y="46"/>
                  <a:pt x="48" y="49"/>
                  <a:pt x="8" y="3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29" name="Freeform 380"/>
          <p:cNvSpPr>
            <a:spLocks noChangeArrowheads="1"/>
          </p:cNvSpPr>
          <p:nvPr/>
        </p:nvSpPr>
        <p:spPr bwMode="auto">
          <a:xfrm>
            <a:off x="7008813" y="2551113"/>
            <a:ext cx="23812" cy="28575"/>
          </a:xfrm>
          <a:custGeom>
            <a:avLst/>
            <a:gdLst>
              <a:gd name="T0" fmla="*/ 150947934 w 71"/>
              <a:gd name="T1" fmla="*/ 0 h 85"/>
              <a:gd name="T2" fmla="*/ 2147483647 w 71"/>
              <a:gd name="T3" fmla="*/ 1481734242 h 85"/>
              <a:gd name="T4" fmla="*/ 150947934 w 71"/>
              <a:gd name="T5" fmla="*/ 1747657803 h 85"/>
              <a:gd name="T6" fmla="*/ 603567032 w 71"/>
              <a:gd name="T7" fmla="*/ 341982199 h 85"/>
              <a:gd name="T8" fmla="*/ 150947934 w 71"/>
              <a:gd name="T9" fmla="*/ 0 h 85"/>
              <a:gd name="T10" fmla="*/ 150947934 w 71"/>
              <a:gd name="T11" fmla="*/ 0 h 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85"/>
              <a:gd name="T20" fmla="*/ 71 w 71"/>
              <a:gd name="T21" fmla="*/ 85 h 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85">
                <a:moveTo>
                  <a:pt x="4" y="0"/>
                </a:moveTo>
                <a:cubicBezTo>
                  <a:pt x="54" y="6"/>
                  <a:pt x="52" y="0"/>
                  <a:pt x="70" y="39"/>
                </a:cubicBezTo>
                <a:cubicBezTo>
                  <a:pt x="61" y="84"/>
                  <a:pt x="32" y="60"/>
                  <a:pt x="4" y="46"/>
                </a:cubicBezTo>
                <a:cubicBezTo>
                  <a:pt x="0" y="28"/>
                  <a:pt x="0" y="17"/>
                  <a:pt x="16" y="9"/>
                </a:cubicBezTo>
                <a:cubicBezTo>
                  <a:pt x="3" y="4"/>
                  <a:pt x="4" y="9"/>
                  <a:pt x="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30" name="Freeform 381"/>
          <p:cNvSpPr>
            <a:spLocks noChangeArrowheads="1"/>
          </p:cNvSpPr>
          <p:nvPr/>
        </p:nvSpPr>
        <p:spPr bwMode="auto">
          <a:xfrm>
            <a:off x="6978650" y="3508375"/>
            <a:ext cx="73025" cy="26988"/>
          </a:xfrm>
          <a:custGeom>
            <a:avLst/>
            <a:gdLst>
              <a:gd name="T0" fmla="*/ 2147483647 w 208"/>
              <a:gd name="T1" fmla="*/ 258880876 h 81"/>
              <a:gd name="T2" fmla="*/ 2147483647 w 208"/>
              <a:gd name="T3" fmla="*/ 554839919 h 81"/>
              <a:gd name="T4" fmla="*/ 2147483647 w 208"/>
              <a:gd name="T5" fmla="*/ 1479460945 h 81"/>
              <a:gd name="T6" fmla="*/ 2147483647 w 208"/>
              <a:gd name="T7" fmla="*/ 702818899 h 81"/>
              <a:gd name="T8" fmla="*/ 2147483647 w 208"/>
              <a:gd name="T9" fmla="*/ 2147483647 h 81"/>
              <a:gd name="T10" fmla="*/ 2147483647 w 208"/>
              <a:gd name="T11" fmla="*/ 2147483647 h 81"/>
              <a:gd name="T12" fmla="*/ 2147483647 w 208"/>
              <a:gd name="T13" fmla="*/ 702818899 h 81"/>
              <a:gd name="T14" fmla="*/ 2147483647 w 208"/>
              <a:gd name="T15" fmla="*/ 258880876 h 81"/>
              <a:gd name="T16" fmla="*/ 2147483647 w 208"/>
              <a:gd name="T17" fmla="*/ 258880876 h 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81"/>
              <a:gd name="T29" fmla="*/ 208 w 208"/>
              <a:gd name="T30" fmla="*/ 81 h 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81">
                <a:moveTo>
                  <a:pt x="85" y="7"/>
                </a:moveTo>
                <a:cubicBezTo>
                  <a:pt x="103" y="8"/>
                  <a:pt x="133" y="0"/>
                  <a:pt x="145" y="15"/>
                </a:cubicBezTo>
                <a:cubicBezTo>
                  <a:pt x="163" y="37"/>
                  <a:pt x="140" y="31"/>
                  <a:pt x="180" y="40"/>
                </a:cubicBezTo>
                <a:cubicBezTo>
                  <a:pt x="168" y="24"/>
                  <a:pt x="160" y="24"/>
                  <a:pt x="141" y="19"/>
                </a:cubicBezTo>
                <a:cubicBezTo>
                  <a:pt x="201" y="0"/>
                  <a:pt x="207" y="58"/>
                  <a:pt x="157" y="70"/>
                </a:cubicBezTo>
                <a:cubicBezTo>
                  <a:pt x="127" y="69"/>
                  <a:pt x="93" y="80"/>
                  <a:pt x="67" y="66"/>
                </a:cubicBezTo>
                <a:cubicBezTo>
                  <a:pt x="0" y="29"/>
                  <a:pt x="89" y="21"/>
                  <a:pt x="97" y="19"/>
                </a:cubicBezTo>
                <a:cubicBezTo>
                  <a:pt x="88" y="1"/>
                  <a:pt x="93" y="0"/>
                  <a:pt x="85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31" name="Freeform 382"/>
          <p:cNvSpPr>
            <a:spLocks noChangeArrowheads="1"/>
          </p:cNvSpPr>
          <p:nvPr/>
        </p:nvSpPr>
        <p:spPr bwMode="auto">
          <a:xfrm>
            <a:off x="6992938" y="3440113"/>
            <a:ext cx="46037" cy="60325"/>
          </a:xfrm>
          <a:custGeom>
            <a:avLst/>
            <a:gdLst>
              <a:gd name="T0" fmla="*/ 165943622 w 133"/>
              <a:gd name="T1" fmla="*/ 0 h 173"/>
              <a:gd name="T2" fmla="*/ 2147483647 w 133"/>
              <a:gd name="T3" fmla="*/ 2147483647 h 173"/>
              <a:gd name="T4" fmla="*/ 2147483647 w 133"/>
              <a:gd name="T5" fmla="*/ 2147483647 h 173"/>
              <a:gd name="T6" fmla="*/ 1161245409 w 133"/>
              <a:gd name="T7" fmla="*/ 678357698 h 173"/>
              <a:gd name="T8" fmla="*/ 165943622 w 133"/>
              <a:gd name="T9" fmla="*/ 0 h 173"/>
              <a:gd name="T10" fmla="*/ 165943622 w 133"/>
              <a:gd name="T11" fmla="*/ 0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"/>
              <a:gd name="T19" fmla="*/ 0 h 173"/>
              <a:gd name="T20" fmla="*/ 133 w 133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" h="173">
                <a:moveTo>
                  <a:pt x="4" y="0"/>
                </a:moveTo>
                <a:cubicBezTo>
                  <a:pt x="8" y="82"/>
                  <a:pt x="0" y="156"/>
                  <a:pt x="92" y="172"/>
                </a:cubicBezTo>
                <a:cubicBezTo>
                  <a:pt x="132" y="162"/>
                  <a:pt x="110" y="118"/>
                  <a:pt x="96" y="90"/>
                </a:cubicBezTo>
                <a:cubicBezTo>
                  <a:pt x="84" y="4"/>
                  <a:pt x="90" y="40"/>
                  <a:pt x="28" y="16"/>
                </a:cubicBezTo>
                <a:cubicBezTo>
                  <a:pt x="23" y="0"/>
                  <a:pt x="22" y="0"/>
                  <a:pt x="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32" name="AutoShape 383"/>
          <p:cNvSpPr>
            <a:spLocks noChangeArrowheads="1"/>
          </p:cNvSpPr>
          <p:nvPr/>
        </p:nvSpPr>
        <p:spPr bwMode="auto">
          <a:xfrm>
            <a:off x="609600" y="1270000"/>
            <a:ext cx="7731125" cy="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6833" name="Text Box 384"/>
          <p:cNvSpPr txBox="1">
            <a:spLocks noChangeArrowheads="1"/>
          </p:cNvSpPr>
          <p:nvPr/>
        </p:nvSpPr>
        <p:spPr bwMode="auto">
          <a:xfrm>
            <a:off x="595313" y="1093788"/>
            <a:ext cx="1793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000" b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>
                <a:solidFill>
                  <a:srgbClr val="FFFFFF"/>
                </a:solidFill>
                <a:latin typeface="Arial" charset="0"/>
              </a:rPr>
              <a:t/>
            </a:r>
            <a:br>
              <a:rPr lang="en-GB" sz="1000" b="0">
                <a:solidFill>
                  <a:srgbClr val="FFFFFF"/>
                </a:solidFill>
                <a:latin typeface="Arial" charset="0"/>
              </a:rPr>
            </a:br>
            <a:endParaRPr lang="en-GB" sz="1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7409" name="Text Box 385"/>
          <p:cNvSpPr txBox="1">
            <a:spLocks noChangeArrowheads="1"/>
          </p:cNvSpPr>
          <p:nvPr/>
        </p:nvSpPr>
        <p:spPr bwMode="auto">
          <a:xfrm>
            <a:off x="3048000" y="152400"/>
            <a:ext cx="5943600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Dosimetry applications: doses to aircrew and passengers</a:t>
            </a:r>
          </a:p>
        </p:txBody>
      </p:sp>
      <p:sp>
        <p:nvSpPr>
          <p:cNvPr id="76835" name="Text Box 386"/>
          <p:cNvSpPr txBox="1">
            <a:spLocks noChangeArrowheads="1"/>
          </p:cNvSpPr>
          <p:nvPr/>
        </p:nvSpPr>
        <p:spPr bwMode="auto">
          <a:xfrm>
            <a:off x="6781800" y="3733800"/>
            <a:ext cx="2093913" cy="827088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tIns="228600" bIns="228600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rgbClr val="333399"/>
                </a:solidFill>
                <a:latin typeface="Arial" charset="0"/>
              </a:rPr>
              <a:t>Ferrari et al,  Rad. Prot. 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rgbClr val="333399"/>
                </a:solidFill>
                <a:latin typeface="Arial" charset="0"/>
              </a:rPr>
              <a:t>Dosim. 108, 91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F0D29-EB3F-49D8-85DE-3BC288DB93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D0AD9F78-B8AD-4E11-A9B2-402976FA7D76}" type="slidenum">
              <a:rPr lang="en-US" sz="1200" b="0">
                <a:latin typeface="Tahoma" pitchFamily="34" charset="0"/>
              </a:rPr>
              <a:pPr algn="r"/>
              <a:t>3</a:t>
            </a:fld>
            <a:endParaRPr lang="en-US" sz="1200" b="0">
              <a:latin typeface="Tahoma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8215313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FLUKA international Collaboration</a:t>
            </a:r>
          </a:p>
        </p:txBody>
      </p:sp>
      <p:sp>
        <p:nvSpPr>
          <p:cNvPr id="21510" name="Picture 3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b="1">
              <a:latin typeface="Tahoma" pitchFamily="34" charset="0"/>
            </a:endParaRPr>
          </a:p>
        </p:txBody>
      </p:sp>
      <p:sp>
        <p:nvSpPr>
          <p:cNvPr id="21511" name="Picture 4"/>
          <p:cNvSpPr>
            <a:spLocks noChangeArrowheads="1"/>
          </p:cNvSpPr>
          <p:nvPr/>
        </p:nvSpPr>
        <p:spPr bwMode="white">
          <a:xfrm>
            <a:off x="4508500" y="3365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 b="1">
              <a:latin typeface="Tahoma" pitchFamily="34" charset="0"/>
            </a:endParaRP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477838" y="877888"/>
            <a:ext cx="8199437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00" b="0" dirty="0"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"/>
              </a:spcBef>
            </a:pPr>
            <a:r>
              <a:rPr lang="en-US" sz="1200" b="0" dirty="0" err="1">
                <a:latin typeface="Tahoma" pitchFamily="34" charset="0"/>
              </a:rPr>
              <a:t>M.Brugger</a:t>
            </a:r>
            <a:r>
              <a:rPr lang="en-US" sz="1200" b="0" dirty="0">
                <a:latin typeface="Tahoma" pitchFamily="34" charset="0"/>
              </a:rPr>
              <a:t>,</a:t>
            </a:r>
            <a:r>
              <a:rPr lang="en-US" sz="1200" b="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200" b="0" dirty="0">
                <a:latin typeface="Tahoma" pitchFamily="34" charset="0"/>
              </a:rPr>
              <a:t>F. </a:t>
            </a:r>
            <a:r>
              <a:rPr lang="en-US" sz="1200" b="0" dirty="0" smtClean="0">
                <a:latin typeface="Tahoma" pitchFamily="34" charset="0"/>
              </a:rPr>
              <a:t>Cerutti,</a:t>
            </a:r>
            <a:r>
              <a:rPr lang="en-US" sz="1200" b="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200" b="0" dirty="0">
                <a:latin typeface="Tahoma" pitchFamily="34" charset="0"/>
              </a:rPr>
              <a:t>A. Ferrari</a:t>
            </a:r>
            <a:r>
              <a:rPr lang="en-US" sz="1200" b="0" dirty="0" smtClean="0">
                <a:latin typeface="Tahoma" pitchFamily="34" charset="0"/>
              </a:rPr>
              <a:t>, </a:t>
            </a:r>
            <a:r>
              <a:rPr lang="en-US" sz="1200" b="0" dirty="0">
                <a:latin typeface="Tahoma" pitchFamily="34" charset="0"/>
              </a:rPr>
              <a:t>S. Roesler, </a:t>
            </a:r>
            <a:r>
              <a:rPr lang="en-US" sz="1200" b="0" dirty="0" smtClean="0">
                <a:latin typeface="Tahoma" pitchFamily="34" charset="0"/>
              </a:rPr>
              <a:t>L. Sarchiapone, G</a:t>
            </a:r>
            <a:r>
              <a:rPr lang="en-US" sz="1200" b="0" dirty="0">
                <a:latin typeface="Tahoma" pitchFamily="34" charset="0"/>
              </a:rPr>
              <a:t>. </a:t>
            </a:r>
            <a:r>
              <a:rPr lang="en-US" sz="1200" b="0" dirty="0" smtClean="0">
                <a:latin typeface="Tahoma" pitchFamily="34" charset="0"/>
              </a:rPr>
              <a:t>Smirnov,</a:t>
            </a:r>
            <a:br>
              <a:rPr lang="en-US" sz="1200" b="0" dirty="0" smtClean="0">
                <a:latin typeface="Tahoma" pitchFamily="34" charset="0"/>
              </a:rPr>
            </a:br>
            <a:r>
              <a:rPr lang="en-US" sz="1200" b="0" dirty="0" smtClean="0">
                <a:latin typeface="Tahoma" pitchFamily="34" charset="0"/>
              </a:rPr>
              <a:t>C</a:t>
            </a:r>
            <a:r>
              <a:rPr lang="en-US" sz="1200" b="0" dirty="0">
                <a:latin typeface="Tahoma" pitchFamily="34" charset="0"/>
              </a:rPr>
              <a:t>. </a:t>
            </a:r>
            <a:r>
              <a:rPr lang="en-US" sz="1200" b="0" dirty="0" err="1">
                <a:latin typeface="Tahoma" pitchFamily="34" charset="0"/>
              </a:rPr>
              <a:t>Theis</a:t>
            </a:r>
            <a:r>
              <a:rPr lang="en-US" sz="1200" b="0" dirty="0">
                <a:latin typeface="Tahoma" pitchFamily="34" charset="0"/>
              </a:rPr>
              <a:t>, S. </a:t>
            </a:r>
            <a:r>
              <a:rPr lang="en-US" sz="1200" b="0" dirty="0" err="1">
                <a:latin typeface="Tahoma" pitchFamily="34" charset="0"/>
              </a:rPr>
              <a:t>Trovati</a:t>
            </a:r>
            <a:r>
              <a:rPr lang="en-US" sz="1200" b="0" dirty="0">
                <a:latin typeface="Tahoma" pitchFamily="34" charset="0"/>
              </a:rPr>
              <a:t>, H. </a:t>
            </a:r>
            <a:r>
              <a:rPr lang="en-US" sz="1200" b="0" dirty="0" err="1">
                <a:latin typeface="Tahoma" pitchFamily="34" charset="0"/>
              </a:rPr>
              <a:t>Vinke</a:t>
            </a:r>
            <a:r>
              <a:rPr lang="en-US" sz="1200" b="0" dirty="0">
                <a:latin typeface="Tahoma" pitchFamily="34" charset="0"/>
              </a:rPr>
              <a:t>, </a:t>
            </a:r>
            <a:r>
              <a:rPr lang="en-US" sz="1200" b="0" dirty="0" err="1">
                <a:latin typeface="Tahoma" pitchFamily="34" charset="0"/>
              </a:rPr>
              <a:t>V.Vlachoudis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CERN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solidFill>
                <a:srgbClr val="010103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A. </a:t>
            </a:r>
            <a:r>
              <a:rPr lang="en-US" sz="1200" b="0" dirty="0" err="1">
                <a:latin typeface="Tahoma" pitchFamily="34" charset="0"/>
              </a:rPr>
              <a:t>Fassò</a:t>
            </a:r>
            <a:r>
              <a:rPr lang="en-US" sz="1200" b="0" dirty="0">
                <a:latin typeface="Tahoma" pitchFamily="34" charset="0"/>
              </a:rPr>
              <a:t>, </a:t>
            </a:r>
            <a:r>
              <a:rPr lang="en-US" sz="1200" b="0" dirty="0" err="1">
                <a:latin typeface="Tahoma" pitchFamily="34" charset="0"/>
              </a:rPr>
              <a:t>J.Vollaire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SLAC, USA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J. </a:t>
            </a:r>
            <a:r>
              <a:rPr lang="en-US" sz="1200" b="0" dirty="0" err="1">
                <a:latin typeface="Tahoma" pitchFamily="34" charset="0"/>
              </a:rPr>
              <a:t>Ranft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Univ. of Siegen</a:t>
            </a:r>
            <a:r>
              <a:rPr lang="en-US" sz="1200" b="0" dirty="0">
                <a:solidFill>
                  <a:srgbClr val="000000"/>
                </a:solidFill>
                <a:latin typeface="Tahoma" pitchFamily="34" charset="0"/>
              </a:rPr>
              <a:t>, Germany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G. Battistoni, F. </a:t>
            </a:r>
            <a:r>
              <a:rPr lang="en-US" sz="1200" b="0" dirty="0" err="1">
                <a:latin typeface="Tahoma" pitchFamily="34" charset="0"/>
              </a:rPr>
              <a:t>Broggi</a:t>
            </a:r>
            <a:r>
              <a:rPr lang="en-US" sz="1200" b="0" dirty="0">
                <a:latin typeface="Tahoma" pitchFamily="34" charset="0"/>
              </a:rPr>
              <a:t>,  M. </a:t>
            </a:r>
            <a:r>
              <a:rPr lang="en-US" sz="1200" b="0" dirty="0" err="1">
                <a:latin typeface="Tahoma" pitchFamily="34" charset="0"/>
              </a:rPr>
              <a:t>Campanella</a:t>
            </a:r>
            <a:r>
              <a:rPr lang="en-US" sz="1200" b="0" dirty="0">
                <a:latin typeface="Tahoma" pitchFamily="34" charset="0"/>
              </a:rPr>
              <a:t>, P. </a:t>
            </a:r>
            <a:r>
              <a:rPr lang="en-US" sz="1200" b="0" dirty="0" err="1">
                <a:latin typeface="Tahoma" pitchFamily="34" charset="0"/>
              </a:rPr>
              <a:t>Colleoni</a:t>
            </a:r>
            <a:r>
              <a:rPr lang="en-US" sz="1200" b="0" dirty="0">
                <a:latin typeface="Tahoma" pitchFamily="34" charset="0"/>
              </a:rPr>
              <a:t>, E. </a:t>
            </a:r>
            <a:r>
              <a:rPr lang="en-US" sz="1200" b="0" dirty="0" err="1">
                <a:latin typeface="Tahoma" pitchFamily="34" charset="0"/>
              </a:rPr>
              <a:t>Gadioli</a:t>
            </a:r>
            <a:r>
              <a:rPr lang="en-US" sz="1200" b="0" dirty="0">
                <a:latin typeface="Tahoma" pitchFamily="34" charset="0"/>
              </a:rPr>
              <a:t>, A. </a:t>
            </a:r>
            <a:r>
              <a:rPr lang="en-US" sz="1200" b="0" dirty="0" err="1" smtClean="0">
                <a:latin typeface="Tahoma" pitchFamily="34" charset="0"/>
              </a:rPr>
              <a:t>Mairani</a:t>
            </a:r>
            <a:r>
              <a:rPr lang="en-US" sz="1200" b="0" dirty="0" smtClean="0">
                <a:latin typeface="Tahoma" pitchFamily="34" charset="0"/>
              </a:rPr>
              <a:t>,</a:t>
            </a:r>
            <a:r>
              <a:rPr lang="en-US" b="0" dirty="0" smtClean="0"/>
              <a:t> </a:t>
            </a:r>
            <a:r>
              <a:rPr lang="en-US" sz="1200" b="0" dirty="0">
                <a:latin typeface="Tahoma" pitchFamily="34" charset="0"/>
              </a:rPr>
              <a:t>S. </a:t>
            </a:r>
            <a:r>
              <a:rPr lang="en-US" sz="1200" b="0" dirty="0" err="1">
                <a:latin typeface="Tahoma" pitchFamily="34" charset="0"/>
              </a:rPr>
              <a:t>Muraro</a:t>
            </a:r>
            <a:r>
              <a:rPr lang="en-US" sz="1200" b="0" dirty="0">
                <a:latin typeface="Tahoma" pitchFamily="34" charset="0"/>
              </a:rPr>
              <a:t>,  P.R. Sala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INFN &amp; Univ. Milano, Italy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M. </a:t>
            </a:r>
            <a:r>
              <a:rPr lang="en-US" sz="1200" b="0" dirty="0" err="1">
                <a:latin typeface="Tahoma" pitchFamily="34" charset="0"/>
              </a:rPr>
              <a:t>Carboni</a:t>
            </a:r>
            <a:r>
              <a:rPr lang="en-US" sz="1200" b="0" dirty="0">
                <a:latin typeface="Tahoma" pitchFamily="34" charset="0"/>
              </a:rPr>
              <a:t>, C. </a:t>
            </a:r>
            <a:r>
              <a:rPr lang="en-US" sz="1200" b="0" dirty="0" err="1">
                <a:latin typeface="Tahoma" pitchFamily="34" charset="0"/>
              </a:rPr>
              <a:t>D’Ambrosio</a:t>
            </a:r>
            <a:r>
              <a:rPr lang="en-US" sz="1200" b="0" dirty="0">
                <a:latin typeface="Tahoma" pitchFamily="34" charset="0"/>
              </a:rPr>
              <a:t>, A. Ferrari, A. </a:t>
            </a:r>
            <a:r>
              <a:rPr lang="en-US" sz="1200" b="0" dirty="0" err="1">
                <a:latin typeface="Tahoma" pitchFamily="34" charset="0"/>
              </a:rPr>
              <a:t>Mostacci</a:t>
            </a:r>
            <a:r>
              <a:rPr lang="en-US" sz="1200" b="0" dirty="0">
                <a:latin typeface="Tahoma" pitchFamily="34" charset="0"/>
              </a:rPr>
              <a:t>, V. </a:t>
            </a:r>
            <a:r>
              <a:rPr lang="en-US" sz="1200" b="0" dirty="0" err="1">
                <a:latin typeface="Tahoma" pitchFamily="34" charset="0"/>
              </a:rPr>
              <a:t>Patera</a:t>
            </a:r>
            <a:r>
              <a:rPr lang="en-US" sz="1200" b="0" dirty="0">
                <a:latin typeface="Tahoma" pitchFamily="34" charset="0"/>
              </a:rPr>
              <a:t>, M. </a:t>
            </a:r>
            <a:r>
              <a:rPr lang="en-US" sz="1200" b="0" dirty="0" err="1">
                <a:latin typeface="Tahoma" pitchFamily="34" charset="0"/>
              </a:rPr>
              <a:t>Pelliccioni</a:t>
            </a:r>
            <a:r>
              <a:rPr lang="en-US" sz="1200" b="0" dirty="0">
                <a:latin typeface="Tahoma" pitchFamily="34" charset="0"/>
              </a:rPr>
              <a:t>, R. </a:t>
            </a:r>
            <a:r>
              <a:rPr lang="en-US" sz="1200" b="0" dirty="0" err="1">
                <a:latin typeface="Tahoma" pitchFamily="34" charset="0"/>
              </a:rPr>
              <a:t>Villari</a:t>
            </a:r>
            <a:r>
              <a:rPr lang="en-US" sz="1200" b="0" dirty="0">
                <a:latin typeface="Tahoma" pitchFamily="34" charset="0"/>
              </a:rPr>
              <a:t>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INFN </a:t>
            </a:r>
            <a:r>
              <a:rPr lang="en-US" sz="1200" b="0" dirty="0" err="1">
                <a:solidFill>
                  <a:srgbClr val="010103"/>
                </a:solidFill>
                <a:latin typeface="Tahoma" pitchFamily="34" charset="0"/>
              </a:rPr>
              <a:t>Frascati</a:t>
            </a:r>
            <a:endParaRPr lang="en-US" sz="1200" b="0" dirty="0">
              <a:solidFill>
                <a:srgbClr val="010103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M.C. </a:t>
            </a:r>
            <a:r>
              <a:rPr lang="en-US" sz="1200" b="0" dirty="0" err="1">
                <a:latin typeface="Tahoma" pitchFamily="34" charset="0"/>
              </a:rPr>
              <a:t>Morone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Univ. Roma II, Italy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A. </a:t>
            </a:r>
            <a:r>
              <a:rPr lang="en-US" sz="1200" b="0" dirty="0" err="1">
                <a:latin typeface="Tahoma" pitchFamily="34" charset="0"/>
              </a:rPr>
              <a:t>Margiotta</a:t>
            </a:r>
            <a:r>
              <a:rPr lang="en-US" sz="1200" b="0" dirty="0">
                <a:latin typeface="Tahoma" pitchFamily="34" charset="0"/>
              </a:rPr>
              <a:t>, M. </a:t>
            </a:r>
            <a:r>
              <a:rPr lang="en-US" sz="1200" b="0" dirty="0" err="1">
                <a:latin typeface="Tahoma" pitchFamily="34" charset="0"/>
              </a:rPr>
              <a:t>Sioli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INFN &amp; Univ. Bologna, Italy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K. </a:t>
            </a:r>
            <a:r>
              <a:rPr lang="en-US" sz="1200" b="0" dirty="0" err="1" smtClean="0">
                <a:latin typeface="Tahoma" pitchFamily="34" charset="0"/>
              </a:rPr>
              <a:t>Parodi</a:t>
            </a:r>
            <a:r>
              <a:rPr lang="en-US" sz="1200" b="0" dirty="0" smtClean="0"/>
              <a:t>, F. Sommerer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DKFZ &amp; HIT, Heidelberg, Germany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A. </a:t>
            </a:r>
            <a:r>
              <a:rPr lang="en-US" sz="1200" b="0" dirty="0" err="1">
                <a:latin typeface="Tahoma" pitchFamily="34" charset="0"/>
              </a:rPr>
              <a:t>Empl</a:t>
            </a:r>
            <a:r>
              <a:rPr lang="en-US" sz="1200" b="0" dirty="0">
                <a:latin typeface="Tahoma" pitchFamily="34" charset="0"/>
              </a:rPr>
              <a:t>, L. </a:t>
            </a:r>
            <a:r>
              <a:rPr lang="en-US" sz="1200" b="0" dirty="0" err="1">
                <a:latin typeface="Tahoma" pitchFamily="34" charset="0"/>
              </a:rPr>
              <a:t>Pinsky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Univ. of Houston, USA 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K.T. Lee,  T. Wilson, N. </a:t>
            </a:r>
            <a:r>
              <a:rPr lang="en-US" sz="1200" b="0" dirty="0" err="1">
                <a:latin typeface="Tahoma" pitchFamily="34" charset="0"/>
              </a:rPr>
              <a:t>Zapp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NASA-Houston, USA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S. </a:t>
            </a:r>
            <a:r>
              <a:rPr lang="en-US" sz="1200" b="0" dirty="0" err="1">
                <a:latin typeface="Tahoma" pitchFamily="34" charset="0"/>
              </a:rPr>
              <a:t>Rollet</a:t>
            </a: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ARC </a:t>
            </a:r>
            <a:r>
              <a:rPr lang="en-US" sz="1200" b="0" dirty="0" err="1">
                <a:solidFill>
                  <a:srgbClr val="010103"/>
                </a:solidFill>
                <a:latin typeface="Tahoma" pitchFamily="34" charset="0"/>
              </a:rPr>
              <a:t>Seibersdorf</a:t>
            </a: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 Research, Austria</a:t>
            </a:r>
          </a:p>
          <a:p>
            <a:pPr algn="ctr" eaLnBrk="0" hangingPunct="0">
              <a:lnSpc>
                <a:spcPct val="85000"/>
              </a:lnSpc>
            </a:pPr>
            <a:endParaRPr lang="en-US" sz="1200" b="0" dirty="0">
              <a:latin typeface="Tahoma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latin typeface="Tahoma" pitchFamily="34" charset="0"/>
              </a:rPr>
              <a:t>M. Lantz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0" dirty="0">
                <a:solidFill>
                  <a:srgbClr val="010103"/>
                </a:solidFill>
                <a:latin typeface="Tahoma" pitchFamily="34" charset="0"/>
              </a:rPr>
              <a:t>Chalmers Univ. of Technology, Sweden</a:t>
            </a:r>
            <a:r>
              <a:rPr lang="en-US" sz="1200" b="0" dirty="0">
                <a:latin typeface="Tahoma" pitchFamily="34" charset="0"/>
              </a:rPr>
              <a:t> </a:t>
            </a:r>
          </a:p>
        </p:txBody>
      </p:sp>
      <p:pic>
        <p:nvPicPr>
          <p:cNvPr id="21513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100" y="8032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2" descr="INF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6289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asa.jpg"/>
          <p:cNvPicPr>
            <a:picLocks noChangeAspect="1"/>
          </p:cNvPicPr>
          <p:nvPr/>
        </p:nvPicPr>
        <p:blipFill>
          <a:blip r:embed="rId5" cstate="print"/>
          <a:srcRect l="17130" t="8108" r="20061" b="10811"/>
          <a:stretch>
            <a:fillRect/>
          </a:stretch>
        </p:blipFill>
        <p:spPr>
          <a:xfrm>
            <a:off x="2438400" y="5257800"/>
            <a:ext cx="838200" cy="762000"/>
          </a:xfrm>
          <a:prstGeom prst="rect">
            <a:avLst/>
          </a:prstGeom>
        </p:spPr>
      </p:pic>
      <p:pic>
        <p:nvPicPr>
          <p:cNvPr id="21514" name="Picture 11" descr="uhbig_sh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800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7" cstate="print"/>
          <a:srcRect r="9496"/>
          <a:stretch>
            <a:fillRect/>
          </a:stretch>
        </p:blipFill>
        <p:spPr bwMode="auto">
          <a:xfrm>
            <a:off x="457200" y="4343400"/>
            <a:ext cx="2905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0300" y="1504950"/>
            <a:ext cx="133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8975" y="3429000"/>
            <a:ext cx="504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2487D-D9FF-4359-AA0D-9CC97C10FBC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55650" y="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lang="en-US" sz="3200" b="0">
              <a:solidFill>
                <a:schemeClr val="tx2"/>
              </a:solidFill>
            </a:endParaRP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401638" y="1511300"/>
            <a:ext cx="4241800" cy="3405188"/>
            <a:chOff x="68" y="1480"/>
            <a:chExt cx="2763" cy="2042"/>
          </a:xfrm>
        </p:grpSpPr>
        <p:pic>
          <p:nvPicPr>
            <p:cNvPr id="78863" name="Picture 4" descr="prot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1480"/>
              <a:ext cx="2721" cy="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4" name="Text Box 5"/>
            <p:cNvSpPr txBox="1">
              <a:spLocks noChangeArrowheads="1"/>
            </p:cNvSpPr>
            <p:nvPr/>
          </p:nvSpPr>
          <p:spPr bwMode="auto">
            <a:xfrm rot="-1843886">
              <a:off x="96" y="2116"/>
              <a:ext cx="2735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i="1">
                  <a:solidFill>
                    <a:schemeClr val="folHlink"/>
                  </a:solidFill>
                  <a:latin typeface="Arial" charset="0"/>
                  <a:cs typeface="Arial" charset="0"/>
                </a:rPr>
                <a:t>Preliminary</a:t>
              </a:r>
              <a:endParaRPr lang="de-DE" sz="2400" i="1">
                <a:solidFill>
                  <a:schemeClr val="folHlin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8852" name="Text Box 6"/>
          <p:cNvSpPr txBox="1">
            <a:spLocks noChangeArrowheads="1"/>
          </p:cNvSpPr>
          <p:nvPr/>
        </p:nvSpPr>
        <p:spPr bwMode="auto">
          <a:xfrm rot="-2029569">
            <a:off x="5499100" y="2778125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Preliminary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5622925" y="3557588"/>
            <a:ext cx="133350" cy="241300"/>
          </a:xfrm>
          <a:prstGeom prst="rect">
            <a:avLst/>
          </a:prstGeom>
          <a:solidFill>
            <a:srgbClr val="FF00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it-IT" b="0">
              <a:latin typeface="Arial" charset="0"/>
              <a:cs typeface="Arial" charset="0"/>
            </a:endParaRPr>
          </a:p>
        </p:txBody>
      </p:sp>
      <p:pic>
        <p:nvPicPr>
          <p:cNvPr id="78854" name="Picture 8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1620838"/>
            <a:ext cx="42783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29" name="Picture 9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5975" y="1741488"/>
            <a:ext cx="2690813" cy="1728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130" name="AutoShape 10"/>
          <p:cNvSpPr>
            <a:spLocks noChangeArrowheads="1"/>
          </p:cNvSpPr>
          <p:nvPr/>
        </p:nvSpPr>
        <p:spPr bwMode="auto">
          <a:xfrm rot="994178">
            <a:off x="5610225" y="3467100"/>
            <a:ext cx="428625" cy="739775"/>
          </a:xfrm>
          <a:prstGeom prst="upArrow">
            <a:avLst>
              <a:gd name="adj1" fmla="val 50000"/>
              <a:gd name="adj2" fmla="val 43148"/>
            </a:avLst>
          </a:prstGeom>
          <a:solidFill>
            <a:schemeClr val="folHlink">
              <a:alpha val="6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7812088" y="1830388"/>
            <a:ext cx="9604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78858" name="Rectangle 12"/>
          <p:cNvSpPr>
            <a:spLocks noChangeArrowheads="1"/>
          </p:cNvSpPr>
          <p:nvPr/>
        </p:nvSpPr>
        <p:spPr bwMode="auto">
          <a:xfrm>
            <a:off x="1236663" y="5108575"/>
            <a:ext cx="3263900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Exp. Data (points) </a:t>
            </a:r>
            <a:r>
              <a:rPr lang="en-GB" sz="1600" b="0" i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taken at HIT</a:t>
            </a:r>
            <a:r>
              <a:rPr lang="en-GB" sz="1600" b="0" i="1">
                <a:latin typeface="Comic Sans MS" pitchFamily="66" charset="0"/>
                <a:cs typeface="Arial" charset="0"/>
              </a:rPr>
              <a:t>: </a:t>
            </a:r>
          </a:p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D. Schardt, </a:t>
            </a:r>
            <a:r>
              <a:rPr lang="it-IT" sz="1600" b="0" i="1">
                <a:latin typeface="Comic Sans MS" pitchFamily="66" charset="0"/>
                <a:cs typeface="Arial" charset="0"/>
              </a:rPr>
              <a:t>P. Steidl,</a:t>
            </a:r>
            <a:r>
              <a:rPr lang="it-IT" sz="1600" b="0">
                <a:latin typeface="Comic Sans MS" pitchFamily="66" charset="0"/>
                <a:cs typeface="Arial" charset="0"/>
              </a:rPr>
              <a:t> </a:t>
            </a:r>
            <a:r>
              <a:rPr lang="en-GB" sz="1600" b="0" i="1">
                <a:latin typeface="Comic Sans MS" pitchFamily="66" charset="0"/>
                <a:cs typeface="Arial" charset="0"/>
              </a:rPr>
              <a:t> K. Parodi, S. Brons et al.</a:t>
            </a:r>
            <a:endParaRPr lang="en-GB" b="0" i="1"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1600" b="0" i="1">
                <a:latin typeface="Comic Sans MS" pitchFamily="66" charset="0"/>
                <a:cs typeface="Arial" charset="0"/>
              </a:rPr>
              <a:t>Simulation: K. Parodi</a:t>
            </a:r>
          </a:p>
        </p:txBody>
      </p:sp>
      <p:sp>
        <p:nvSpPr>
          <p:cNvPr id="78859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8169275" cy="935038"/>
          </a:xfrm>
        </p:spPr>
        <p:txBody>
          <a:bodyPr/>
          <a:lstStyle/>
          <a:p>
            <a:pPr eaLnBrk="1" hangingPunct="1"/>
            <a:r>
              <a:rPr lang="en-US" sz="2600" b="1" smtClean="0">
                <a:solidFill>
                  <a:srgbClr val="3333CC"/>
                </a:solidFill>
                <a:latin typeface="Comic Sans MS" pitchFamily="66" charset="0"/>
              </a:rPr>
              <a:t>Experimental validation against measured Bragg curve in Proton and Carbon ion therapy</a:t>
            </a:r>
            <a:endParaRPr lang="it-IT" sz="2600" b="1" smtClean="0">
              <a:solidFill>
                <a:srgbClr val="3333CC"/>
              </a:solidFill>
            </a:endParaRP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816475" y="5084763"/>
            <a:ext cx="3730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/>
                <a:cs typeface="SimSun"/>
              </a:rPr>
              <a:t>Exp. Data (points)  from Haettner et al, Rad. Prot. Dos. 2006 </a:t>
            </a:r>
          </a:p>
          <a:p>
            <a:pPr algn="ctr">
              <a:spcBef>
                <a:spcPct val="10000"/>
              </a:spcBef>
            </a:pPr>
            <a:r>
              <a:rPr lang="de-DE" altLang="zh-CN" sz="1600" b="0" i="1">
                <a:latin typeface="Comic Sans MS" pitchFamily="66" charset="0"/>
                <a:ea typeface="SimSun"/>
                <a:cs typeface="SimSun"/>
              </a:rPr>
              <a:t>Simulation: A. Mairani,   PhD Thesis, Pavia, 2007</a:t>
            </a:r>
          </a:p>
          <a:p>
            <a:pPr algn="ctr">
              <a:spcBef>
                <a:spcPct val="50000"/>
              </a:spcBef>
            </a:pPr>
            <a:endParaRPr lang="it-IT" sz="1600" b="0" i="1">
              <a:latin typeface="Comic Sans MS" pitchFamily="66" charset="0"/>
            </a:endParaRPr>
          </a:p>
        </p:txBody>
      </p:sp>
      <p:sp>
        <p:nvSpPr>
          <p:cNvPr id="78861" name="Rectangle 15"/>
          <p:cNvSpPr>
            <a:spLocks noChangeArrowheads="1"/>
          </p:cNvSpPr>
          <p:nvPr/>
        </p:nvSpPr>
        <p:spPr bwMode="auto">
          <a:xfrm>
            <a:off x="539750" y="1062038"/>
            <a:ext cx="4103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rgbClr val="663300"/>
                </a:solidFill>
                <a:latin typeface="Comic Sans MS" pitchFamily="66" charset="0"/>
                <a:cs typeface="Arial" charset="0"/>
              </a:rPr>
              <a:t>Protons (183 MeV/u) in Water</a:t>
            </a:r>
          </a:p>
        </p:txBody>
      </p:sp>
      <p:sp>
        <p:nvSpPr>
          <p:cNvPr id="78862" name="Rectangle 16"/>
          <p:cNvSpPr>
            <a:spLocks noChangeArrowheads="1"/>
          </p:cNvSpPr>
          <p:nvPr/>
        </p:nvSpPr>
        <p:spPr bwMode="auto">
          <a:xfrm>
            <a:off x="4787900" y="989013"/>
            <a:ext cx="39608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0" baseline="30000">
                <a:solidFill>
                  <a:srgbClr val="663300"/>
                </a:solidFill>
              </a:rPr>
              <a:t>12</a:t>
            </a:r>
            <a:r>
              <a:rPr lang="en-US" b="0">
                <a:solidFill>
                  <a:srgbClr val="663300"/>
                </a:solidFill>
              </a:rPr>
              <a:t>C ions (400 MeV/u) 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3EE504-CAB1-4557-970E-D173E134B94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476250"/>
            <a:ext cx="8280400" cy="431800"/>
          </a:xfrm>
        </p:spPr>
        <p:txBody>
          <a:bodyPr/>
          <a:lstStyle/>
          <a:p>
            <a:pPr eaLnBrk="1" hangingPunct="1"/>
            <a:r>
              <a:rPr lang="en-US" sz="2300" b="1" smtClean="0">
                <a:solidFill>
                  <a:srgbClr val="3333CC"/>
                </a:solidFill>
                <a:latin typeface="Comic Sans MS" pitchFamily="66" charset="0"/>
              </a:rPr>
              <a:t>Using the information from the patient CT in the MC I</a:t>
            </a:r>
            <a:endParaRPr lang="en-US" sz="2300" b="1" smtClean="0">
              <a:solidFill>
                <a:srgbClr val="3333CC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63725"/>
            <a:ext cx="4695825" cy="2501900"/>
          </a:xfrm>
        </p:spPr>
        <p:txBody>
          <a:bodyPr/>
          <a:lstStyle/>
          <a:p>
            <a:pPr eaLnBrk="1" hangingPunct="1"/>
            <a:r>
              <a:rPr lang="en-US" sz="2200" smtClean="0"/>
              <a:t>FLUKA can embed voxel structures within its standard combinatorial geometry</a:t>
            </a:r>
          </a:p>
          <a:p>
            <a:pPr eaLnBrk="1" hangingPunct="1"/>
            <a:r>
              <a:rPr lang="en-US" sz="2200" smtClean="0"/>
              <a:t>Transport through the voxels is optimized and efficient</a:t>
            </a:r>
          </a:p>
          <a:p>
            <a:pPr eaLnBrk="1" hangingPunct="1"/>
            <a:r>
              <a:rPr lang="en-US" sz="2200" smtClean="0"/>
              <a:t>Raw CT-scan outputs can be imported</a:t>
            </a:r>
          </a:p>
        </p:txBody>
      </p:sp>
      <p:pic>
        <p:nvPicPr>
          <p:cNvPr id="80900" name="Picture 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43013"/>
            <a:ext cx="144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41925" y="17176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 b="0">
              <a:latin typeface="Times New Roman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 rot="-5400000">
            <a:off x="4369594" y="3174206"/>
            <a:ext cx="42751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The </a:t>
            </a:r>
            <a:r>
              <a:rPr lang="it-IT" sz="2400">
                <a:solidFill>
                  <a:srgbClr val="FF0000"/>
                </a:solidFill>
                <a:latin typeface="Times New Roman" pitchFamily="18" charset="0"/>
              </a:rPr>
              <a:t>GOLEM phantom </a:t>
            </a:r>
            <a:r>
              <a:rPr lang="it-IT" sz="2400">
                <a:latin typeface="Times New Roman" pitchFamily="18" charset="0"/>
              </a:rPr>
              <a:t>Petoussi-Henss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sz="2400">
                <a:latin typeface="Times New Roman" pitchFamily="18" charset="0"/>
              </a:rPr>
              <a:t>et al, 2002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771775" y="908050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The Voxel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DDB65-6E81-46CE-9FE9-77D3FFF6644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88913"/>
            <a:ext cx="8207375" cy="795337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3333CC"/>
                </a:solidFill>
                <a:latin typeface="Comic Sans MS" pitchFamily="66" charset="0"/>
              </a:rPr>
              <a:t>Proton therapy: MC vs Focus/XiO</a:t>
            </a:r>
            <a:r>
              <a:rPr lang="en-US" sz="2400" b="1" smtClean="0">
                <a:solidFill>
                  <a:srgbClr val="3333CC"/>
                </a:solidFill>
              </a:rPr>
              <a:t> for a </a:t>
            </a:r>
            <a:r>
              <a:rPr lang="en-US" sz="2400" b="1" smtClean="0">
                <a:solidFill>
                  <a:srgbClr val="3333CC"/>
                </a:solidFill>
                <a:latin typeface="Comic Sans MS" pitchFamily="66" charset="0"/>
              </a:rPr>
              <a:t>Clivus      Chordoma Patient at MGH</a:t>
            </a:r>
          </a:p>
        </p:txBody>
      </p:sp>
      <p:pic>
        <p:nvPicPr>
          <p:cNvPr id="82947" name="Picture 3" descr="dose_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204913"/>
            <a:ext cx="428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dose_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23963"/>
            <a:ext cx="42878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189038" y="1624013"/>
            <a:ext cx="230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Treatment Planning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229350" y="1624013"/>
            <a:ext cx="92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FLUKA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8313" y="5259388"/>
            <a:ext cx="7807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Comic Sans MS" pitchFamily="66" charset="0"/>
                <a:cs typeface="Arial" charset="0"/>
              </a:rPr>
              <a:t>Prescribed dose: 1 GyE </a:t>
            </a:r>
          </a:p>
          <a:p>
            <a:r>
              <a:rPr lang="en-US" b="0">
                <a:latin typeface="Comic Sans MS" pitchFamily="66" charset="0"/>
                <a:cs typeface="Arial" charset="0"/>
              </a:rPr>
              <a:t>MC : ~ 5.5 10</a:t>
            </a:r>
            <a:r>
              <a:rPr lang="en-US" b="0" baseline="30000">
                <a:latin typeface="Comic Sans MS" pitchFamily="66" charset="0"/>
                <a:cs typeface="Arial" charset="0"/>
              </a:rPr>
              <a:t>6</a:t>
            </a:r>
            <a:r>
              <a:rPr lang="en-US" b="0">
                <a:latin typeface="Comic Sans MS" pitchFamily="66" charset="0"/>
                <a:cs typeface="Arial" charset="0"/>
              </a:rPr>
              <a:t> protons in 10 independent runs</a:t>
            </a:r>
            <a:br>
              <a:rPr lang="en-US" b="0">
                <a:latin typeface="Comic Sans MS" pitchFamily="66" charset="0"/>
                <a:cs typeface="Arial" charset="0"/>
              </a:rPr>
            </a:br>
            <a:r>
              <a:rPr lang="en-US" b="0">
                <a:latin typeface="Comic Sans MS" pitchFamily="66" charset="0"/>
                <a:cs typeface="Arial" charset="0"/>
              </a:rPr>
              <a:t>        (11h each on Linux Cluster mostly using 2.2GHz Athlon processors)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324225" y="4930775"/>
            <a:ext cx="280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0" i="1">
                <a:latin typeface="Comic Sans MS" pitchFamily="66" charset="0"/>
                <a:cs typeface="Arial" charset="0"/>
              </a:rPr>
              <a:t>Parodi et al, JPCS 74, 2007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495675" y="155257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7740650" y="1552575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omic Sans MS" pitchFamily="66" charset="0"/>
                <a:cs typeface="Arial" charset="0"/>
              </a:rPr>
              <a:t>mGy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fld id="{9339E597-C786-4F5C-AA84-3DACA48BED90}" type="slidenum">
              <a:rPr lang="en-US" sz="1200" b="0"/>
              <a:pPr algn="r"/>
              <a:t>33</a:t>
            </a:fld>
            <a:endParaRPr lang="en-US" sz="1200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2B78E-E925-4D26-AF8E-C514314E03C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Code complexity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657225" y="1011238"/>
            <a:ext cx="81391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/>
              <a:t>Inelastic h-N: </a:t>
            </a:r>
            <a:r>
              <a:rPr lang="en-US" sz="2000" b="0">
                <a:sym typeface="Symbol" pitchFamily="18" charset="2"/>
              </a:rPr>
              <a:t></a:t>
            </a:r>
            <a:r>
              <a:rPr lang="en-US" sz="2000" i="1">
                <a:sym typeface="Symbol" pitchFamily="18" charset="2"/>
              </a:rPr>
              <a:t>72000 lines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Cross sections (h-N and h-A), and elastic (h-N and h-A): </a:t>
            </a:r>
            <a:r>
              <a:rPr lang="en-US" sz="2000" i="1">
                <a:sym typeface="Symbol" pitchFamily="18" charset="2"/>
              </a:rPr>
              <a:t>32000 lines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(G)INC and preequilibrium (PEANUT): </a:t>
            </a:r>
            <a:r>
              <a:rPr lang="en-US" sz="2000" i="1">
                <a:sym typeface="Symbol" pitchFamily="18" charset="2"/>
              </a:rPr>
              <a:t>114000 lines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Evap./Fragm./Fission/Deexc.: </a:t>
            </a:r>
            <a:r>
              <a:rPr lang="en-US" sz="2000" i="1">
                <a:sym typeface="Symbol" pitchFamily="18" charset="2"/>
              </a:rPr>
              <a:t>27000 lines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-N interactions: </a:t>
            </a:r>
            <a:r>
              <a:rPr lang="en-US" sz="2000" i="1">
                <a:sym typeface="Symbol" pitchFamily="18" charset="2"/>
              </a:rPr>
              <a:t>35000 lines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000" b="0">
                <a:sym typeface="Symbol" pitchFamily="18" charset="2"/>
              </a:rPr>
              <a:t>A-A interactions: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FLUKA native (including BME):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8000 lines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DPMJET-3: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130000 lines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chemeClr val="accent2"/>
                </a:solidFill>
                <a:sym typeface="Symbol" pitchFamily="18" charset="2"/>
              </a:rPr>
              <a:t>(modified) rQMD-2.4: </a:t>
            </a:r>
            <a:r>
              <a:rPr lang="en-US" sz="2000" i="1">
                <a:solidFill>
                  <a:schemeClr val="accent2"/>
                </a:solidFill>
                <a:sym typeface="Symbol" pitchFamily="18" charset="2"/>
              </a:rPr>
              <a:t>42000 lines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>
                <a:solidFill>
                  <a:srgbClr val="006666"/>
                </a:solidFill>
                <a:sym typeface="Symbol" pitchFamily="18" charset="2"/>
              </a:rPr>
              <a:t>FLUKA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in total (including transport, EM, geometry, scoring):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680000 lines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… +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20000 lines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of ancillary off-line codes used for data pre-generation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… and </a:t>
            </a:r>
            <a:r>
              <a:rPr lang="en-US" sz="2000" i="1">
                <a:solidFill>
                  <a:srgbClr val="006666"/>
                </a:solidFill>
                <a:sym typeface="Symbol" pitchFamily="18" charset="2"/>
              </a:rPr>
              <a:t>30000 lines</a:t>
            </a:r>
            <a:r>
              <a:rPr lang="en-US" sz="2000" b="0">
                <a:solidFill>
                  <a:srgbClr val="006666"/>
                </a:solidFill>
                <a:sym typeface="Symbol" pitchFamily="18" charset="2"/>
              </a:rPr>
              <a:t> of post-processing codes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4DC5A-EB55-43FD-847A-524409A810C8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3555" name="Picture 5" descr="CNGSlayout_2001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4559300"/>
            <a:ext cx="5297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FLUKA Applications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503238" y="1391405"/>
            <a:ext cx="8640762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Cosmic ray physics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Neutrino physics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Accelerator design (</a:t>
            </a:r>
            <a:r>
              <a:rPr lang="en-US" b="0" dirty="0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b="0" dirty="0">
                <a:solidFill>
                  <a:srgbClr val="333399"/>
                </a:solidFill>
              </a:rPr>
              <a:t> </a:t>
            </a:r>
            <a:r>
              <a:rPr lang="en-US" b="0" dirty="0" err="1">
                <a:solidFill>
                  <a:srgbClr val="333399"/>
                </a:solidFill>
              </a:rPr>
              <a:t>n_ToF</a:t>
            </a:r>
            <a:r>
              <a:rPr lang="en-US" b="0" dirty="0">
                <a:solidFill>
                  <a:srgbClr val="333399"/>
                </a:solidFill>
              </a:rPr>
              <a:t>, CNGS, LHC systems)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Particle physics: calorimetry, tracking and detector simulation etc.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None/>
            </a:pPr>
            <a:r>
              <a:rPr lang="en-US" b="0" dirty="0">
                <a:solidFill>
                  <a:srgbClr val="333399"/>
                </a:solidFill>
              </a:rPr>
              <a:t>     (</a:t>
            </a:r>
            <a:r>
              <a:rPr lang="en-US" b="0" dirty="0">
                <a:solidFill>
                  <a:srgbClr val="333399"/>
                </a:solidFill>
                <a:sym typeface="Symbol" pitchFamily="18" charset="2"/>
              </a:rPr>
              <a:t></a:t>
            </a:r>
            <a:r>
              <a:rPr lang="en-US" b="0" dirty="0">
                <a:solidFill>
                  <a:srgbClr val="333399"/>
                </a:solidFill>
              </a:rPr>
              <a:t> ALICE, ICARUS, ...)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ADS systems, waste transmutation, (</a:t>
            </a:r>
            <a:r>
              <a:rPr lang="en-US" b="0" dirty="0">
                <a:solidFill>
                  <a:srgbClr val="333399"/>
                </a:solidFill>
                <a:sym typeface="Symbol" pitchFamily="18" charset="2"/>
              </a:rPr>
              <a:t>”Energy amplifier”, FEAT, TARC,…)</a:t>
            </a:r>
            <a:endParaRPr lang="en-US" b="0" dirty="0">
              <a:solidFill>
                <a:srgbClr val="333399"/>
              </a:solidFill>
            </a:endParaRP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Shielding design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Dosimetry and radioprotection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Space radiation</a:t>
            </a: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 err="1">
                <a:solidFill>
                  <a:srgbClr val="333399"/>
                </a:solidFill>
              </a:rPr>
              <a:t>Hadrontherapy</a:t>
            </a:r>
            <a:endParaRPr lang="en-US" b="0" dirty="0">
              <a:solidFill>
                <a:srgbClr val="333399"/>
              </a:solidFill>
            </a:endParaRPr>
          </a:p>
          <a:p>
            <a:pPr marL="342900" indent="-342900" eaLnBrk="0" hangingPunct="0">
              <a:buClr>
                <a:srgbClr val="990033"/>
              </a:buClr>
              <a:buFont typeface="Wingdings" pitchFamily="2" charset="2"/>
              <a:buChar char="Ø"/>
            </a:pPr>
            <a:r>
              <a:rPr lang="en-US" b="0" dirty="0">
                <a:solidFill>
                  <a:srgbClr val="333399"/>
                </a:solidFill>
              </a:rPr>
              <a:t>Neutronics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sz="2400" b="0" dirty="0">
              <a:solidFill>
                <a:srgbClr val="333399"/>
              </a:solidFill>
            </a:endParaRPr>
          </a:p>
        </p:txBody>
      </p:sp>
      <p:pic>
        <p:nvPicPr>
          <p:cNvPr id="23558" name="Picture 9" descr="LossRegionsL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522" y="25565"/>
            <a:ext cx="358298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c12270330"/>
          <p:cNvPicPr>
            <a:picLocks noChangeAspect="1" noChangeArrowheads="1"/>
          </p:cNvPicPr>
          <p:nvPr/>
        </p:nvPicPr>
        <p:blipFill>
          <a:blip r:embed="rId5" cstate="print"/>
          <a:srcRect l="6541" t="36647" r="10292" b="7294"/>
          <a:stretch>
            <a:fillRect/>
          </a:stretch>
        </p:blipFill>
        <p:spPr bwMode="auto">
          <a:xfrm>
            <a:off x="5686425" y="3086100"/>
            <a:ext cx="3271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F549A-2533-41CC-B5D0-166F51FE124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/>
              <a:t>The History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533400" y="3381375"/>
            <a:ext cx="8859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0">
                <a:solidFill>
                  <a:srgbClr val="006600"/>
                </a:solidFill>
              </a:rPr>
              <a:t>The modern code: some dates</a:t>
            </a:r>
          </a:p>
          <a:p>
            <a:pPr marL="342900" indent="-342900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0000CC"/>
                </a:solidFill>
              </a:rPr>
              <a:t>Since</a:t>
            </a:r>
            <a:r>
              <a:rPr lang="en-US" b="0">
                <a:solidFill>
                  <a:srgbClr val="FF0000"/>
                </a:solidFill>
              </a:rPr>
              <a:t> 1989</a:t>
            </a:r>
            <a:r>
              <a:rPr lang="en-US" b="0">
                <a:solidFill>
                  <a:srgbClr val="0000CC"/>
                </a:solidFill>
              </a:rPr>
              <a:t>: mostly INFN Milan </a:t>
            </a:r>
            <a:r>
              <a:rPr lang="en-US" b="0">
                <a:solidFill>
                  <a:srgbClr val="006600"/>
                </a:solidFill>
              </a:rPr>
              <a:t>(</a:t>
            </a:r>
            <a:r>
              <a:rPr lang="en-US" b="0">
                <a:solidFill>
                  <a:srgbClr val="CC0066"/>
                </a:solidFill>
              </a:rPr>
              <a:t>A. Ferrari, P.R. Sala</a:t>
            </a:r>
            <a:r>
              <a:rPr lang="en-US" b="0">
                <a:solidFill>
                  <a:srgbClr val="006600"/>
                </a:solidFill>
              </a:rPr>
              <a:t>): </a:t>
            </a:r>
            <a:r>
              <a:rPr lang="en-US" b="0">
                <a:solidFill>
                  <a:srgbClr val="0000CC"/>
                </a:solidFill>
              </a:rPr>
              <a:t>little or no remnants of </a:t>
            </a:r>
          </a:p>
          <a:p>
            <a:pPr marL="342900" indent="-342900">
              <a:lnSpc>
                <a:spcPct val="5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0000CC"/>
                </a:solidFill>
              </a:rPr>
              <a:t>older versions. Link with the past: </a:t>
            </a:r>
            <a:r>
              <a:rPr lang="en-US" b="0">
                <a:solidFill>
                  <a:srgbClr val="CC0066"/>
                </a:solidFill>
              </a:rPr>
              <a:t>J.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and </a:t>
            </a:r>
            <a:r>
              <a:rPr lang="en-US" b="0">
                <a:solidFill>
                  <a:srgbClr val="CC0066"/>
                </a:solidFill>
              </a:rPr>
              <a:t>A. Fass</a:t>
            </a:r>
            <a:r>
              <a:rPr lang="en-US" b="0">
                <a:solidFill>
                  <a:srgbClr val="CC0066"/>
                </a:solidFill>
                <a:cs typeface="Arial" charset="0"/>
              </a:rPr>
              <a:t>ò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1990</a:t>
            </a:r>
            <a:r>
              <a:rPr lang="en-US" b="0"/>
              <a:t>:</a:t>
            </a:r>
            <a:r>
              <a:rPr lang="en-US" b="0">
                <a:solidFill>
                  <a:srgbClr val="009900"/>
                </a:solidFill>
              </a:rPr>
              <a:t> LAHET / MCNPX</a:t>
            </a:r>
            <a:r>
              <a:rPr lang="en-US" b="0">
                <a:solidFill>
                  <a:srgbClr val="0000CC"/>
                </a:solidFill>
              </a:rPr>
              <a:t>: high-energy hadronic FLUKA generator </a:t>
            </a:r>
            <a:r>
              <a:rPr lang="en-US" b="0" i="1" u="sng">
                <a:solidFill>
                  <a:srgbClr val="0066FF"/>
                </a:solidFill>
              </a:rPr>
              <a:t>No further update</a:t>
            </a:r>
          </a:p>
          <a:p>
            <a:pPr marL="342900" indent="-342900">
              <a:lnSpc>
                <a:spcPct val="6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  <a:cs typeface="Arial" charset="0"/>
              </a:rPr>
              <a:t>1993</a:t>
            </a:r>
            <a:r>
              <a:rPr lang="en-US" b="0">
                <a:solidFill>
                  <a:srgbClr val="006600"/>
                </a:solidFill>
              </a:rPr>
              <a:t>:</a:t>
            </a:r>
            <a:r>
              <a:rPr lang="en-US" b="0">
                <a:solidFill>
                  <a:srgbClr val="009900"/>
                </a:solidFill>
              </a:rPr>
              <a:t> G-FLUKA </a:t>
            </a:r>
            <a:r>
              <a:rPr lang="en-US" b="0">
                <a:solidFill>
                  <a:srgbClr val="0000CC"/>
                </a:solidFill>
              </a:rPr>
              <a:t>(the FLUKA hadronic package in</a:t>
            </a:r>
            <a:r>
              <a:rPr lang="en-US" b="0">
                <a:solidFill>
                  <a:srgbClr val="009900"/>
                </a:solidFill>
              </a:rPr>
              <a:t> GEANT3</a:t>
            </a:r>
            <a:r>
              <a:rPr lang="en-US" b="0">
                <a:solidFill>
                  <a:srgbClr val="006600"/>
                </a:solidFill>
              </a:rPr>
              <a:t>).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 b="0" i="1" u="sng">
                <a:solidFill>
                  <a:srgbClr val="3366FF"/>
                </a:solidFill>
              </a:rPr>
              <a:t>No further update</a:t>
            </a:r>
            <a:r>
              <a:rPr lang="en-US" b="0" i="1">
                <a:solidFill>
                  <a:srgbClr val="0000CC"/>
                </a:solidFill>
              </a:rPr>
              <a:t> </a:t>
            </a:r>
            <a:endParaRPr lang="en-US" b="0" i="1">
              <a:solidFill>
                <a:srgbClr val="0066FF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1998</a:t>
            </a:r>
            <a:r>
              <a:rPr lang="en-US" b="0">
                <a:solidFill>
                  <a:srgbClr val="006600"/>
                </a:solidFill>
              </a:rPr>
              <a:t>:</a:t>
            </a:r>
            <a:r>
              <a:rPr lang="en-US" b="0">
                <a:solidFill>
                  <a:srgbClr val="0000CC"/>
                </a:solidFill>
              </a:rPr>
              <a:t> </a:t>
            </a:r>
            <a:r>
              <a:rPr lang="en-US" b="0">
                <a:solidFill>
                  <a:srgbClr val="009900"/>
                </a:solidFill>
              </a:rPr>
              <a:t>FLUGG</a:t>
            </a:r>
            <a:r>
              <a:rPr lang="en-US" b="0">
                <a:solidFill>
                  <a:srgbClr val="0000CC"/>
                </a:solidFill>
              </a:rPr>
              <a:t>, interface to </a:t>
            </a:r>
            <a:r>
              <a:rPr lang="en-US" b="0">
                <a:solidFill>
                  <a:srgbClr val="009900"/>
                </a:solidFill>
              </a:rPr>
              <a:t>GEANT4</a:t>
            </a:r>
            <a:r>
              <a:rPr lang="en-US" b="0">
                <a:solidFill>
                  <a:srgbClr val="0000CC"/>
                </a:solidFill>
              </a:rPr>
              <a:t> geometry</a:t>
            </a:r>
          </a:p>
          <a:p>
            <a:pPr marL="342900" indent="-342900">
              <a:lnSpc>
                <a:spcPct val="8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2000</a:t>
            </a:r>
            <a:r>
              <a:rPr lang="en-US" b="0">
                <a:solidFill>
                  <a:srgbClr val="0000CC"/>
                </a:solidFill>
              </a:rPr>
              <a:t>: grant from NASA to develop heavy ion interactions and transport</a:t>
            </a:r>
          </a:p>
          <a:p>
            <a:pPr marL="342900" indent="-342900">
              <a:lnSpc>
                <a:spcPct val="7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2001</a:t>
            </a:r>
            <a:r>
              <a:rPr lang="en-US" b="0">
                <a:solidFill>
                  <a:srgbClr val="0000CC"/>
                </a:solidFill>
              </a:rPr>
              <a:t>: the INFN FLUKA Project</a:t>
            </a:r>
          </a:p>
          <a:p>
            <a:pPr marL="342900" indent="-342900">
              <a:lnSpc>
                <a:spcPct val="70000"/>
              </a:lnSpc>
              <a:spcBef>
                <a:spcPct val="45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b="0">
                <a:solidFill>
                  <a:srgbClr val="FF0000"/>
                </a:solidFill>
              </a:rPr>
              <a:t>2003</a:t>
            </a:r>
            <a:r>
              <a:rPr lang="en-US" b="0">
                <a:solidFill>
                  <a:srgbClr val="006600"/>
                </a:solidFill>
              </a:rPr>
              <a:t>: </a:t>
            </a:r>
            <a:r>
              <a:rPr lang="en-US" b="0">
                <a:solidFill>
                  <a:srgbClr val="0000CC"/>
                </a:solidFill>
              </a:rPr>
              <a:t>official CERN-INFN collaboration to develop, maintain and distribute FLUKA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39875" y="1590675"/>
            <a:ext cx="141605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name</a:t>
            </a:r>
            <a:r>
              <a:rPr lang="en-US" sz="2000" b="0"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914400" y="990600"/>
            <a:ext cx="22225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beginning</a:t>
            </a:r>
            <a:r>
              <a:rPr lang="en-US" sz="2000" b="0"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887913" y="322263"/>
            <a:ext cx="296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The early days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49288" y="2146300"/>
            <a:ext cx="8494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Early 70’s to ≈1987</a:t>
            </a:r>
            <a:r>
              <a:rPr lang="en-US" b="0"/>
              <a:t>: </a:t>
            </a:r>
            <a:r>
              <a:rPr lang="en-US" b="0">
                <a:solidFill>
                  <a:srgbClr val="CC0066"/>
                </a:solidFill>
              </a:rPr>
              <a:t>J.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and coworkers (Leipzig University) with contributions from Helsinki University of Technology</a:t>
            </a:r>
            <a:r>
              <a:rPr lang="en-US" b="0"/>
              <a:t> (</a:t>
            </a:r>
            <a:r>
              <a:rPr lang="en-US" b="0">
                <a:solidFill>
                  <a:srgbClr val="CC0066"/>
                </a:solidFill>
              </a:rPr>
              <a:t>J. Routti</a:t>
            </a:r>
            <a:r>
              <a:rPr lang="en-US" b="0"/>
              <a:t>, </a:t>
            </a:r>
            <a:r>
              <a:rPr lang="en-US" b="0">
                <a:solidFill>
                  <a:srgbClr val="CC0066"/>
                </a:solidFill>
              </a:rPr>
              <a:t>P. Aarnio</a:t>
            </a:r>
            <a:r>
              <a:rPr lang="en-US" b="0"/>
              <a:t>) </a:t>
            </a:r>
            <a:r>
              <a:rPr lang="en-US" b="0">
                <a:solidFill>
                  <a:srgbClr val="0000CC"/>
                </a:solidFill>
              </a:rPr>
              <a:t>and CERN  (</a:t>
            </a:r>
            <a:r>
              <a:rPr lang="en-US" b="0">
                <a:solidFill>
                  <a:srgbClr val="CC0066"/>
                </a:solidFill>
              </a:rPr>
              <a:t>G.R. Stevenson, A. Fassò</a:t>
            </a:r>
            <a:r>
              <a:rPr lang="en-US" b="0">
                <a:solidFill>
                  <a:srgbClr val="0000CC"/>
                </a:solidFill>
              </a:rPr>
              <a:t>)</a:t>
            </a:r>
          </a:p>
          <a:p>
            <a:r>
              <a:rPr lang="en-US" sz="1600" b="0">
                <a:solidFill>
                  <a:srgbClr val="006600"/>
                </a:solidFill>
              </a:rPr>
              <a:t>                           </a:t>
            </a:r>
            <a:r>
              <a:rPr lang="en-US" b="0">
                <a:solidFill>
                  <a:srgbClr val="006600"/>
                </a:solidFill>
              </a:rPr>
              <a:t> Link with</a:t>
            </a:r>
            <a:r>
              <a:rPr lang="en-US" b="0"/>
              <a:t> </a:t>
            </a:r>
            <a:r>
              <a:rPr lang="en-US" b="0">
                <a:solidFill>
                  <a:srgbClr val="009900"/>
                </a:solidFill>
              </a:rPr>
              <a:t>EGS4</a:t>
            </a:r>
            <a:r>
              <a:rPr lang="en-US" b="0"/>
              <a:t> </a:t>
            </a:r>
            <a:r>
              <a:rPr lang="en-US" b="0">
                <a:solidFill>
                  <a:srgbClr val="006600"/>
                </a:solidFill>
              </a:rPr>
              <a:t>in 1986, later abandoned</a:t>
            </a:r>
            <a:endParaRPr lang="en-US" b="0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340100" y="1524000"/>
            <a:ext cx="554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1970</a:t>
            </a:r>
            <a:r>
              <a:rPr lang="en-US" b="0"/>
              <a:t>: </a:t>
            </a:r>
            <a:r>
              <a:rPr lang="en-US" b="0">
                <a:solidFill>
                  <a:srgbClr val="0000CC"/>
                </a:solidFill>
              </a:rPr>
              <a:t>study of event-by-event fluctuations in a NaI calorimeter</a:t>
            </a:r>
            <a:r>
              <a:rPr lang="en-US" b="0">
                <a:solidFill>
                  <a:srgbClr val="006600"/>
                </a:solidFill>
              </a:rPr>
              <a:t> (</a:t>
            </a:r>
            <a:r>
              <a:rPr lang="en-US" b="0">
                <a:solidFill>
                  <a:srgbClr val="FF0000"/>
                </a:solidFill>
              </a:rPr>
              <a:t>FLU</a:t>
            </a:r>
            <a:r>
              <a:rPr lang="en-US" b="0">
                <a:solidFill>
                  <a:srgbClr val="0000CC"/>
                </a:solidFill>
              </a:rPr>
              <a:t>ktuierende</a:t>
            </a:r>
            <a:r>
              <a:rPr lang="en-US" b="0"/>
              <a:t> </a:t>
            </a:r>
            <a:r>
              <a:rPr lang="en-US" b="0">
                <a:solidFill>
                  <a:srgbClr val="FF0000"/>
                </a:solidFill>
              </a:rPr>
              <a:t>KA</a:t>
            </a:r>
            <a:r>
              <a:rPr lang="en-US" b="0">
                <a:solidFill>
                  <a:srgbClr val="0000CC"/>
                </a:solidFill>
              </a:rPr>
              <a:t>skade</a:t>
            </a:r>
            <a:r>
              <a:rPr lang="en-US" b="0">
                <a:solidFill>
                  <a:srgbClr val="006600"/>
                </a:solidFill>
              </a:rPr>
              <a:t>)</a:t>
            </a:r>
            <a:endParaRPr lang="en-US" b="0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3360738" y="819150"/>
            <a:ext cx="55610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b="0">
                <a:solidFill>
                  <a:srgbClr val="FF0000"/>
                </a:solidFill>
              </a:rPr>
              <a:t>1962</a:t>
            </a:r>
            <a:r>
              <a:rPr lang="en-US" b="0"/>
              <a:t>: </a:t>
            </a:r>
            <a:r>
              <a:rPr lang="en-US" b="0">
                <a:solidFill>
                  <a:srgbClr val="D60093"/>
                </a:solidFill>
              </a:rPr>
              <a:t>Johannes Ranft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(Leipzig) and</a:t>
            </a:r>
            <a:r>
              <a:rPr lang="en-US" b="0"/>
              <a:t> </a:t>
            </a:r>
            <a:r>
              <a:rPr lang="en-US" b="0">
                <a:solidFill>
                  <a:srgbClr val="CC0066"/>
                </a:solidFill>
              </a:rPr>
              <a:t>Hans Geibel</a:t>
            </a:r>
            <a:r>
              <a:rPr lang="en-US" b="0"/>
              <a:t> </a:t>
            </a:r>
            <a:r>
              <a:rPr lang="en-US" b="0">
                <a:solidFill>
                  <a:srgbClr val="0000CC"/>
                </a:solidFill>
              </a:rPr>
              <a:t>(CERN): Monte Carlo for high-energy proton beams</a:t>
            </a:r>
            <a:endParaRPr lang="en-US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AE479-2007-4B16-AB0F-A02DF9FA86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FLUKA Code design - 1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769938"/>
            <a:ext cx="8348662" cy="5429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8000"/>
              </a:buClr>
              <a:buSzPct val="120000"/>
              <a:buFont typeface="Wingdings" pitchFamily="2" charset="2"/>
              <a:buNone/>
            </a:pPr>
            <a:endParaRPr lang="en-US" sz="1800" b="1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8000"/>
              </a:buClr>
              <a:buFont typeface="Wingdings" pitchFamily="2" charset="2"/>
              <a:buBlip>
                <a:blip r:embed="rId3"/>
              </a:buBlip>
            </a:pPr>
            <a:r>
              <a:rPr lang="en-US" sz="2000" smtClean="0">
                <a:solidFill>
                  <a:srgbClr val="336600"/>
                </a:solidFill>
              </a:rPr>
              <a:t>Sound and updated physics models</a:t>
            </a:r>
            <a:endParaRPr lang="en-US" sz="1800" smtClean="0">
              <a:solidFill>
                <a:srgbClr val="336600"/>
              </a:solidFill>
            </a:endParaRPr>
          </a:p>
          <a:p>
            <a:pPr lvl="1" eaLnBrk="1" hangingPunct="1">
              <a:lnSpc>
                <a:spcPct val="125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Based, as far as possible, on original and well-tested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microscopic models</a:t>
            </a:r>
          </a:p>
          <a:p>
            <a:pPr lvl="1" eaLnBrk="1" hangingPunct="1">
              <a:lnSpc>
                <a:spcPct val="125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Optimized by comparing with experimental data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at single interaction level</a:t>
            </a:r>
            <a:r>
              <a:rPr lang="en-US" sz="1800" smtClean="0">
                <a:solidFill>
                  <a:srgbClr val="336600"/>
                </a:solidFill>
              </a:rPr>
              <a:t>: </a:t>
            </a:r>
            <a:r>
              <a:rPr lang="en-US" sz="1800" b="1" i="1" u="sng" smtClean="0">
                <a:solidFill>
                  <a:srgbClr val="800080"/>
                </a:solidFill>
                <a:latin typeface="Comic Sans MS" pitchFamily="66" charset="0"/>
              </a:rPr>
              <a:t>“</a:t>
            </a:r>
            <a:r>
              <a:rPr lang="en-US" sz="1800" b="1" i="1" u="sng" smtClean="0">
                <a:solidFill>
                  <a:srgbClr val="800080"/>
                </a:solidFill>
              </a:rPr>
              <a:t>theory driven, benchmarked with data</a:t>
            </a:r>
            <a:r>
              <a:rPr lang="en-US" sz="1800" b="1" i="1" u="sng" smtClean="0">
                <a:solidFill>
                  <a:srgbClr val="800080"/>
                </a:solidFill>
                <a:latin typeface="Comic Sans MS" pitchFamily="66" charset="0"/>
              </a:rPr>
              <a:t>”</a:t>
            </a:r>
            <a:endParaRPr lang="en-US" sz="1800" b="1" i="1" u="sng" smtClean="0">
              <a:solidFill>
                <a:srgbClr val="80008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Final predictions obtained with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minimal free parameters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333399"/>
                </a:solidFill>
              </a:rPr>
              <a:t>fixed for all energies, targets and projectiles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Blip>
                <a:blip r:embed="rId4"/>
              </a:buBlip>
            </a:pPr>
            <a:r>
              <a:rPr lang="en-US" sz="1800" smtClean="0">
                <a:solidFill>
                  <a:srgbClr val="333399"/>
                </a:solidFill>
              </a:rPr>
              <a:t>Basic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conservation laws fulfilled 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n-US" sz="1800" smtClean="0">
                <a:solidFill>
                  <a:srgbClr val="FF0000"/>
                </a:solidFill>
              </a:rPr>
              <a:t>a priori</a:t>
            </a:r>
            <a:r>
              <a:rPr lang="en-US" sz="180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1800" i="1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  <a:r>
              <a:rPr lang="en-US" sz="1800" b="1" i="1" smtClean="0">
                <a:solidFill>
                  <a:srgbClr val="800080"/>
                </a:solidFill>
              </a:rPr>
              <a:t>Results in complex cases, as well as properties and scaling laws</a:t>
            </a:r>
            <a:r>
              <a:rPr lang="en-US" sz="1800" smtClean="0">
                <a:solidFill>
                  <a:schemeClr val="accent2"/>
                </a:solidFill>
              </a:rPr>
              <a:t>,</a:t>
            </a:r>
            <a:r>
              <a:rPr lang="en-US" sz="1800" smtClean="0">
                <a:solidFill>
                  <a:srgbClr val="336600"/>
                </a:solidFill>
              </a:rPr>
              <a:t> </a:t>
            </a:r>
            <a:r>
              <a:rPr lang="en-US" sz="1800" smtClean="0">
                <a:solidFill>
                  <a:srgbClr val="FF0000"/>
                </a:solidFill>
              </a:rPr>
              <a:t>arise naturally from the underlying physical models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1800" i="1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 </a:t>
            </a:r>
            <a:r>
              <a:rPr lang="en-US" sz="1800" b="1" i="1" u="sng" smtClean="0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Predictivity where no experimental data are directly available</a:t>
            </a:r>
            <a:endParaRPr lang="en-US" sz="1800" b="1" i="1" u="sng" smtClean="0">
              <a:solidFill>
                <a:srgbClr val="800080"/>
              </a:solidFill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57213" y="5016500"/>
            <a:ext cx="82470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It is a “condensed history” MC code, with the possibility use of single instead of multiple scattering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13DC9-BE10-4FE1-88A4-FFC1261D355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FLUKA Code design - 2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5338" y="985838"/>
            <a:ext cx="7742237" cy="4787900"/>
          </a:xfrm>
        </p:spPr>
        <p:txBody>
          <a:bodyPr/>
          <a:lstStyle/>
          <a:p>
            <a:pPr eaLnBrk="1" hangingPunct="1">
              <a:buClr>
                <a:srgbClr val="008000"/>
              </a:buClr>
              <a:buSzPct val="120000"/>
              <a:buFont typeface="Wingdings" pitchFamily="2" charset="2"/>
              <a:buBlip>
                <a:blip r:embed="rId3"/>
              </a:buBlip>
            </a:pPr>
            <a:r>
              <a:rPr lang="en-US" smtClean="0">
                <a:solidFill>
                  <a:srgbClr val="336600"/>
                </a:solidFill>
              </a:rPr>
              <a:t>Self-consistency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Blip>
                <a:blip r:embed="rId4"/>
              </a:buBlip>
            </a:pPr>
            <a:r>
              <a:rPr lang="en-US" smtClean="0">
                <a:solidFill>
                  <a:srgbClr val="FF0000"/>
                </a:solidFill>
              </a:rPr>
              <a:t>Full cross-talk</a:t>
            </a:r>
            <a:r>
              <a:rPr lang="en-US" smtClean="0">
                <a:solidFill>
                  <a:srgbClr val="333399"/>
                </a:solidFill>
              </a:rPr>
              <a:t> between all components: hadronic, electromagnetic, neutrons,  muons, heavy ions</a:t>
            </a:r>
          </a:p>
          <a:p>
            <a:pPr lvl="1" eaLnBrk="1" hangingPunct="1">
              <a:lnSpc>
                <a:spcPct val="115000"/>
              </a:lnSpc>
              <a:buFont typeface="Wingdings" pitchFamily="2" charset="2"/>
              <a:buBlip>
                <a:blip r:embed="rId4"/>
              </a:buBlip>
            </a:pPr>
            <a:r>
              <a:rPr lang="en-US" smtClean="0">
                <a:solidFill>
                  <a:srgbClr val="333399"/>
                </a:solidFill>
              </a:rPr>
              <a:t>Effort to achieve the </a:t>
            </a:r>
            <a:r>
              <a:rPr lang="en-US" smtClean="0">
                <a:solidFill>
                  <a:srgbClr val="FF0000"/>
                </a:solidFill>
              </a:rPr>
              <a:t>same level of accuracy</a:t>
            </a:r>
            <a:r>
              <a:rPr lang="en-US" smtClean="0">
                <a:solidFill>
                  <a:srgbClr val="333399"/>
                </a:solidFill>
              </a:rPr>
              <a:t>: </a:t>
            </a:r>
          </a:p>
          <a:p>
            <a:pPr lvl="2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000" smtClean="0">
                <a:solidFill>
                  <a:srgbClr val="333399"/>
                </a:solidFill>
              </a:rPr>
              <a:t>for each component</a:t>
            </a:r>
          </a:p>
          <a:p>
            <a:pPr lvl="2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000" smtClean="0">
                <a:solidFill>
                  <a:srgbClr val="333399"/>
                </a:solidFill>
              </a:rPr>
              <a:t>for all energies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en-US" smtClean="0">
                <a:solidFill>
                  <a:srgbClr val="FF0000"/>
                </a:solidFill>
              </a:rPr>
              <a:t>Correlations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preserved fully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within interactions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and</a:t>
            </a:r>
            <a:r>
              <a:rPr lang="en-US" smtClean="0">
                <a:solidFill>
                  <a:srgbClr val="3366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among shower components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en-US" b="1" i="1" u="sng" smtClean="0">
                <a:solidFill>
                  <a:srgbClr val="800080"/>
                </a:solidFill>
              </a:rPr>
              <a:t>FLUKA is NOT a toolkit! Its physical models are fully integrated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2BBF1-3390-423E-9BF0-97983E0741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Physics Content of FLUKA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800100" y="1189038"/>
            <a:ext cx="83296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Nucleus-nucleus interactions 100 MeV/n </a:t>
            </a:r>
            <a:r>
              <a:rPr lang="en-US" sz="2100" b="0">
                <a:solidFill>
                  <a:srgbClr val="006600"/>
                </a:solidFill>
                <a:cs typeface="Arial" charset="0"/>
              </a:rPr>
              <a:t>– </a:t>
            </a:r>
            <a:r>
              <a:rPr lang="en-US" sz="2100" b="0">
                <a:solidFill>
                  <a:srgbClr val="006600"/>
                </a:solidFill>
              </a:rPr>
              <a:t>10000 TeV/n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None/>
            </a:pPr>
            <a:r>
              <a:rPr lang="en-US" sz="2100" b="0">
                <a:solidFill>
                  <a:srgbClr val="006600"/>
                </a:solidFill>
              </a:rPr>
              <a:t>      </a:t>
            </a:r>
            <a:r>
              <a:rPr lang="en-US" sz="2100" b="0">
                <a:solidFill>
                  <a:srgbClr val="FF0066"/>
                </a:solidFill>
              </a:rPr>
              <a:t>New model (BME, under development): from Coulomb Barrier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00CC"/>
                </a:solidFill>
              </a:rPr>
              <a:t>Electromagnetic and </a:t>
            </a:r>
            <a:r>
              <a:rPr lang="el-GR" sz="2100" b="0">
                <a:solidFill>
                  <a:srgbClr val="0000CC"/>
                </a:solidFill>
                <a:cs typeface="Arial" charset="0"/>
              </a:rPr>
              <a:t>μ</a:t>
            </a:r>
            <a:r>
              <a:rPr lang="en-US" sz="2100" b="0">
                <a:solidFill>
                  <a:srgbClr val="0000CC"/>
                </a:solidFill>
                <a:cs typeface="Arial" charset="0"/>
              </a:rPr>
              <a:t> interactions 1 keV –  </a:t>
            </a:r>
            <a:r>
              <a:rPr lang="en-US" sz="2100" b="0">
                <a:solidFill>
                  <a:srgbClr val="0000CC"/>
                </a:solidFill>
              </a:rPr>
              <a:t>10000 TeV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Hadron-hadron and hadron-nucleus interactions 0</a:t>
            </a:r>
            <a:r>
              <a:rPr lang="en-US" sz="2100" b="0">
                <a:solidFill>
                  <a:schemeClr val="accent2"/>
                </a:solidFill>
                <a:cs typeface="Arial" charset="0"/>
              </a:rPr>
              <a:t>–</a:t>
            </a:r>
            <a:r>
              <a:rPr lang="en-US" sz="2100" b="0">
                <a:solidFill>
                  <a:srgbClr val="006600"/>
                </a:solidFill>
              </a:rPr>
              <a:t>10000 TeV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Neutrino interactions           </a:t>
            </a:r>
            <a:r>
              <a:rPr lang="en-US" sz="2100" b="0" u="sng">
                <a:solidFill>
                  <a:schemeClr val="hlink"/>
                </a:solidFill>
              </a:rPr>
              <a:t>(new DIS and RES generator!)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</a:rPr>
              <a:t>Charged particle transport including all relevant processes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Transport in magnetic field</a:t>
            </a:r>
            <a:endParaRPr lang="en-US" sz="2100" b="0">
              <a:solidFill>
                <a:srgbClr val="0066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endParaRPr lang="en-US" sz="2100" b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chemeClr val="accent2"/>
                </a:solidFill>
              </a:rPr>
              <a:t>Neutron multigroup transport and interactions 0 </a:t>
            </a:r>
            <a:r>
              <a:rPr lang="en-US" sz="2100" b="0">
                <a:solidFill>
                  <a:schemeClr val="accent2"/>
                </a:solidFill>
                <a:cs typeface="Arial" charset="0"/>
              </a:rPr>
              <a:t>– 20 MeV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None/>
            </a:pPr>
            <a:endParaRPr lang="en-US" sz="2100" b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00"/>
              </a:buClr>
              <a:buSzPct val="80000"/>
              <a:buFont typeface="Wingdings" pitchFamily="2" charset="2"/>
              <a:buChar char="§"/>
            </a:pPr>
            <a:r>
              <a:rPr lang="en-US" sz="2100" b="0">
                <a:solidFill>
                  <a:srgbClr val="006600"/>
                </a:solidFill>
                <a:ea typeface="Arial Unicode MS" pitchFamily="34" charset="-128"/>
                <a:cs typeface="Arial Unicode MS" pitchFamily="34" charset="-128"/>
              </a:rPr>
              <a:t>Analog calculations, or with variance reduction</a:t>
            </a:r>
            <a:endParaRPr lang="el-GR" sz="2100" b="0">
              <a:solidFill>
                <a:srgbClr val="0066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8" name="Picture 4" descr="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463" y="2814638"/>
            <a:ext cx="4413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3211513" y="4864100"/>
            <a:ext cx="3451225" cy="441325"/>
            <a:chOff x="1003" y="3393"/>
            <a:chExt cx="2174" cy="278"/>
          </a:xfrm>
        </p:grpSpPr>
        <p:pic>
          <p:nvPicPr>
            <p:cNvPr id="31750" name="Picture 5" descr="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3" y="3393"/>
              <a:ext cx="28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1281" y="3410"/>
              <a:ext cx="18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 u="sng">
                  <a:solidFill>
                    <a:schemeClr val="hlink"/>
                  </a:solidFill>
                </a:rPr>
                <a:t>new library with 260 groups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A258CA-E42D-4AE3-9EF7-9BF4330884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38200" y="873125"/>
            <a:ext cx="73152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just">
              <a:spcBef>
                <a:spcPct val="50000"/>
              </a:spcBef>
            </a:pPr>
            <a:r>
              <a:rPr lang="en-US" sz="2400" b="0" u="sng">
                <a:solidFill>
                  <a:srgbClr val="663300"/>
                </a:solidFill>
              </a:rPr>
              <a:t>How</a:t>
            </a:r>
            <a:r>
              <a:rPr lang="en-US" sz="2400" b="0" u="sng">
                <a:solidFill>
                  <a:schemeClr val="tx2"/>
                </a:solidFill>
              </a:rPr>
              <a:t>:</a:t>
            </a:r>
          </a:p>
          <a:p>
            <a:pPr indent="3175" algn="just">
              <a:spcBef>
                <a:spcPct val="50000"/>
              </a:spcBef>
            </a:pPr>
            <a:r>
              <a:rPr lang="en-US" sz="2000" b="0"/>
              <a:t>This course is intended to provide users with the basic (and possibly more than basic!) knowledge of: 	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</a:t>
            </a:r>
            <a:r>
              <a:rPr lang="en-US" b="0">
                <a:solidFill>
                  <a:srgbClr val="006600"/>
                </a:solidFill>
              </a:rPr>
              <a:t>most relevant FLUKA instructions</a:t>
            </a:r>
            <a:r>
              <a:rPr lang="en-US" b="0">
                <a:solidFill>
                  <a:srgbClr val="CC0000"/>
                </a:solidFill>
              </a:rPr>
              <a:t> and options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</a:t>
            </a:r>
            <a:r>
              <a:rPr lang="en-US" b="0">
                <a:solidFill>
                  <a:srgbClr val="006600"/>
                </a:solidFill>
              </a:rPr>
              <a:t>physics models</a:t>
            </a:r>
            <a:r>
              <a:rPr lang="en-US" b="0">
                <a:solidFill>
                  <a:srgbClr val="CC0000"/>
                </a:solidFill>
              </a:rPr>
              <a:t> adopted in FLUKA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different </a:t>
            </a:r>
            <a:r>
              <a:rPr lang="en-US" b="0">
                <a:solidFill>
                  <a:srgbClr val="006600"/>
                </a:solidFill>
              </a:rPr>
              <a:t>scoring options</a:t>
            </a:r>
            <a:r>
              <a:rPr lang="en-US" b="0">
                <a:solidFill>
                  <a:srgbClr val="CC0000"/>
                </a:solidFill>
              </a:rPr>
              <a:t> embedded in FLUKA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different </a:t>
            </a:r>
            <a:r>
              <a:rPr lang="en-US" b="0">
                <a:solidFill>
                  <a:srgbClr val="006600"/>
                </a:solidFill>
              </a:rPr>
              <a:t>running options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How to insert </a:t>
            </a:r>
            <a:r>
              <a:rPr lang="en-US" b="0">
                <a:solidFill>
                  <a:srgbClr val="006600"/>
                </a:solidFill>
              </a:rPr>
              <a:t>user code</a:t>
            </a:r>
            <a:r>
              <a:rPr lang="en-US" b="0">
                <a:solidFill>
                  <a:srgbClr val="CC0000"/>
                </a:solidFill>
              </a:rPr>
              <a:t> in FLUKA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tools to </a:t>
            </a:r>
            <a:r>
              <a:rPr lang="en-US" b="0">
                <a:solidFill>
                  <a:srgbClr val="006600"/>
                </a:solidFill>
              </a:rPr>
              <a:t>plot</a:t>
            </a:r>
            <a:r>
              <a:rPr lang="en-US" b="0">
                <a:solidFill>
                  <a:srgbClr val="CC0000"/>
                </a:solidFill>
              </a:rPr>
              <a:t> results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right approach to the existing </a:t>
            </a:r>
            <a:r>
              <a:rPr lang="en-US" b="0">
                <a:solidFill>
                  <a:srgbClr val="006600"/>
                </a:solidFill>
              </a:rPr>
              <a:t>documentation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The procedures to overcome difficulties and problems and related </a:t>
            </a:r>
            <a:r>
              <a:rPr lang="en-US" b="0">
                <a:solidFill>
                  <a:srgbClr val="006600"/>
                </a:solidFill>
              </a:rPr>
              <a:t>debugging tools</a:t>
            </a:r>
          </a:p>
          <a:p>
            <a:pPr marL="1031875" lvl="1" indent="-457200" algn="just">
              <a:spcBef>
                <a:spcPct val="50000"/>
              </a:spcBef>
              <a:buFontTx/>
              <a:buAutoNum type="alphaLcParenR"/>
            </a:pPr>
            <a:r>
              <a:rPr lang="en-US" b="0">
                <a:solidFill>
                  <a:srgbClr val="CC0000"/>
                </a:solidFill>
              </a:rPr>
              <a:t>etc. etc. 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46125" y="214313"/>
            <a:ext cx="797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The FLUKA course: an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print">
  <a:themeElements>
    <a:clrScheme name="1_Blueprint 10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FF0000"/>
      </a:hlink>
      <a:folHlink>
        <a:srgbClr val="FF0000"/>
      </a:folHlink>
    </a:clrScheme>
    <a:fontScheme name="1_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10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1779</Words>
  <Application>Microsoft Office PowerPoint</Application>
  <PresentationFormat>On-screen Show (4:3)</PresentationFormat>
  <Paragraphs>347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1_Blueprint</vt:lpstr>
      <vt:lpstr>Slide 1</vt:lpstr>
      <vt:lpstr>FLUKA</vt:lpstr>
      <vt:lpstr>The FLUKA international Collaboration</vt:lpstr>
      <vt:lpstr>FLUKA Applications</vt:lpstr>
      <vt:lpstr>The History</vt:lpstr>
      <vt:lpstr>The FLUKA Code design - 1</vt:lpstr>
      <vt:lpstr>The FLUKA Code design - 2</vt:lpstr>
      <vt:lpstr>The Physics Content of FLUKA</vt:lpstr>
      <vt:lpstr>Slide 9</vt:lpstr>
      <vt:lpstr>Method</vt:lpstr>
      <vt:lpstr>A possible problem</vt:lpstr>
      <vt:lpstr>A glimpse of FLUKA</vt:lpstr>
      <vt:lpstr>The FLUKA version</vt:lpstr>
      <vt:lpstr>The FLUKA license (it is not GPL):</vt:lpstr>
      <vt:lpstr>Using FLUKA</vt:lpstr>
      <vt:lpstr>The FLUKA mailing lists</vt:lpstr>
      <vt:lpstr>Examples of FLUKA Applications</vt:lpstr>
      <vt:lpstr>The TARC experiment at CERN: </vt:lpstr>
      <vt:lpstr>The TARC experiment: neutron spectra</vt:lpstr>
      <vt:lpstr>Applications – LHC collimation region</vt:lpstr>
      <vt:lpstr>Applications – LHC collimation region</vt:lpstr>
      <vt:lpstr>Applications – CNGS</vt:lpstr>
      <vt:lpstr>Slide 23</vt:lpstr>
      <vt:lpstr>Applications – CNGS</vt:lpstr>
      <vt:lpstr>(3D) Calculation of Atmospheric ν Flux</vt:lpstr>
      <vt:lpstr>Slide 26</vt:lpstr>
      <vt:lpstr>Neutrons  on the ER-2 plane at 21 km altitude</vt:lpstr>
      <vt:lpstr>   Dosimetry Applications</vt:lpstr>
      <vt:lpstr>Slide 29</vt:lpstr>
      <vt:lpstr>Experimental validation against measured Bragg curve in Proton and Carbon ion therapy</vt:lpstr>
      <vt:lpstr>Using the information from the patient CT in the MC I</vt:lpstr>
      <vt:lpstr>Proton therapy: MC vs Focus/XiO for a Clivus      Chordoma Patient at MGH</vt:lpstr>
      <vt:lpstr>Slide 33</vt:lpstr>
      <vt:lpstr>Code complexity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Vasilis Vlachoudis</cp:lastModifiedBy>
  <cp:revision>65</cp:revision>
  <dcterms:modified xsi:type="dcterms:W3CDTF">2009-10-22T16:37:42Z</dcterms:modified>
</cp:coreProperties>
</file>