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41"/>
  </p:notesMasterIdLst>
  <p:handoutMasterIdLst>
    <p:handoutMasterId r:id="rId42"/>
  </p:handoutMasterIdLst>
  <p:sldIdLst>
    <p:sldId id="895" r:id="rId3"/>
    <p:sldId id="924" r:id="rId4"/>
    <p:sldId id="932" r:id="rId5"/>
    <p:sldId id="933" r:id="rId6"/>
    <p:sldId id="934" r:id="rId7"/>
    <p:sldId id="935" r:id="rId8"/>
    <p:sldId id="936" r:id="rId9"/>
    <p:sldId id="937" r:id="rId10"/>
    <p:sldId id="948" r:id="rId11"/>
    <p:sldId id="949" r:id="rId12"/>
    <p:sldId id="940" r:id="rId13"/>
    <p:sldId id="950" r:id="rId14"/>
    <p:sldId id="945" r:id="rId15"/>
    <p:sldId id="941" r:id="rId16"/>
    <p:sldId id="944" r:id="rId17"/>
    <p:sldId id="943" r:id="rId18"/>
    <p:sldId id="946" r:id="rId19"/>
    <p:sldId id="947" r:id="rId20"/>
    <p:sldId id="951" r:id="rId21"/>
    <p:sldId id="952" r:id="rId22"/>
    <p:sldId id="953" r:id="rId23"/>
    <p:sldId id="954" r:id="rId24"/>
    <p:sldId id="955" r:id="rId25"/>
    <p:sldId id="956" r:id="rId26"/>
    <p:sldId id="957" r:id="rId27"/>
    <p:sldId id="958" r:id="rId28"/>
    <p:sldId id="959" r:id="rId29"/>
    <p:sldId id="960" r:id="rId30"/>
    <p:sldId id="961" r:id="rId31"/>
    <p:sldId id="962" r:id="rId32"/>
    <p:sldId id="963" r:id="rId33"/>
    <p:sldId id="964" r:id="rId34"/>
    <p:sldId id="965" r:id="rId35"/>
    <p:sldId id="966" r:id="rId36"/>
    <p:sldId id="967" r:id="rId37"/>
    <p:sldId id="968" r:id="rId38"/>
    <p:sldId id="969" r:id="rId39"/>
    <p:sldId id="970" r:id="rId40"/>
  </p:sldIdLst>
  <p:sldSz cx="9144000" cy="6858000" type="overhead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3ED05"/>
    <a:srgbClr val="009900"/>
    <a:srgbClr val="CC0000"/>
    <a:srgbClr val="0066FF"/>
    <a:srgbClr val="FFFFCC"/>
    <a:srgbClr val="3333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2435" autoAdjust="0"/>
  </p:normalViewPr>
  <p:slideViewPr>
    <p:cSldViewPr>
      <p:cViewPr varScale="1">
        <p:scale>
          <a:sx n="62" d="100"/>
          <a:sy n="62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18" tIns="48110" rIns="96218" bIns="4811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0C34BB43-C25F-445E-91CE-F538F0D4B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6800"/>
            <a:ext cx="5213350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775"/>
            <a:ext cx="30480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60" tIns="48110" rIns="94560" bIns="48110" numCol="1" anchor="b" anchorCtr="0" compatLnSpc="1">
            <a:prstTxWarp prst="textNoShape">
              <a:avLst/>
            </a:prstTxWarp>
          </a:bodyPr>
          <a:lstStyle>
            <a:lvl1pPr algn="r" defTabSz="950572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60FC81A5-3BE7-49CF-A87A-A54248EEE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27F64F63-0C39-4689-AFA0-8F63DB89ED36}" type="slidenum">
              <a:rPr lang="en-US" smtClean="0"/>
              <a:pPr defTabSz="949325"/>
              <a:t>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8D8539F-0AA8-4571-AF7D-2112862419D6}" type="slidenum">
              <a:rPr lang="en-US" smtClean="0"/>
              <a:pPr defTabSz="949325"/>
              <a:t>10</a:t>
            </a:fld>
            <a:endParaRPr lang="en-US" smtClean="0"/>
          </a:p>
        </p:txBody>
      </p:sp>
      <p:sp>
        <p:nvSpPr>
          <p:cNvPr id="471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DAE17341-EC85-4D90-BA46-969BA7D0A855}" type="slidenum">
              <a:rPr lang="en-US" smtClean="0"/>
              <a:pPr defTabSz="949325"/>
              <a:t>11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599B32DB-1890-4D17-A7AF-410C93288681}" type="slidenum">
              <a:rPr lang="en-US" smtClean="0"/>
              <a:pPr defTabSz="949325"/>
              <a:t>12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E968B04-CFB0-483C-8788-4EC52CFA6B26}" type="slidenum">
              <a:rPr lang="en-US" smtClean="0"/>
              <a:pPr defTabSz="949325"/>
              <a:t>13</a:t>
            </a:fld>
            <a:endParaRPr lang="en-US" smtClean="0"/>
          </a:p>
        </p:txBody>
      </p:sp>
      <p:sp>
        <p:nvSpPr>
          <p:cNvPr id="532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D5BFB129-5674-4F99-8D1B-C683D8EB008C}" type="slidenum">
              <a:rPr lang="en-US" smtClean="0"/>
              <a:pPr defTabSz="949325"/>
              <a:t>14</a:t>
            </a:fld>
            <a:endParaRPr lang="en-US" smtClean="0"/>
          </a:p>
        </p:txBody>
      </p:sp>
      <p:sp>
        <p:nvSpPr>
          <p:cNvPr id="552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8A275C72-24DA-4DC3-92B6-FA7E878B92B8}" type="slidenum">
              <a:rPr lang="en-US" smtClean="0"/>
              <a:pPr defTabSz="949325"/>
              <a:t>15</a:t>
            </a:fld>
            <a:endParaRPr lang="en-US" smtClean="0"/>
          </a:p>
        </p:txBody>
      </p:sp>
      <p:sp>
        <p:nvSpPr>
          <p:cNvPr id="573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20CD04BF-E788-4018-8238-AE30E425AC48}" type="slidenum">
              <a:rPr lang="en-US" smtClean="0"/>
              <a:pPr defTabSz="949325"/>
              <a:t>16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845E1FC9-8D50-4C31-92F5-722CDE0850CF}" type="slidenum">
              <a:rPr lang="en-US" smtClean="0"/>
              <a:pPr defTabSz="949325"/>
              <a:t>17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3F0912FE-5A7A-4C39-ACAD-0ABDE2B9E8F9}" type="slidenum">
              <a:rPr lang="en-US" smtClean="0"/>
              <a:pPr defTabSz="949325"/>
              <a:t>18</a:t>
            </a:fld>
            <a:endParaRPr lang="en-US" smtClean="0"/>
          </a:p>
        </p:txBody>
      </p:sp>
      <p:sp>
        <p:nvSpPr>
          <p:cNvPr id="634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18922A7F-5D03-4F14-B5E2-AF1F55A6A133}" type="slidenum">
              <a:rPr lang="en-US" sz="1300">
                <a:latin typeface="Tahoma" pitchFamily="34" charset="0"/>
              </a:rPr>
              <a:pPr algn="r" defTabSz="949325"/>
              <a:t>19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5538" name="Rectangle 2"/>
          <p:cNvSpPr>
            <a:spLocks noGrp="1"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940E825E-BB12-40E5-B3D2-C9255662CB4A}" type="slidenum">
              <a:rPr lang="en-US" smtClean="0"/>
              <a:pPr defTabSz="949325"/>
              <a:t>2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7761F56-BB5D-4F16-BEB7-0A9A945E73B8}" type="slidenum">
              <a:rPr lang="en-US" sz="1300">
                <a:latin typeface="Tahoma" pitchFamily="34" charset="0"/>
              </a:rPr>
              <a:pPr algn="r" defTabSz="949325"/>
              <a:t>20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75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F6A984F5-2542-4A75-9928-6EEEAD8920AB}" type="slidenum">
              <a:rPr lang="en-US" sz="1300">
                <a:latin typeface="Tahoma" pitchFamily="34" charset="0"/>
              </a:rPr>
              <a:pPr algn="r" defTabSz="949325"/>
              <a:t>21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96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542F2CD9-8365-40AC-BD89-02658F888EBA}" type="slidenum">
              <a:rPr lang="en-US" sz="1300">
                <a:latin typeface="Tahoma" pitchFamily="34" charset="0"/>
              </a:rPr>
              <a:pPr algn="r" defTabSz="949325"/>
              <a:t>22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16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015F6E00-4C54-4ED3-A412-8D09F4A34011}" type="slidenum">
              <a:rPr lang="en-US" sz="1300">
                <a:latin typeface="Tahoma" pitchFamily="34" charset="0"/>
              </a:rPr>
              <a:pPr algn="r" defTabSz="949325"/>
              <a:t>23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37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39300F8-34B7-4DE3-9AD7-E3F8CF62EADC}" type="slidenum">
              <a:rPr lang="en-US" sz="1300">
                <a:latin typeface="Tahoma" pitchFamily="34" charset="0"/>
              </a:rPr>
              <a:pPr algn="r" defTabSz="949325"/>
              <a:t>24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57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6417E8C8-F0DA-4634-A912-1F89FAE0D3D3}" type="slidenum">
              <a:rPr lang="en-US" sz="1300">
                <a:latin typeface="Tahoma" pitchFamily="34" charset="0"/>
              </a:rPr>
              <a:pPr algn="r" defTabSz="949325"/>
              <a:t>25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78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4C49D290-C5DE-4256-996B-5EEB0C0BBBC6}" type="slidenum">
              <a:rPr lang="en-US" sz="1300">
                <a:latin typeface="Tahoma" pitchFamily="34" charset="0"/>
              </a:rPr>
              <a:pPr algn="r" defTabSz="949325"/>
              <a:t>26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798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F5C9F94-431B-4598-950C-EC12BD9E985A}" type="slidenum">
              <a:rPr lang="en-US" sz="1300">
                <a:latin typeface="Tahoma" pitchFamily="34" charset="0"/>
              </a:rPr>
              <a:pPr algn="r" defTabSz="949325"/>
              <a:t>27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19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B067F107-D48C-44F3-929C-7F52599EDF44}" type="slidenum">
              <a:rPr lang="en-US" sz="1300">
                <a:latin typeface="Tahoma" pitchFamily="34" charset="0"/>
              </a:rPr>
              <a:pPr algn="r" defTabSz="949325"/>
              <a:t>28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39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1B86EB13-64D3-4EA1-BAF6-96331878C060}" type="slidenum">
              <a:rPr lang="en-US" sz="1300">
                <a:latin typeface="Tahoma" pitchFamily="34" charset="0"/>
              </a:rPr>
              <a:pPr algn="r" defTabSz="949325"/>
              <a:t>29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60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18F68592-7932-4A1A-AE36-906AF69B5B74}" type="slidenum">
              <a:rPr lang="en-US" smtClean="0"/>
              <a:pPr defTabSz="949325"/>
              <a:t>3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2395665D-CE9F-4AD0-ACBA-58D77B2AA1CF}" type="slidenum">
              <a:rPr lang="en-US" sz="1300">
                <a:latin typeface="Tahoma" pitchFamily="34" charset="0"/>
              </a:rPr>
              <a:pPr algn="r" defTabSz="949325"/>
              <a:t>30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880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37DB971C-C554-4A60-8800-E4BE170748B4}" type="slidenum">
              <a:rPr lang="en-US" sz="1300">
                <a:latin typeface="Tahoma" pitchFamily="34" charset="0"/>
              </a:rPr>
              <a:pPr algn="r" defTabSz="949325"/>
              <a:t>31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01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08F012B1-5AC3-4A5D-9B32-211269CDE0EA}" type="slidenum">
              <a:rPr lang="en-US" sz="1300">
                <a:latin typeface="Tahoma" pitchFamily="34" charset="0"/>
              </a:rPr>
              <a:pPr algn="r" defTabSz="949325"/>
              <a:t>32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21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4F104A2A-1F78-41FD-8D06-52B1B9BD9250}" type="slidenum">
              <a:rPr lang="en-US" sz="1300">
                <a:latin typeface="Tahoma" pitchFamily="34" charset="0"/>
              </a:rPr>
              <a:pPr algn="r" defTabSz="949325"/>
              <a:t>33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42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4008438" y="9756775"/>
            <a:ext cx="31273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560" tIns="48110" rIns="94560" bIns="48110" anchor="b"/>
          <a:lstStyle/>
          <a:p>
            <a:pPr algn="r" defTabSz="949325"/>
            <a:fld id="{707A4A1E-D648-4BD8-8C2D-782EBFECD196}" type="slidenum">
              <a:rPr lang="en-US" sz="1300">
                <a:latin typeface="Tahoma" pitchFamily="34" charset="0"/>
              </a:rPr>
              <a:pPr algn="r" defTabSz="949325"/>
              <a:t>34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962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8EBB4EA-9E91-4FFC-A1FA-158BA2DB3B66}" type="slidenum">
              <a:rPr lang="en-US" smtClean="0"/>
              <a:pPr defTabSz="949325"/>
              <a:t>4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EB0B862-6251-42CF-AEC9-F69DBA27EEF8}" type="slidenum">
              <a:rPr lang="en-US" smtClean="0"/>
              <a:pPr defTabSz="949325"/>
              <a:t>5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99C26CEB-BD88-4AAF-AE2C-965213B5B54C}" type="slidenum">
              <a:rPr lang="en-US" smtClean="0"/>
              <a:pPr defTabSz="949325"/>
              <a:t>6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B1963EC7-7B6E-49BB-A46E-A94A02BDB964}" type="slidenum">
              <a:rPr lang="en-US" smtClean="0"/>
              <a:pPr defTabSz="949325"/>
              <a:t>7</a:t>
            </a:fld>
            <a:endParaRPr lang="en-US" smtClean="0"/>
          </a:p>
        </p:txBody>
      </p:sp>
      <p:sp>
        <p:nvSpPr>
          <p:cNvPr id="409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FF69BCC1-8FE0-41ED-84F5-6AA2D836FDE3}" type="slidenum">
              <a:rPr lang="en-US" smtClean="0"/>
              <a:pPr defTabSz="949325"/>
              <a:t>8</a:t>
            </a:fld>
            <a:endParaRPr lang="en-US" smtClean="0"/>
          </a:p>
        </p:txBody>
      </p:sp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9325"/>
            <a:fld id="{A8E3C790-D5A4-4124-BB95-AC73AFF9C7E8}" type="slidenum">
              <a:rPr lang="en-US" smtClean="0"/>
              <a:pPr defTabSz="949325"/>
              <a:t>9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FAF7E0D-93D5-4E6E-B466-D42264236462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48400"/>
            <a:ext cx="3743325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BE514B0-4C7A-4D36-9891-756475D41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1EF4F-8158-411F-9051-BE59A819D60C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75E9-610D-44D1-9A15-2564BDAC2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47C67-D3BF-4AAB-B28E-D625237A39C4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BE6F-8D67-4C34-92F0-F20A62D36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67C03-408A-4F20-848F-5EB3DD4D39DD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B5DEF-D17F-477F-B4CD-C7C0B6FE8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3CF55-7B59-4BB6-8CC1-E205C93414AF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A2FB-D63D-4726-B22E-DA9A5B1BE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E385-F449-45A1-88BA-0A78F4A3F2AC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6D0B7-A039-4865-8F7D-3FED776FA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2AB9E-1C7B-4D6A-9CB4-11EC2DD47802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FFD5-243C-42D0-B42A-E7DB40DE5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067F-DD63-4E24-9CCD-95E513D9ACD3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0E126-6D41-45C4-89E8-26E454C84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A298-8FB8-4822-A53A-972EE84572FD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9494-D5D7-4AC0-B7AB-D7A902865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6EAC-C92B-4049-BB14-D125AC3FAE0E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AF44-85DB-4F5A-8B9D-EF5B1566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95-496A-4E93-B9AA-3EBC12825EF0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9B857-E187-4264-BFCE-B1E8A6097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54C14-44C4-4E8F-B184-105449D34240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4EF83-CF72-49E4-8014-17AFE36D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B469-5C9A-44F5-B281-A273872F979D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61F9-45CC-430C-8C66-9FA014764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5D89E-EE3C-4440-834E-8221F8212347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6C518-C1E1-43B6-93CE-D7B6B6C3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EB24-283C-4A3A-9342-1320BC79AAA2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4DF-EE85-41EF-8935-D3ADD1EE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E70EB-9CF6-4F0D-8D62-93D3A802BC62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26B5-7093-4415-9F67-67F4CC2E4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772B-19E7-4EC0-93DE-1726E697A4A6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47F5-E7CF-402D-A0E6-E73F1F96C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2FD4F-53E7-4FAA-B748-16C68061D0D9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A4A0-3FAC-488C-8AF0-3AD8A78D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CCD6-2F27-428B-AD09-FFE654338864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6845-F397-4E76-A748-61CA57D3F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BEF3-0201-4C00-A211-652E0ADB622B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64493-80C5-4E50-A90F-01117F453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C093-1502-445F-96F7-3C3BAE720F27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BFBA-87AA-4EAC-B0F0-BC832F97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1DA60-9511-4F0C-82FB-6BE5EA3E9D90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D14A6-C0FE-406E-A946-926738378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F83D57D-73E5-4835-BA9F-6FC5E20C23FB}" type="datetime1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4938" y="6437313"/>
            <a:ext cx="415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082878A-E771-4D25-BB92-765FC074B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13" descr="FLUKA_Dim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124075"/>
            <a:ext cx="9144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86400" y="5334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938E61-EA89-410C-82C2-A622840F6C37}" type="datetime1">
              <a:rPr lang="en-US"/>
              <a:pPr>
                <a:defRPr/>
              </a:pPr>
              <a:t>10/14/2009</a:t>
            </a:fld>
            <a:r>
              <a:rPr lang="en-US"/>
              <a:t> 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6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9009BB-E7F4-4ACD-A70C-01E0284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Picture 7" descr="fluka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304800"/>
            <a:ext cx="275113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843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Ionization and Transport</a:t>
            </a:r>
          </a:p>
        </p:txBody>
      </p:sp>
      <p:pic>
        <p:nvPicPr>
          <p:cNvPr id="27650" name="Picture 17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3419475" y="4303713"/>
            <a:ext cx="4465638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FLUKA Beginners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8D42C-C98B-4DC9-B1F5-C58598DB9C8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II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700213"/>
            <a:ext cx="8459787" cy="34258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823EA-E54D-42E8-9BD8-EFDCB0DBA2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 options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611188" y="19161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IONFLUCT FlagH	FlagEM	Accuracy Mat1	Mat2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sz="1600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735013" y="1054100"/>
            <a:ext cx="8013700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Ionization fluctuations are simulated or not depending on the  DEFAULTS used. Can be controlled by </a:t>
            </a:r>
          </a:p>
        </p:txBody>
      </p:sp>
      <p:sp>
        <p:nvSpPr>
          <p:cNvPr id="1270790" name="Text Box 6"/>
          <p:cNvSpPr txBox="1">
            <a:spLocks noChangeArrowheads="1"/>
          </p:cNvSpPr>
          <p:nvPr/>
        </p:nvSpPr>
        <p:spPr bwMode="auto">
          <a:xfrm>
            <a:off x="684213" y="3284538"/>
            <a:ext cx="8064500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Remember always that </a:t>
            </a:r>
            <a:r>
              <a:rPr lang="el-GR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-ray production is controlled independently and cannot be switched off for e</a:t>
            </a:r>
            <a:r>
              <a:rPr lang="en-US" sz="2400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  <a:r>
              <a:rPr lang="en-US" sz="2400" b="1" i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(it would be physically meaningless)</a:t>
            </a:r>
            <a:endParaRPr lang="el-GR" sz="2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C2081-2967-4B57-9921-C80D731F950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Playing with a proton beam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2667000" cy="52387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Dose vs depth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energy deposition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800" smtClean="0"/>
              <a:t>in water for a 200 MeV p beam with various approximations for the physical processes taken into account</a:t>
            </a:r>
          </a:p>
        </p:txBody>
      </p:sp>
      <p:pic>
        <p:nvPicPr>
          <p:cNvPr id="50180" name="Picture 4" descr="wa200multinw"/>
          <p:cNvPicPr>
            <a:picLocks noChangeAspect="1" noChangeArrowheads="1"/>
          </p:cNvPicPr>
          <p:nvPr/>
        </p:nvPicPr>
        <p:blipFill>
          <a:blip r:embed="rId3"/>
          <a:srcRect l="4733" t="30090" r="13884" b="5194"/>
          <a:stretch>
            <a:fillRect/>
          </a:stretch>
        </p:blipFill>
        <p:spPr bwMode="auto">
          <a:xfrm>
            <a:off x="3276600" y="836613"/>
            <a:ext cx="5456238" cy="5616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0D61A7-830B-4F21-86A1-83CF90ABF8F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Playing with a proton beam II part</a:t>
            </a:r>
          </a:p>
        </p:txBody>
      </p:sp>
      <p:pic>
        <p:nvPicPr>
          <p:cNvPr id="52227" name="Picture 3" descr="wa214absmultinw"/>
          <p:cNvPicPr>
            <a:picLocks noChangeAspect="1" noChangeArrowheads="1"/>
          </p:cNvPicPr>
          <p:nvPr/>
        </p:nvPicPr>
        <p:blipFill>
          <a:blip r:embed="rId3"/>
          <a:srcRect l="7561" t="36000" r="13080" b="3981"/>
          <a:stretch>
            <a:fillRect/>
          </a:stretch>
        </p:blipFill>
        <p:spPr bwMode="auto">
          <a:xfrm>
            <a:off x="2987675" y="836613"/>
            <a:ext cx="5241925" cy="5616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08038" y="1136650"/>
            <a:ext cx="2684462" cy="4572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4213" y="981075"/>
            <a:ext cx="23034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Dose vs depth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energy deposition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in water for a 214 MeV real p beam under various conditions.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1800"/>
              <a:t>Exp. Data from PSI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FF424B-FEB7-4933-AE27-50D6E0BBEC7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Heavy 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00000"/>
                </a:solidFill>
              </a:rPr>
              <a:t>Ionization energy losses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Up-to-date effective charge parameterizations</a:t>
            </a:r>
          </a:p>
          <a:p>
            <a:pPr eaLnBrk="1" hangingPunct="1"/>
            <a:r>
              <a:rPr lang="en-US" smtClean="0"/>
              <a:t>Energy loss straggling according to:</a:t>
            </a:r>
          </a:p>
          <a:p>
            <a:pPr lvl="1" eaLnBrk="1" hangingPunct="1"/>
            <a:r>
              <a:rPr lang="en-US" smtClean="0"/>
              <a:t>“normal” first Born approximation</a:t>
            </a:r>
          </a:p>
          <a:p>
            <a:pPr lvl="1" eaLnBrk="1" hangingPunct="1"/>
            <a:r>
              <a:rPr lang="en-US" smtClean="0"/>
              <a:t>Charge exchange effects (dominant at low energies, ad-hoc model developed for  FLUKA)</a:t>
            </a:r>
          </a:p>
          <a:p>
            <a:pPr lvl="1" eaLnBrk="1" hangingPunct="1"/>
            <a:r>
              <a:rPr lang="en-US" smtClean="0"/>
              <a:t>Mott cross section (high energies, not yet fully implemented)</a:t>
            </a:r>
          </a:p>
          <a:p>
            <a:pPr lvl="1" eaLnBrk="1" hangingPunct="1"/>
            <a:r>
              <a:rPr lang="en-US" smtClean="0"/>
              <a:t>Nuclear form factors (high energies)</a:t>
            </a:r>
          </a:p>
          <a:p>
            <a:pPr lvl="1" eaLnBrk="1" hangingPunct="1"/>
            <a:r>
              <a:rPr lang="en-US" smtClean="0"/>
              <a:t>Direct e+/e-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5552F-A2CD-4766-A5F5-556F437F663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Heavy ions dE/dx</a:t>
            </a:r>
          </a:p>
        </p:txBody>
      </p:sp>
      <p:pic>
        <p:nvPicPr>
          <p:cNvPr id="56323" name="Picture 5" descr="dedxu"/>
          <p:cNvPicPr>
            <a:picLocks noChangeAspect="1" noChangeArrowheads="1"/>
          </p:cNvPicPr>
          <p:nvPr/>
        </p:nvPicPr>
        <p:blipFill>
          <a:blip r:embed="rId3"/>
          <a:srcRect l="4388" t="24568" r="16222" b="18843"/>
          <a:stretch>
            <a:fillRect/>
          </a:stretch>
        </p:blipFill>
        <p:spPr bwMode="auto">
          <a:xfrm>
            <a:off x="0" y="935038"/>
            <a:ext cx="45370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6" descr="dedxar"/>
          <p:cNvPicPr>
            <a:picLocks noChangeAspect="1" noChangeArrowheads="1"/>
          </p:cNvPicPr>
          <p:nvPr/>
        </p:nvPicPr>
        <p:blipFill>
          <a:blip r:embed="rId4"/>
          <a:srcRect l="5055" t="25452" r="14305" b="21176"/>
          <a:stretch>
            <a:fillRect/>
          </a:stretch>
        </p:blipFill>
        <p:spPr bwMode="auto">
          <a:xfrm>
            <a:off x="4535488" y="1052513"/>
            <a:ext cx="46085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158750" y="5373688"/>
            <a:ext cx="8985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Comparison of experimental (R.Bimbot, NIMB69 (1992) 1) (red) and FLUKA (blue) stopping powers of Argon and Uranium ions in different materials and at different energies.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02BC9C-B01A-42B0-AF48-A3487444A8C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50250" cy="603250"/>
          </a:xfrm>
        </p:spPr>
        <p:txBody>
          <a:bodyPr/>
          <a:lstStyle/>
          <a:p>
            <a:pPr eaLnBrk="1" hangingPunct="1"/>
            <a:r>
              <a:rPr lang="en-US" sz="2800" b="1" smtClean="0"/>
              <a:t>Bragg peaks vs exp. data: </a:t>
            </a:r>
            <a:r>
              <a:rPr lang="en-US" sz="2800" b="1" baseline="30000" smtClean="0"/>
              <a:t>20</a:t>
            </a:r>
            <a:r>
              <a:rPr lang="en-US" sz="2800" b="1" smtClean="0"/>
              <a:t>Ne @ 670 MeV/n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2447925" cy="28384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Dose vs depth distribution for 670 MeV/n </a:t>
            </a:r>
            <a:r>
              <a:rPr lang="en-US" sz="1800" baseline="30000"/>
              <a:t>20</a:t>
            </a:r>
            <a:r>
              <a:rPr lang="en-US" sz="1800"/>
              <a:t>Ne ions on a water phantom.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line is the FLUKA prediction</a:t>
            </a:r>
          </a:p>
          <a:p>
            <a:pPr algn="ctr"/>
            <a:r>
              <a:rPr lang="en-US" sz="1800"/>
              <a:t>The symbols are exp data from </a:t>
            </a:r>
            <a:r>
              <a:rPr lang="en-US" sz="1800">
                <a:solidFill>
                  <a:srgbClr val="CC0000"/>
                </a:solidFill>
              </a:rPr>
              <a:t>LBL</a:t>
            </a:r>
            <a:r>
              <a:rPr lang="en-US" sz="1800"/>
              <a:t> and </a:t>
            </a:r>
            <a:r>
              <a:rPr lang="en-US" sz="1800">
                <a:solidFill>
                  <a:schemeClr val="hlink"/>
                </a:solidFill>
              </a:rPr>
              <a:t>GSI</a:t>
            </a:r>
          </a:p>
          <a:p>
            <a:pPr algn="ctr"/>
            <a:endParaRPr lang="en-US" sz="1800">
              <a:solidFill>
                <a:srgbClr val="33CCCC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39750" y="4221163"/>
            <a:ext cx="2519363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  <a:endParaRPr lang="en-US" sz="2400">
              <a:latin typeface="Tahoma" pitchFamily="34" charset="0"/>
            </a:endParaRPr>
          </a:p>
        </p:txBody>
      </p:sp>
      <p:pic>
        <p:nvPicPr>
          <p:cNvPr id="58373" name="Picture 5" descr="ne20670"/>
          <p:cNvPicPr>
            <a:picLocks noChangeAspect="1" noChangeArrowheads="1"/>
          </p:cNvPicPr>
          <p:nvPr/>
        </p:nvPicPr>
        <p:blipFill>
          <a:blip r:embed="rId3"/>
          <a:srcRect l="6541" t="36647" r="12209" b="7294"/>
          <a:stretch>
            <a:fillRect/>
          </a:stretch>
        </p:blipFill>
        <p:spPr bwMode="auto">
          <a:xfrm>
            <a:off x="3203575" y="908050"/>
            <a:ext cx="5543550" cy="541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Oval 6"/>
          <p:cNvSpPr>
            <a:spLocks noChangeArrowheads="1"/>
          </p:cNvSpPr>
          <p:nvPr/>
        </p:nvSpPr>
        <p:spPr bwMode="auto">
          <a:xfrm rot="2257492">
            <a:off x="7164388" y="4581525"/>
            <a:ext cx="1152525" cy="3603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 flipV="1">
            <a:off x="7019925" y="4868863"/>
            <a:ext cx="43180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519613" y="4868863"/>
            <a:ext cx="2455862" cy="3365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A50021"/>
                </a:solidFill>
              </a:rPr>
              <a:t>Fragmentation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A8A720-8EF5-4AD8-82E3-547B613E8D9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&amp; 330 MeV/n</a:t>
            </a:r>
          </a:p>
        </p:txBody>
      </p:sp>
      <p:pic>
        <p:nvPicPr>
          <p:cNvPr id="60419" name="Picture 3" descr="c12270330"/>
          <p:cNvPicPr>
            <a:picLocks noChangeAspect="1" noChangeArrowheads="1"/>
          </p:cNvPicPr>
          <p:nvPr/>
        </p:nvPicPr>
        <p:blipFill>
          <a:blip r:embed="rId3"/>
          <a:srcRect l="6541" t="36647" r="10292" b="7294"/>
          <a:stretch>
            <a:fillRect/>
          </a:stretch>
        </p:blipFill>
        <p:spPr bwMode="auto">
          <a:xfrm>
            <a:off x="2987675" y="1052513"/>
            <a:ext cx="554355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68313" y="4868863"/>
            <a:ext cx="2519362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2447925" cy="347821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Dose vs depth distribution for 270  and 330 MeV/n </a:t>
            </a:r>
            <a:r>
              <a:rPr lang="en-US" sz="1800" baseline="30000"/>
              <a:t>12</a:t>
            </a:r>
            <a:r>
              <a:rPr lang="en-US" sz="1800"/>
              <a:t>C ions on a water phantom.</a:t>
            </a:r>
          </a:p>
          <a:p>
            <a:pPr algn="ctr"/>
            <a:r>
              <a:rPr lang="en-US" sz="1800"/>
              <a:t>The full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and dashed </a:t>
            </a:r>
            <a:r>
              <a:rPr lang="en-US" sz="1800">
                <a:solidFill>
                  <a:schemeClr val="accent2"/>
                </a:solidFill>
              </a:rPr>
              <a:t>blue </a:t>
            </a:r>
            <a:r>
              <a:rPr lang="en-US" sz="1800"/>
              <a:t>lines are the FLUKA predictions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CC0000"/>
                </a:solidFill>
              </a:rPr>
              <a:t>symbols </a:t>
            </a:r>
            <a:r>
              <a:rPr lang="en-US" sz="1800"/>
              <a:t>are exp data from </a:t>
            </a:r>
            <a:r>
              <a:rPr lang="en-US" sz="1800">
                <a:solidFill>
                  <a:schemeClr val="hlink"/>
                </a:solidFill>
              </a:rPr>
              <a:t>GSI</a:t>
            </a:r>
          </a:p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6659563" y="5157788"/>
            <a:ext cx="792162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5724525" y="5157788"/>
            <a:ext cx="792163" cy="431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0253BE-140F-47AD-B0B0-18BE048F82D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08962" cy="609600"/>
          </a:xfrm>
        </p:spPr>
        <p:txBody>
          <a:bodyPr/>
          <a:lstStyle/>
          <a:p>
            <a:pPr eaLnBrk="1" hangingPunct="1"/>
            <a:r>
              <a:rPr lang="en-US" sz="2400" b="1" smtClean="0"/>
              <a:t>Bragg peaks vs exp. data: </a:t>
            </a:r>
            <a:r>
              <a:rPr lang="en-US" sz="2400" b="1" baseline="30000" smtClean="0"/>
              <a:t>12</a:t>
            </a:r>
            <a:r>
              <a:rPr lang="en-US" sz="2400" b="1" smtClean="0"/>
              <a:t>C @ 270 MeV/n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468313" y="5734050"/>
            <a:ext cx="2519362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Exp. Data Jpn.J.Med.Phys. </a:t>
            </a:r>
            <a:r>
              <a:rPr lang="en-US" sz="1600" u="sng"/>
              <a:t>18</a:t>
            </a:r>
            <a:r>
              <a:rPr lang="en-US" sz="1600"/>
              <a:t>, 1,1998</a:t>
            </a:r>
          </a:p>
        </p:txBody>
      </p:sp>
      <p:pic>
        <p:nvPicPr>
          <p:cNvPr id="62468" name="Picture 4" descr="c12270nr"/>
          <p:cNvPicPr>
            <a:picLocks noChangeAspect="1" noChangeArrowheads="1"/>
          </p:cNvPicPr>
          <p:nvPr/>
        </p:nvPicPr>
        <p:blipFill>
          <a:blip r:embed="rId3"/>
          <a:srcRect l="6541" t="36647" r="6541" b="7294"/>
          <a:stretch>
            <a:fillRect/>
          </a:stretch>
        </p:blipFill>
        <p:spPr bwMode="auto">
          <a:xfrm>
            <a:off x="2771775" y="996950"/>
            <a:ext cx="604837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2447925" cy="48514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/>
              <a:t>Close-up of the dose vs depth distribution for 270 MeV/n </a:t>
            </a:r>
            <a:r>
              <a:rPr lang="en-US" sz="1800" baseline="30000"/>
              <a:t>12</a:t>
            </a:r>
            <a:r>
              <a:rPr lang="en-US" sz="1800"/>
              <a:t>C ions on a water phantom.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rgbClr val="008000"/>
                </a:solidFill>
              </a:rPr>
              <a:t>green</a:t>
            </a:r>
            <a:r>
              <a:rPr lang="en-US" sz="1800"/>
              <a:t> line is the FLUKA prediction with the nominal 0.15% energy spread </a:t>
            </a:r>
          </a:p>
          <a:p>
            <a:pPr algn="ctr"/>
            <a:r>
              <a:rPr lang="en-US" sz="1800"/>
              <a:t>The </a:t>
            </a:r>
            <a:r>
              <a:rPr lang="en-US" sz="1800">
                <a:solidFill>
                  <a:schemeClr val="hlink"/>
                </a:solidFill>
              </a:rPr>
              <a:t>dotted light blue</a:t>
            </a:r>
            <a:r>
              <a:rPr lang="en-US" sz="1800"/>
              <a:t> line is the prediction for no spread, and the </a:t>
            </a:r>
            <a:r>
              <a:rPr lang="en-US" sz="1800">
                <a:solidFill>
                  <a:schemeClr val="accent2"/>
                </a:solidFill>
              </a:rPr>
              <a:t>dashed blue</a:t>
            </a:r>
            <a:r>
              <a:rPr lang="en-US" sz="1800"/>
              <a:t> one the prediction for </a:t>
            </a:r>
            <a:r>
              <a:rPr lang="en-US" sz="1800" i="1"/>
              <a:t>I </a:t>
            </a:r>
            <a:r>
              <a:rPr lang="en-US" sz="1800"/>
              <a:t>increased by 1 eV</a:t>
            </a:r>
            <a:endParaRPr lang="en-US" sz="1800">
              <a:solidFill>
                <a:schemeClr val="hlink"/>
              </a:solidFill>
            </a:endParaRPr>
          </a:p>
          <a:p>
            <a:pPr algn="ctr"/>
            <a:endParaRPr 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4843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Charged particle transport</a:t>
            </a:r>
          </a:p>
        </p:txBody>
      </p:sp>
      <p:sp>
        <p:nvSpPr>
          <p:cNvPr id="64514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692275" y="4365625"/>
            <a:ext cx="7162800" cy="20240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64515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096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Topics</a:t>
            </a:r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3960813" cy="6021388"/>
          </a:xfrm>
          <a:ln w="31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General settings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Interactions of leptons/photons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Photon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Photoelectric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Compton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Rayleigh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Photonuclear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Photomuon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Electron/positron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Scattering on electrons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Muon interactions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Bremsstrahlung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Pair production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Nuclear interactions</a:t>
            </a:r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225733" name="Rectangle 5"/>
          <p:cNvSpPr>
            <a:spLocks noChangeArrowheads="1"/>
          </p:cNvSpPr>
          <p:nvPr/>
        </p:nvSpPr>
        <p:spPr bwMode="auto">
          <a:xfrm>
            <a:off x="4787900" y="981075"/>
            <a:ext cx="3889375" cy="5545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400"/>
              <a:t>Ionization energy losses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Continuous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Delta-ray production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en-US" sz="2400"/>
              <a:t>Transport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Multiple scattering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/>
              <a:t>Single scattering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are common to all charged particles,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although traditionally associated with EM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•"/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Transport in Magnetic field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/>
            </a:pPr>
            <a:endParaRPr lang="en-US" sz="1800"/>
          </a:p>
        </p:txBody>
      </p:sp>
      <p:sp>
        <p:nvSpPr>
          <p:cNvPr id="29700" name="AutoShape 6"/>
          <p:cNvSpPr>
            <a:spLocks noChangeArrowheads="1"/>
          </p:cNvSpPr>
          <p:nvPr/>
        </p:nvSpPr>
        <p:spPr bwMode="auto">
          <a:xfrm>
            <a:off x="6659563" y="188913"/>
            <a:ext cx="485775" cy="649287"/>
          </a:xfrm>
          <a:prstGeom prst="downArrow">
            <a:avLst>
              <a:gd name="adj1" fmla="val 50000"/>
              <a:gd name="adj2" fmla="val 33415"/>
            </a:avLst>
          </a:prstGeom>
          <a:solidFill>
            <a:srgbClr val="FFCC00">
              <a:alpha val="65097"/>
            </a:srgbClr>
          </a:solidFill>
          <a:ln w="3175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9B899-3AB2-454B-85A1-E899F07D890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particle transport threshold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73238"/>
            <a:ext cx="7993062" cy="4392612"/>
          </a:xfrm>
        </p:spPr>
        <p:txBody>
          <a:bodyPr/>
          <a:lstStyle/>
          <a:p>
            <a:pPr eaLnBrk="1" hangingPunct="1"/>
            <a:r>
              <a:rPr lang="en-US" smtClean="0"/>
              <a:t>Hadron and muon transport thresholds are set with this card (see the manual for details)</a:t>
            </a:r>
          </a:p>
          <a:p>
            <a:pPr eaLnBrk="1" hangingPunct="1"/>
            <a:r>
              <a:rPr lang="en-US" smtClean="0"/>
              <a:t>The neutron threshold has a special meaning (as shown in the low energy neutron lecture), leave at the default value (1 x 10</a:t>
            </a:r>
            <a:r>
              <a:rPr lang="en-US" baseline="30000" smtClean="0"/>
              <a:t>-5</a:t>
            </a:r>
            <a:r>
              <a:rPr lang="en-US" smtClean="0"/>
              <a:t> eV)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rgbClr val="CC0000"/>
                </a:solidFill>
              </a:rPr>
              <a:t>Warning: the behaviour of PART-THR for neutrons has changed with the 2008 release!!</a:t>
            </a:r>
          </a:p>
          <a:p>
            <a:pPr eaLnBrk="1" hangingPunct="1"/>
            <a:r>
              <a:rPr lang="en-US" smtClean="0"/>
              <a:t>The threshold for nbar’s and neutral kaons should always be zero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PART-THR Thresh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Part1	Part2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</a:t>
            </a:r>
            <a:endParaRPr lang="fr-FR" sz="160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F3BAD-60B4-4AE0-9441-E5EC562C79D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Charged particle transport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Besides energy losses, charged particles undergo scattering by atomic nuclei.  The </a:t>
            </a:r>
            <a:r>
              <a:rPr lang="en-US" smtClean="0">
                <a:solidFill>
                  <a:srgbClr val="CC0000"/>
                </a:solidFill>
              </a:rPr>
              <a:t>Molière</a:t>
            </a:r>
            <a:r>
              <a:rPr lang="en-US" smtClean="0"/>
              <a:t> multiple scattering </a:t>
            </a:r>
            <a:r>
              <a:rPr lang="en-US" smtClean="0">
                <a:solidFill>
                  <a:srgbClr val="CC0000"/>
                </a:solidFill>
              </a:rPr>
              <a:t>(MCS)</a:t>
            </a:r>
            <a:r>
              <a:rPr lang="en-US" smtClean="0"/>
              <a:t> theory is commonly used to describe the cumulative effect of all scatterings along a charged  particle step.  However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Final </a:t>
            </a:r>
            <a:r>
              <a:rPr lang="en-US" smtClean="0"/>
              <a:t>deflection wrt initial direction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Lateral</a:t>
            </a:r>
            <a:r>
              <a:rPr lang="en-US" smtClean="0"/>
              <a:t> displacement during the step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Shortening </a:t>
            </a:r>
            <a:r>
              <a:rPr lang="en-US" smtClean="0"/>
              <a:t>of the straight step with respect to the total trajectory due to “wiggliness” of the path  (often referred to as </a:t>
            </a:r>
            <a:r>
              <a:rPr lang="en-US" smtClean="0">
                <a:solidFill>
                  <a:srgbClr val="009900"/>
                </a:solidFill>
              </a:rPr>
              <a:t>PLC,</a:t>
            </a:r>
            <a:r>
              <a:rPr lang="en-US" smtClean="0"/>
              <a:t> path length correction)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009900"/>
                </a:solidFill>
              </a:rPr>
              <a:t>Truncation</a:t>
            </a:r>
            <a:r>
              <a:rPr lang="en-US" smtClean="0"/>
              <a:t> of the step on boundaries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Interplay with </a:t>
            </a:r>
            <a:r>
              <a:rPr lang="en-US" smtClean="0">
                <a:solidFill>
                  <a:srgbClr val="009900"/>
                </a:solidFill>
              </a:rPr>
              <a:t>magnetic field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MUST </a:t>
            </a:r>
            <a:r>
              <a:rPr lang="en-US" smtClean="0"/>
              <a:t>all be accounted for accurately, to avoid </a:t>
            </a:r>
            <a:r>
              <a:rPr lang="en-US" smtClean="0">
                <a:solidFill>
                  <a:srgbClr val="CC0000"/>
                </a:solidFill>
              </a:rPr>
              <a:t>artifacts</a:t>
            </a:r>
            <a:r>
              <a:rPr lang="en-US" smtClean="0"/>
              <a:t> like unphysical distributions on boundary and </a:t>
            </a:r>
            <a:r>
              <a:rPr lang="en-US" smtClean="0">
                <a:solidFill>
                  <a:srgbClr val="CC0000"/>
                </a:solidFill>
              </a:rPr>
              <a:t>step length dependence of the results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10D1B-3A0E-45A3-9BD0-38248828BB3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FLUKA  MCS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1075"/>
            <a:ext cx="8355013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Accurate </a:t>
            </a:r>
            <a:r>
              <a:rPr lang="en-US" sz="2000" smtClean="0">
                <a:solidFill>
                  <a:srgbClr val="CC0000"/>
                </a:solidFill>
              </a:rPr>
              <a:t>PLC</a:t>
            </a:r>
            <a:r>
              <a:rPr lang="en-US" sz="2000" smtClean="0"/>
              <a:t> (not the average value but sampled from a distribution), giving a </a:t>
            </a:r>
            <a:r>
              <a:rPr lang="en-US" sz="2000" smtClean="0">
                <a:solidFill>
                  <a:srgbClr val="009900"/>
                </a:solidFill>
              </a:rPr>
              <a:t>complete independence from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Correct </a:t>
            </a:r>
            <a:r>
              <a:rPr lang="en-US" sz="2000" smtClean="0">
                <a:solidFill>
                  <a:srgbClr val="CC0000"/>
                </a:solidFill>
              </a:rPr>
              <a:t>lateral displacement</a:t>
            </a:r>
            <a:r>
              <a:rPr lang="en-US" sz="2000" smtClean="0"/>
              <a:t> even near a boundary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CC0000"/>
                </a:solidFill>
              </a:rPr>
              <a:t>Correlations</a:t>
            </a:r>
            <a:r>
              <a:rPr lang="en-US" sz="20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        PLC            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lateral deflection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lateral displacement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longitudinal displacement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scattering angle     </a:t>
            </a:r>
            <a:r>
              <a:rPr lang="en-US" sz="2000" smtClean="0">
                <a:sym typeface="Symbol" pitchFamily="18" charset="2"/>
              </a:rPr>
              <a:t></a:t>
            </a:r>
            <a:r>
              <a:rPr lang="en-US" sz="2000" smtClean="0"/>
              <a:t> longitudinal displacement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Variation with energy of the Moliere </a:t>
            </a:r>
            <a:r>
              <a:rPr lang="en-US" sz="2000" smtClean="0">
                <a:solidFill>
                  <a:srgbClr val="CC0000"/>
                </a:solidFill>
              </a:rPr>
              <a:t>screening correction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Optionally</a:t>
            </a:r>
            <a:r>
              <a:rPr lang="en-US" sz="2000" smtClean="0">
                <a:solidFill>
                  <a:srgbClr val="CC0000"/>
                </a:solidFill>
              </a:rPr>
              <a:t>, spin-relativistic corrections</a:t>
            </a:r>
            <a:r>
              <a:rPr lang="en-US" sz="2000" smtClean="0"/>
              <a:t> (1st or 2nd Born approximation) and effect of nucleus finite size (</a:t>
            </a:r>
            <a:r>
              <a:rPr lang="en-US" sz="2000" smtClean="0">
                <a:solidFill>
                  <a:srgbClr val="CC0000"/>
                </a:solidFill>
              </a:rPr>
              <a:t>form factors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CC0000"/>
                </a:solidFill>
              </a:rPr>
              <a:t>Special</a:t>
            </a:r>
            <a:r>
              <a:rPr lang="en-US" sz="2000" smtClean="0"/>
              <a:t> geometry tracking </a:t>
            </a:r>
            <a:r>
              <a:rPr lang="en-US" sz="2000" smtClean="0">
                <a:solidFill>
                  <a:srgbClr val="CC0000"/>
                </a:solidFill>
              </a:rPr>
              <a:t>near boundaries</a:t>
            </a:r>
            <a:r>
              <a:rPr lang="en-US" sz="2000" smtClean="0"/>
              <a:t>, with automatic control of the step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On user request, </a:t>
            </a:r>
            <a:r>
              <a:rPr lang="en-US" sz="2000" smtClean="0">
                <a:solidFill>
                  <a:srgbClr val="CC0000"/>
                </a:solidFill>
              </a:rPr>
              <a:t>single scattering</a:t>
            </a:r>
            <a:r>
              <a:rPr lang="en-US" sz="2000" smtClean="0"/>
              <a:t> automatically replaces multiple scattering for steps close to a boundary or too short to satisfy Moliere theory. A full Single Scattering option is also available.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Moliere theory used strictly within its  </a:t>
            </a:r>
            <a:r>
              <a:rPr lang="en-US" sz="2000" smtClean="0">
                <a:solidFill>
                  <a:srgbClr val="CC0000"/>
                </a:solidFill>
              </a:rPr>
              <a:t>limits of validity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combined effect of MCS and </a:t>
            </a:r>
            <a:r>
              <a:rPr lang="en-US" sz="2000" smtClean="0">
                <a:solidFill>
                  <a:srgbClr val="CC0000"/>
                </a:solidFill>
              </a:rPr>
              <a:t>magnetic fields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4F8E5E-D0C9-4940-8B5A-F457F2493D9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FLUKA MCS - II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a result, FLUKA can correctly simulate </a:t>
            </a:r>
            <a:r>
              <a:rPr lang="en-US" smtClean="0">
                <a:solidFill>
                  <a:srgbClr val="CC0000"/>
                </a:solidFill>
              </a:rPr>
              <a:t>electron backscattering </a:t>
            </a:r>
            <a:r>
              <a:rPr lang="en-US" smtClean="0"/>
              <a:t>even at very low energies and in most cases without switching off the condensed history transport (a real challenge for an algorithm based on Moliere theory!)</a:t>
            </a:r>
          </a:p>
          <a:p>
            <a:pPr eaLnBrk="1" hangingPunct="1"/>
            <a:r>
              <a:rPr lang="en-US" smtClean="0"/>
              <a:t>The sophisticated treatment of boundaries allows also to deal successfully with gases, very thin regions and interfaces</a:t>
            </a:r>
          </a:p>
          <a:p>
            <a:pPr eaLnBrk="1" hangingPunct="1"/>
            <a:r>
              <a:rPr lang="en-US" smtClean="0"/>
              <a:t>The same algorithm is used for charged hadrons and muons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27615-A835-4D33-861C-6CD244F6A45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Single Scattering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very thin layers, wires, or gases, Molière theory does not apply.</a:t>
            </a:r>
          </a:p>
          <a:p>
            <a:pPr eaLnBrk="1" hangingPunct="1"/>
            <a:r>
              <a:rPr lang="en-US" smtClean="0"/>
              <a:t>In FLUKA, it is possible to replace the standard multiple scattering algorithm by </a:t>
            </a:r>
            <a:r>
              <a:rPr lang="en-US" smtClean="0">
                <a:solidFill>
                  <a:srgbClr val="CC0000"/>
                </a:solidFill>
              </a:rPr>
              <a:t>single scattering</a:t>
            </a:r>
            <a:r>
              <a:rPr lang="en-US" smtClean="0"/>
              <a:t> in defined materials (option MULSOPT).</a:t>
            </a:r>
          </a:p>
          <a:p>
            <a:pPr eaLnBrk="1" hangingPunct="1"/>
            <a:r>
              <a:rPr lang="en-US" smtClean="0"/>
              <a:t>Cross section as given by Molière (for consistency)</a:t>
            </a:r>
          </a:p>
          <a:p>
            <a:pPr eaLnBrk="1" hangingPunct="1"/>
            <a:r>
              <a:rPr lang="en-US" smtClean="0"/>
              <a:t>Integrated analytically without approximations</a:t>
            </a:r>
          </a:p>
          <a:p>
            <a:pPr eaLnBrk="1" hangingPunct="1"/>
            <a:r>
              <a:rPr lang="en-US" smtClean="0"/>
              <a:t>Nuclear and spin-relativistic corrections are applied in a straightforward way by a rejection technique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14AA2F-5263-48C0-8EC3-206423BD44D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6802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Electron Backscattering</a:t>
            </a:r>
          </a:p>
        </p:txBody>
      </p:sp>
      <p:graphicFrame>
        <p:nvGraphicFramePr>
          <p:cNvPr id="1291368" name="Group 104"/>
          <p:cNvGraphicFramePr>
            <a:graphicFrameLocks noGrp="1"/>
          </p:cNvGraphicFramePr>
          <p:nvPr>
            <p:ph idx="4294967295"/>
          </p:nvPr>
        </p:nvGraphicFramePr>
        <p:xfrm>
          <a:off x="609600" y="1143000"/>
          <a:ext cx="8355013" cy="3203575"/>
        </p:xfrm>
        <a:graphic>
          <a:graphicData uri="http://schemas.openxmlformats.org/drawingml/2006/table">
            <a:tbl>
              <a:tblPr/>
              <a:tblGrid>
                <a:gridCol w="1393825"/>
                <a:gridCol w="1390650"/>
                <a:gridCol w="1393825"/>
                <a:gridCol w="1392238"/>
                <a:gridCol w="1390650"/>
                <a:gridCol w="13938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Energy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(keV)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Experim.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(Drescher et al 1970)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FLUKA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Multiple scattering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CPU time single/mult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0.313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0.478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0.291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mic Sans MS" pitchFamily="66" charset="0"/>
                        </a:rPr>
                        <a:t>0.513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0.469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mic Sans MS" pitchFamily="66" charset="0"/>
                        </a:rPr>
                        <a:t>1.59 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51" name="Text Box 105"/>
          <p:cNvSpPr txBox="1">
            <a:spLocks noChangeArrowheads="1"/>
          </p:cNvSpPr>
          <p:nvPr/>
        </p:nvSpPr>
        <p:spPr bwMode="auto">
          <a:xfrm>
            <a:off x="504825" y="4652963"/>
            <a:ext cx="863917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Fraction of normally incident electrons backscattered out of a surface.</a:t>
            </a:r>
          </a:p>
          <a:p>
            <a:r>
              <a:rPr lang="en-US"/>
              <a:t>All statistical errors are less than 1%.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C4A89-4193-4B8E-9BAE-B0717FD0A3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User control of MCS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924800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Allows to optimize the treatment of multiple Coulomb scattering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Not needed in shielding problems, but important for backscattering and precision dosimetry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be tuned by material.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Special feature: possibility to </a:t>
            </a:r>
            <a:r>
              <a:rPr lang="en-US" smtClean="0">
                <a:solidFill>
                  <a:srgbClr val="CC0000"/>
                </a:solidFill>
              </a:rPr>
              <a:t>suppress</a:t>
            </a:r>
            <a:r>
              <a:rPr lang="en-US" smtClean="0"/>
              <a:t> multiple scattering (applications: </a:t>
            </a:r>
            <a:r>
              <a:rPr lang="en-US" smtClean="0">
                <a:solidFill>
                  <a:srgbClr val="FF3300"/>
                </a:solidFill>
              </a:rPr>
              <a:t>gas bremsstrahlung</a:t>
            </a:r>
            <a:r>
              <a:rPr lang="en-US" smtClean="0"/>
              <a:t>, </a:t>
            </a:r>
            <a:r>
              <a:rPr lang="en-US" smtClean="0">
                <a:solidFill>
                  <a:srgbClr val="009900"/>
                </a:solidFill>
              </a:rPr>
              <a:t>proton beam interactions with residual gas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very important: used to request transport with </a:t>
            </a:r>
            <a:r>
              <a:rPr lang="en-US" smtClean="0">
                <a:solidFill>
                  <a:srgbClr val="CC0000"/>
                </a:solidFill>
              </a:rPr>
              <a:t>single scattering </a:t>
            </a:r>
            <a:r>
              <a:rPr lang="en-US" smtClean="0"/>
              <a:t>(CPU demanding, but affordable and very accurate at low electron energies, </a:t>
            </a:r>
            <a:r>
              <a:rPr lang="en-US" b="1" i="1" smtClean="0"/>
              <a:t>can be tuned x material!)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84213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MULSOPT	Flag1	Flag2	Flag3	Mat1	Mat2	Step	SDUM</a:t>
            </a:r>
            <a:endParaRPr lang="en-US" sz="16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107F1-7B5E-4A6A-9DAF-5889FD3687A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089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Control of step size</a:t>
            </a:r>
          </a:p>
        </p:txBody>
      </p:sp>
      <p:pic>
        <p:nvPicPr>
          <p:cNvPr id="8089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836613"/>
            <a:ext cx="4694238" cy="43434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4932363" y="2205038"/>
            <a:ext cx="4140200" cy="2254250"/>
          </a:xfrm>
          <a:prstGeom prst="rect">
            <a:avLst/>
          </a:prstGeom>
          <a:noFill/>
          <a:ln w="28575" algn="ctr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Comparison of calculated and experimental depth-dose profiles, for 0.5 MeV e</a:t>
            </a:r>
            <a:r>
              <a:rPr lang="en-US" baseline="30000"/>
              <a:t>-</a:t>
            </a:r>
            <a:r>
              <a:rPr lang="en-US"/>
              <a:t>  on Al,</a:t>
            </a:r>
          </a:p>
          <a:p>
            <a:r>
              <a:rPr lang="en-US"/>
              <a:t>with three different step sizes . (2%, 8%, 20%)</a:t>
            </a:r>
          </a:p>
          <a:p>
            <a:r>
              <a:rPr lang="en-US"/>
              <a:t>Symbols: experimental data . </a:t>
            </a:r>
          </a:p>
          <a:p>
            <a:r>
              <a:rPr lang="en-US"/>
              <a:t>r</a:t>
            </a:r>
            <a:r>
              <a:rPr lang="en-US" baseline="-25000"/>
              <a:t>0</a:t>
            </a:r>
            <a:r>
              <a:rPr lang="en-US"/>
              <a:t> is the csda range</a:t>
            </a: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4911725" y="117475"/>
            <a:ext cx="390842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Step size is fixed by the corresponding </a:t>
            </a:r>
            <a:r>
              <a:rPr lang="en-US">
                <a:solidFill>
                  <a:srgbClr val="CC0000"/>
                </a:solidFill>
              </a:rPr>
              <a:t>percentage energy loss</a:t>
            </a:r>
            <a:r>
              <a:rPr lang="en-US">
                <a:solidFill>
                  <a:srgbClr val="000000"/>
                </a:solidFill>
              </a:rPr>
              <a:t> of the particle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4984750" y="1125538"/>
            <a:ext cx="4159250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Thanks to FLUKA mcs and boundary treatment, results are stable vs. (reasonable) step size</a:t>
            </a:r>
          </a:p>
        </p:txBody>
      </p:sp>
      <p:sp>
        <p:nvSpPr>
          <p:cNvPr id="80903" name="Line 9"/>
          <p:cNvSpPr>
            <a:spLocks noChangeShapeType="1"/>
          </p:cNvSpPr>
          <p:nvPr/>
        </p:nvSpPr>
        <p:spPr bwMode="auto">
          <a:xfrm flipH="1">
            <a:off x="4500563" y="3500438"/>
            <a:ext cx="431800" cy="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3C02A-CB70-46B0-B3EA-B724A0CDE26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29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Control of step size II</a:t>
            </a:r>
          </a:p>
        </p:txBody>
      </p:sp>
      <p:sp>
        <p:nvSpPr>
          <p:cNvPr id="82947" name="Text Box 8"/>
          <p:cNvSpPr txBox="1">
            <a:spLocks noChangeArrowheads="1"/>
          </p:cNvSpPr>
          <p:nvPr/>
        </p:nvSpPr>
        <p:spPr bwMode="auto">
          <a:xfrm>
            <a:off x="684213" y="1196975"/>
            <a:ext cx="7993062" cy="7016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Step sizes are optimized by the DEFAULT settings. If the user REALLY needs to change them</a:t>
            </a:r>
          </a:p>
        </p:txBody>
      </p:sp>
      <p:grpSp>
        <p:nvGrpSpPr>
          <p:cNvPr id="82948" name="Group 11"/>
          <p:cNvGrpSpPr>
            <a:grpSpLocks/>
          </p:cNvGrpSpPr>
          <p:nvPr/>
        </p:nvGrpSpPr>
        <p:grpSpPr bwMode="auto">
          <a:xfrm>
            <a:off x="563563" y="2347913"/>
            <a:ext cx="8580437" cy="1206500"/>
            <a:chOff x="355" y="1479"/>
            <a:chExt cx="5405" cy="760"/>
          </a:xfrm>
        </p:grpSpPr>
        <p:sp>
          <p:nvSpPr>
            <p:cNvPr id="82950" name="Rectangle 5"/>
            <p:cNvSpPr>
              <a:spLocks noChangeArrowheads="1"/>
            </p:cNvSpPr>
            <p:nvPr/>
          </p:nvSpPr>
          <p:spPr bwMode="auto">
            <a:xfrm>
              <a:off x="355" y="1479"/>
              <a:ext cx="5034" cy="2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465138" algn="l"/>
                  <a:tab pos="1379538" algn="l"/>
                  <a:tab pos="2293938" algn="l"/>
                  <a:tab pos="3208338" algn="l"/>
                  <a:tab pos="4122738" algn="l"/>
                  <a:tab pos="5037138" algn="l"/>
                  <a:tab pos="5951538" algn="l"/>
                  <a:tab pos="6865938" algn="l"/>
                  <a:tab pos="7780338" algn="r"/>
                </a:tabLst>
              </a:pP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r>
                <a:rPr lang="fr-FR" sz="1600" b="1">
                  <a:solidFill>
                    <a:srgbClr val="0000FF"/>
                  </a:solidFill>
                  <a:latin typeface="Courier New" pitchFamily="49" charset="0"/>
                </a:rPr>
                <a:t>EMFFIX 	Mat1	DEstep1	Mat2	DEstep2 Mat3	DEstep3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82951" name="Rectangle 6"/>
            <p:cNvSpPr>
              <a:spLocks noChangeArrowheads="1"/>
            </p:cNvSpPr>
            <p:nvPr/>
          </p:nvSpPr>
          <p:spPr bwMode="auto">
            <a:xfrm>
              <a:off x="355" y="1888"/>
              <a:ext cx="5034" cy="2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tabLst>
                  <a:tab pos="465138" algn="l"/>
                  <a:tab pos="1379538" algn="l"/>
                  <a:tab pos="2293938" algn="l"/>
                  <a:tab pos="3208338" algn="l"/>
                  <a:tab pos="4122738" algn="l"/>
                  <a:tab pos="5037138" algn="l"/>
                  <a:tab pos="5951538" algn="l"/>
                  <a:tab pos="6865938" algn="l"/>
                  <a:tab pos="7780338" algn="r"/>
                </a:tabLst>
              </a:pP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r>
                <a:rPr lang="fr-FR" sz="1600" b="1">
                  <a:solidFill>
                    <a:srgbClr val="0000FF"/>
                  </a:solidFill>
                  <a:latin typeface="Courier New" pitchFamily="49" charset="0"/>
                </a:rPr>
                <a:t>FLUKAFIX DEstep	 	Mat1	Mat2	Step</a:t>
              </a:r>
              <a:r>
                <a:rPr lang="fr-FR" sz="1600">
                  <a:solidFill>
                    <a:srgbClr val="0000FF"/>
                  </a:solidFill>
                  <a:latin typeface="Courier New" pitchFamily="49" charset="0"/>
                </a:rPr>
                <a:t>	</a:t>
              </a:r>
              <a:endParaRPr lang="en-US" sz="1600">
                <a:latin typeface="Courier New" pitchFamily="49" charset="0"/>
              </a:endParaRPr>
            </a:p>
          </p:txBody>
        </p:sp>
        <p:sp>
          <p:nvSpPr>
            <p:cNvPr id="82952" name="Text Box 7"/>
            <p:cNvSpPr txBox="1">
              <a:spLocks noChangeArrowheads="1"/>
            </p:cNvSpPr>
            <p:nvPr/>
          </p:nvSpPr>
          <p:spPr bwMode="auto">
            <a:xfrm>
              <a:off x="5373" y="1479"/>
              <a:ext cx="357" cy="2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EM</a:t>
              </a:r>
            </a:p>
          </p:txBody>
        </p:sp>
        <p:sp>
          <p:nvSpPr>
            <p:cNvPr id="82953" name="Text Box 10"/>
            <p:cNvSpPr txBox="1">
              <a:spLocks noChangeArrowheads="1"/>
            </p:cNvSpPr>
            <p:nvPr/>
          </p:nvSpPr>
          <p:spPr bwMode="auto">
            <a:xfrm>
              <a:off x="5345" y="1797"/>
              <a:ext cx="415" cy="442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Had</a:t>
              </a:r>
            </a:p>
            <a:p>
              <a:r>
                <a:rPr lang="el-GR"/>
                <a:t>μ</a:t>
              </a:r>
            </a:p>
          </p:txBody>
        </p:sp>
      </p:grpSp>
      <p:sp>
        <p:nvSpPr>
          <p:cNvPr id="82949" name="Text Box 12"/>
          <p:cNvSpPr txBox="1">
            <a:spLocks noChangeArrowheads="1"/>
          </p:cNvSpPr>
          <p:nvPr/>
        </p:nvSpPr>
        <p:spPr bwMode="auto">
          <a:xfrm>
            <a:off x="611188" y="3789363"/>
            <a:ext cx="8351837" cy="1920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DEstep should always be below 30% </a:t>
            </a:r>
          </a:p>
          <a:p>
            <a:pPr marL="344488" lvl="1" indent="-179388">
              <a:buFontTx/>
              <a:buChar char="•"/>
            </a:pPr>
            <a:r>
              <a:rPr lang="en-US"/>
              <a:t>In most routine problems, a 20% fraction energy loss gives satisfactory results. For dosimetry, 5-10% should be preferred.</a:t>
            </a:r>
          </a:p>
          <a:p>
            <a:r>
              <a:rPr lang="en-US"/>
              <a:t> </a:t>
            </a:r>
            <a:r>
              <a:rPr lang="en-US">
                <a:solidFill>
                  <a:srgbClr val="CC0000"/>
                </a:solidFill>
              </a:rPr>
              <a:t>WARNING</a:t>
            </a:r>
            <a:r>
              <a:rPr lang="en-US"/>
              <a:t> : if a magnetic field is present, it is important to set also a maximum absolute step length and possibly a precision goal for boundary crossing by means of command STEPSIZE (see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3A8738-FE9B-4708-BACD-06C4227E2EE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Magnetic field tracking in FLUKA</a:t>
            </a:r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25538"/>
            <a:ext cx="8355013" cy="5165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FLUKA allows for tracking in </a:t>
            </a:r>
            <a:r>
              <a:rPr lang="en-US" sz="2000" smtClean="0">
                <a:solidFill>
                  <a:srgbClr val="CC0000"/>
                </a:solidFill>
              </a:rPr>
              <a:t>arbitrarily complex magnetic fields</a:t>
            </a:r>
            <a:r>
              <a:rPr lang="en-US" sz="2000" smtClean="0"/>
              <a:t>. Magnetic field tracking is performed by</a:t>
            </a:r>
            <a:r>
              <a:rPr lang="en-US" sz="2000" smtClean="0">
                <a:solidFill>
                  <a:srgbClr val="CC0000"/>
                </a:solidFill>
              </a:rPr>
              <a:t> iterations </a:t>
            </a:r>
            <a:r>
              <a:rPr lang="en-US" sz="2000" smtClean="0"/>
              <a:t>until a given accuracy when crossing a boundary is achieved.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Meaningful user input is required when setting up the parameters defining the tracking accuracy</a:t>
            </a:r>
            <a:r>
              <a:rPr lang="en-US" sz="2000" smtClean="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/>
              <a:t>Furthermore, when tracking in magnetic fields FLUKA accounts for: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precession of the mcs</a:t>
            </a:r>
            <a:r>
              <a:rPr lang="en-US" sz="1800" smtClean="0"/>
              <a:t> final direction around the particle direction: this is critical in order to preserve the various correlations embedded in the FLUKA advanced MCS algorithm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precession of</a:t>
            </a:r>
            <a:r>
              <a:rPr lang="en-US" sz="1800" smtClean="0"/>
              <a:t> a (possible) particle </a:t>
            </a:r>
            <a:r>
              <a:rPr lang="en-US" sz="1800" smtClean="0">
                <a:solidFill>
                  <a:srgbClr val="009900"/>
                </a:solidFill>
              </a:rPr>
              <a:t>polarization </a:t>
            </a:r>
            <a:r>
              <a:rPr lang="en-US" sz="1800" smtClean="0"/>
              <a:t>around its direction of motion: this matters only when polarization of charged particles is a issue (mostly for muons in Fluka)</a:t>
            </a:r>
          </a:p>
          <a:p>
            <a:pPr marL="514350" lvl="1" indent="-342900" eaLnBrk="1" hangingPunct="1">
              <a:lnSpc>
                <a:spcPct val="90000"/>
              </a:lnSpc>
              <a:buClr>
                <a:srgbClr val="CC0000"/>
              </a:buClr>
              <a:buSzPct val="80000"/>
              <a:defRPr/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9900"/>
                </a:solidFill>
              </a:rPr>
              <a:t>decrease of the particle momentum</a:t>
            </a:r>
            <a:r>
              <a:rPr lang="en-US" sz="1800" smtClean="0"/>
              <a:t> due to energy losses along a given step and hence the corresponding decrease of its curvature radius. Since FLUKA allows for fairly large (up to 20%) fractional energy losses per step, this correction is important in order to prevent excessive tracking inaccuracies to build up, or force to use very small 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A16AD-1864-48E6-96DE-28BBE99E2D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energy losses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Charged hadrons</a:t>
            </a:r>
          </a:p>
          <a:p>
            <a:pPr eaLnBrk="1" hangingPunct="1">
              <a:defRPr/>
            </a:pPr>
            <a:r>
              <a:rPr lang="en-US" smtClean="0"/>
              <a:t>Muons</a:t>
            </a:r>
          </a:p>
          <a:p>
            <a:pPr eaLnBrk="1" hangingPunct="1">
              <a:defRPr/>
            </a:pPr>
            <a:r>
              <a:rPr lang="en-US" smtClean="0"/>
              <a:t>Electrons/positrons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i="1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 share the same approach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solidFill>
                  <a:srgbClr val="CC0000"/>
                </a:solidFill>
              </a:rPr>
              <a:t>Heavy 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They need some extra features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58FAAA-3E78-4B25-8274-76495E438EA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How to define a magnetic field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Declare the regions with field in the </a:t>
            </a:r>
            <a:r>
              <a:rPr lang="en-US" smtClean="0">
                <a:solidFill>
                  <a:srgbClr val="CC0000"/>
                </a:solidFill>
              </a:rPr>
              <a:t>ASSIGNMAT</a:t>
            </a:r>
            <a:r>
              <a:rPr lang="en-US" smtClean="0"/>
              <a:t> card (what(5))</a:t>
            </a:r>
          </a:p>
          <a:p>
            <a:pPr eaLnBrk="1" hangingPunct="1"/>
            <a:r>
              <a:rPr lang="en-US" smtClean="0"/>
              <a:t>Set field/precision 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the field is UNIFORM set its components (tesla) in B</a:t>
            </a:r>
            <a:r>
              <a:rPr lang="en-US" baseline="-25000" smtClean="0"/>
              <a:t>x</a:t>
            </a:r>
            <a:r>
              <a:rPr lang="en-US" smtClean="0"/>
              <a:t>, B</a:t>
            </a:r>
            <a:r>
              <a:rPr lang="en-US" baseline="-25000" smtClean="0"/>
              <a:t>y,</a:t>
            </a:r>
            <a:r>
              <a:rPr lang="en-US" smtClean="0"/>
              <a:t> B</a:t>
            </a:r>
            <a:r>
              <a:rPr lang="en-US" baseline="-25000" smtClean="0"/>
              <a:t>z</a:t>
            </a:r>
          </a:p>
          <a:p>
            <a:pPr eaLnBrk="1" hangingPunct="1"/>
            <a:r>
              <a:rPr lang="en-US" smtClean="0"/>
              <a:t>If not, leave B</a:t>
            </a:r>
            <a:r>
              <a:rPr lang="en-US" baseline="-25000" smtClean="0"/>
              <a:t>x</a:t>
            </a:r>
            <a:r>
              <a:rPr lang="en-US" smtClean="0"/>
              <a:t>=B</a:t>
            </a:r>
            <a:r>
              <a:rPr lang="en-US" baseline="-25000" smtClean="0"/>
              <a:t>y</a:t>
            </a:r>
            <a:r>
              <a:rPr lang="en-US" smtClean="0"/>
              <a:t>= B</a:t>
            </a:r>
            <a:r>
              <a:rPr lang="en-US" baseline="-25000" smtClean="0"/>
              <a:t>z</a:t>
            </a:r>
            <a:r>
              <a:rPr lang="en-US" smtClean="0"/>
              <a:t>=0 and provide a magnetic field pointwise through the user routine </a:t>
            </a:r>
            <a:r>
              <a:rPr lang="en-US" smtClean="0">
                <a:solidFill>
                  <a:srgbClr val="CC0000"/>
                </a:solidFill>
              </a:rPr>
              <a:t>MGNFLD </a:t>
            </a:r>
            <a:r>
              <a:rPr lang="en-US" smtClean="0">
                <a:solidFill>
                  <a:srgbClr val="000000"/>
                </a:solidFill>
              </a:rPr>
              <a:t>(see later)</a:t>
            </a:r>
          </a:p>
          <a:p>
            <a:pPr eaLnBrk="1" hangingPunct="1"/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, , Smin</a:t>
            </a:r>
            <a:r>
              <a:rPr lang="en-US" baseline="-25000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control the precision of the tracking, (see next slides) . They can be overridden/complemented by the STEPSIZE card</a:t>
            </a:r>
            <a:endParaRPr lang="en-US" baseline="-25000" smtClean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11188" y="2492375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MGNFIELD 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 		Smin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y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z</a:t>
            </a:r>
            <a:endParaRPr lang="fr-FR" sz="1600" b="1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100F8-3133-4AE2-AEAF-C58EC64DB21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Magnetic field tracking in FLUKA</a:t>
            </a:r>
          </a:p>
        </p:txBody>
      </p:sp>
      <p:pic>
        <p:nvPicPr>
          <p:cNvPr id="89091" name="Picture 6" descr="mgfldt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22" t="26471" r="25024" b="9119"/>
          <a:stretch>
            <a:fillRect/>
          </a:stretch>
        </p:blipFill>
        <p:spPr bwMode="auto">
          <a:xfrm>
            <a:off x="0" y="936625"/>
            <a:ext cx="44386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Text Box 7"/>
          <p:cNvSpPr txBox="1">
            <a:spLocks noChangeArrowheads="1"/>
          </p:cNvSpPr>
          <p:nvPr/>
        </p:nvSpPr>
        <p:spPr bwMode="auto">
          <a:xfrm>
            <a:off x="4643438" y="2276475"/>
            <a:ext cx="4125912" cy="405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CC0000"/>
                </a:solidFill>
              </a:rPr>
              <a:t>red line</a:t>
            </a:r>
            <a:r>
              <a:rPr lang="en-US"/>
              <a:t> is the path actually followed, </a:t>
            </a:r>
          </a:p>
          <a:p>
            <a:r>
              <a:rPr lang="en-US"/>
              <a:t>the </a:t>
            </a:r>
            <a:r>
              <a:rPr lang="en-US">
                <a:solidFill>
                  <a:srgbClr val="FF3399"/>
                </a:solidFill>
              </a:rPr>
              <a:t>magenta segment</a:t>
            </a:r>
            <a:r>
              <a:rPr lang="en-US"/>
              <a:t> is</a:t>
            </a:r>
          </a:p>
          <a:p>
            <a:r>
              <a:rPr lang="en-US"/>
              <a:t>the last substep, shortened because of a boundary crossing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>
                <a:solidFill>
                  <a:srgbClr val="CC0000"/>
                </a:solidFill>
              </a:rPr>
              <a:t> </a:t>
            </a:r>
            <a:r>
              <a:rPr lang="el-GR" b="1">
                <a:solidFill>
                  <a:srgbClr val="CC0000"/>
                </a:solidFill>
                <a:sym typeface="Symbol" pitchFamily="18" charset="2"/>
              </a:rPr>
              <a:t></a:t>
            </a:r>
            <a:r>
              <a:rPr lang="en-US"/>
              <a:t>= max. tracking angle (MGNFIELD)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l-GR" b="1">
                <a:solidFill>
                  <a:schemeClr val="accent2"/>
                </a:solidFill>
                <a:sym typeface="Symbol" pitchFamily="18" charset="2"/>
              </a:rPr>
              <a:t></a:t>
            </a:r>
            <a:r>
              <a:rPr lang="en-US" b="1">
                <a:sym typeface="Symbol" pitchFamily="18" charset="2"/>
              </a:rPr>
              <a:t> </a:t>
            </a:r>
            <a:r>
              <a:rPr lang="en-US"/>
              <a:t>= max. tracking/missing error (MGNFIELD or STEPSIZE)</a:t>
            </a:r>
          </a:p>
          <a:p>
            <a:pPr marL="571500" lvl="1" indent="-400050">
              <a:buFontTx/>
              <a:buBlip>
                <a:blip r:embed="rId4"/>
              </a:buBlip>
            </a:pPr>
            <a:r>
              <a:rPr lang="en-US"/>
              <a:t> </a:t>
            </a:r>
            <a:r>
              <a:rPr lang="el-GR" b="1">
                <a:solidFill>
                  <a:srgbClr val="0066FF"/>
                </a:solidFill>
                <a:sym typeface="Symbol" pitchFamily="18" charset="2"/>
              </a:rPr>
              <a:t></a:t>
            </a:r>
            <a:r>
              <a:rPr lang="en-US">
                <a:solidFill>
                  <a:srgbClr val="0066FF"/>
                </a:solidFill>
              </a:rPr>
              <a:t> ‘</a:t>
            </a:r>
            <a:r>
              <a:rPr lang="en-US"/>
              <a:t> = max. bdrx error (MGNFIELD or STEPSIZE)</a:t>
            </a:r>
          </a:p>
          <a:p>
            <a:pPr marL="571500" lvl="1" indent="-400050"/>
            <a:endParaRPr lang="en-US"/>
          </a:p>
        </p:txBody>
      </p:sp>
      <p:sp>
        <p:nvSpPr>
          <p:cNvPr id="89093" name="Text Box 8"/>
          <p:cNvSpPr txBox="1">
            <a:spLocks noChangeArrowheads="1"/>
          </p:cNvSpPr>
          <p:nvPr/>
        </p:nvSpPr>
        <p:spPr bwMode="auto">
          <a:xfrm>
            <a:off x="3598863" y="908050"/>
            <a:ext cx="5545137" cy="13112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The true step (black) is approximated by linear sub-steps. Sub-step length and boundary crossing iteration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are governed by the required tracking precision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8BA4F6-7870-43D6-A7DC-BDE41E22FA1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the tracking precision</a:t>
            </a:r>
            <a:r>
              <a:rPr lang="en-US" sz="3200" smtClean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064500" cy="467995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 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largest angle in degrees that a charged particle is allowed to travel in a single sub-step. Default = 57.0 (but a maximum of 30.0 is recommended!)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 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upper limit to error of the boundary iteration in cm (</a:t>
            </a:r>
            <a:r>
              <a:rPr lang="en-US" sz="2000" smtClean="0">
                <a:sym typeface="Symbol" pitchFamily="18" charset="2"/>
              </a:rPr>
              <a:t>’ in fig.)</a:t>
            </a:r>
            <a:r>
              <a:rPr lang="en-US" sz="2000" smtClean="0"/>
              <a:t>. It also sets the tracking error </a:t>
            </a:r>
            <a:r>
              <a:rPr lang="en-US" sz="2000" smtClean="0">
                <a:sym typeface="Symbol" pitchFamily="18" charset="2"/>
              </a:rPr>
              <a:t>. </a:t>
            </a:r>
            <a:r>
              <a:rPr lang="en-US" sz="2000" smtClean="0"/>
              <a:t>Default = 0.05 cm</a:t>
            </a:r>
          </a:p>
          <a:p>
            <a:pPr eaLnBrk="1" hangingPunct="1"/>
            <a:r>
              <a:rPr lang="en-US" sz="2000" smtClean="0">
                <a:solidFill>
                  <a:srgbClr val="CC0000"/>
                </a:solidFill>
              </a:rPr>
              <a:t>Smin </a:t>
            </a:r>
            <a:r>
              <a:rPr lang="en-US" sz="2000" smtClean="0"/>
              <a:t>minimum sub-step length. If the radius of curvature is so small that the maximum sub-step compatible with </a:t>
            </a:r>
            <a:r>
              <a:rPr lang="en-US" sz="2000" smtClean="0">
                <a:sym typeface="Symbol" pitchFamily="18" charset="2"/>
              </a:rPr>
              <a:t> is smaller than Smin, then the condition on </a:t>
            </a:r>
            <a:r>
              <a:rPr lang="en-US" sz="2000" smtClean="0">
                <a:solidFill>
                  <a:srgbClr val="CC0000"/>
                </a:solidFill>
                <a:sym typeface="Symbol" pitchFamily="18" charset="2"/>
              </a:rPr>
              <a:t> is </a:t>
            </a:r>
            <a:r>
              <a:rPr lang="en-US" sz="2000" smtClean="0"/>
              <a:t> overridden. It avoids endless tracking of spiraling low energy particles. Default = 0.1 cm</a:t>
            </a:r>
          </a:p>
          <a:p>
            <a:pPr eaLnBrk="1" hangingPunct="1"/>
            <a:r>
              <a:rPr lang="en-US" sz="2000" smtClean="0"/>
              <a:t>MGNFIELD sets the same parameter for all regions with magnetic field</a:t>
            </a:r>
          </a:p>
          <a:p>
            <a:pPr eaLnBrk="1" hangingPunct="1"/>
            <a:r>
              <a:rPr lang="en-US" sz="2000" smtClean="0"/>
              <a:t>For region-by-region tuning, use STEPSIZE</a:t>
            </a:r>
          </a:p>
          <a:p>
            <a:pPr eaLnBrk="1" hangingPunct="1"/>
            <a:endParaRPr lang="en-US" sz="2000" smtClean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MGNFIELD 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 		Smin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y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B</a:t>
            </a:r>
            <a:r>
              <a:rPr lang="fr-FR" sz="1600" b="1" baseline="-250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z</a:t>
            </a:r>
            <a:endParaRPr lang="fr-FR" sz="1600" b="1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683D33-99AC-443B-975A-84813978B3A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Setting precision by region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7993062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Smin: </a:t>
            </a:r>
            <a:r>
              <a:rPr lang="en-US" smtClean="0">
                <a:sym typeface="Symbol" pitchFamily="18" charset="2"/>
              </a:rPr>
              <a:t>(if what(1)&gt;0)</a:t>
            </a:r>
            <a:r>
              <a:rPr lang="en-US" smtClean="0"/>
              <a:t> minimum step size in cm Overrides MGNFIELD if larger than its setting.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 (if what(1)&lt;0) : max error on the location of intersection with boundary.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possibility to have different “precision” in different regions allows to save cpu time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Smax  : max step size in cm.  Default:100000. cm for a region without mag field, 10 cm with mag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Smax can be useful for instance for large vacuum regions with relatively low magnetic field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should not be used for general step control, use EMFFIX, FLUKAFIX if needed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11188" y="1052513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STEPSIZE Smin/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 Smax	Reg1	Reg2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	</a:t>
            </a:r>
            <a:endParaRPr lang="fr-FR" sz="1600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3BD41-C20B-4840-ACCD-136C00B960B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The magfld.f user routine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25538"/>
            <a:ext cx="8281987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This routine allows to define arbitrarily complex magnetic fields: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>
                <a:solidFill>
                  <a:srgbClr val="CC0000"/>
                </a:solidFill>
              </a:rPr>
              <a:t>SUBROUTINE MAGFLD ( X, Y, Z, BTX, BTY, BTZ, B, NREG, IDISC)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.                              		   </a:t>
            </a:r>
            <a:r>
              <a:rPr lang="en-US" sz="2000" smtClean="0">
                <a:solidFill>
                  <a:srgbClr val="009900"/>
                </a:solidFill>
              </a:rPr>
              <a:t>Input variables</a:t>
            </a:r>
            <a:r>
              <a:rPr lang="en-US" sz="200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   x,y,z 	= 	current </a:t>
            </a:r>
            <a:r>
              <a:rPr lang="en-US" sz="2000" smtClean="0">
                <a:solidFill>
                  <a:srgbClr val="CC0000"/>
                </a:solidFill>
              </a:rPr>
              <a:t>position</a:t>
            </a: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nreg   	= 	current </a:t>
            </a:r>
            <a:r>
              <a:rPr lang="en-US" sz="2000" smtClean="0">
                <a:solidFill>
                  <a:srgbClr val="CC0000"/>
                </a:solidFill>
              </a:rPr>
              <a:t>region</a:t>
            </a:r>
            <a:r>
              <a:rPr lang="en-US" sz="2000" smtClean="0"/>
              <a:t>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			</a:t>
            </a:r>
            <a:r>
              <a:rPr lang="en-US" sz="2000" smtClean="0">
                <a:solidFill>
                  <a:srgbClr val="009900"/>
                </a:solidFill>
              </a:rPr>
              <a:t>Output variables</a:t>
            </a:r>
            <a:r>
              <a:rPr lang="en-US" sz="2000" smtClean="0"/>
              <a:t>: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	 btx,bty,btz    	=   	</a:t>
            </a:r>
            <a:r>
              <a:rPr lang="en-US" sz="2000" smtClean="0">
                <a:solidFill>
                  <a:srgbClr val="CC0000"/>
                </a:solidFill>
              </a:rPr>
              <a:t>cosines</a:t>
            </a:r>
            <a:r>
              <a:rPr lang="en-US" sz="2000" smtClean="0"/>
              <a:t> of the magn. field vector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	B 	= 	magnetic field </a:t>
            </a:r>
            <a:r>
              <a:rPr lang="en-US" sz="2000" smtClean="0">
                <a:solidFill>
                  <a:srgbClr val="CC0000"/>
                </a:solidFill>
              </a:rPr>
              <a:t>intensity </a:t>
            </a:r>
            <a:r>
              <a:rPr lang="en-US" sz="2000" smtClean="0"/>
              <a:t>(Tesla) 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	 	idisc 	=	set to 1 if the particle has to be 			discarded 	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endParaRPr lang="en-US" sz="2000" smtClean="0"/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All floating point variables are </a:t>
            </a:r>
            <a:r>
              <a:rPr lang="en-US" sz="2000" smtClean="0">
                <a:solidFill>
                  <a:srgbClr val="CC0000"/>
                </a:solidFill>
              </a:rPr>
              <a:t>double precision</a:t>
            </a:r>
            <a:r>
              <a:rPr lang="en-US" sz="2000" smtClean="0"/>
              <a:t> ones!</a:t>
            </a:r>
          </a:p>
          <a:p>
            <a:pPr eaLnBrk="1" hangingPunct="1">
              <a:tabLst>
                <a:tab pos="2971800" algn="r"/>
                <a:tab pos="3657600" algn="ctr"/>
                <a:tab pos="4114800" algn="l"/>
              </a:tabLst>
            </a:pPr>
            <a:r>
              <a:rPr lang="en-US" sz="2000" smtClean="0"/>
              <a:t> BTX, BTY, BTZ  must be </a:t>
            </a:r>
            <a:r>
              <a:rPr lang="en-US" sz="2000" smtClean="0">
                <a:solidFill>
                  <a:srgbClr val="CC0000"/>
                </a:solidFill>
              </a:rPr>
              <a:t>normalized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CC0000"/>
                </a:solidFill>
              </a:rPr>
              <a:t>to 1</a:t>
            </a:r>
            <a:r>
              <a:rPr lang="en-US" sz="2000" smtClean="0"/>
              <a:t> in double precision</a:t>
            </a:r>
          </a:p>
          <a:p>
            <a:pPr eaLnBrk="1" hangingPunct="1">
              <a:buFont typeface="Wingdings" pitchFamily="2" charset="2"/>
              <a:buNone/>
              <a:tabLst>
                <a:tab pos="2971800" algn="r"/>
                <a:tab pos="3657600" algn="ctr"/>
                <a:tab pos="4114800" algn="l"/>
              </a:tabLst>
            </a:pPr>
            <a:endParaRPr lang="en-US" sz="20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980CE-7B81-4DA6-878E-5F04157EFEC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Some warnings about scoring: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08050"/>
            <a:ext cx="8210550" cy="5184775"/>
          </a:xfrm>
        </p:spPr>
        <p:txBody>
          <a:bodyPr/>
          <a:lstStyle/>
          <a:p>
            <a:pPr>
              <a:defRPr/>
            </a:pPr>
            <a:r>
              <a:rPr lang="en-US" smtClean="0"/>
              <a:t>Every charged particle step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has its length constrained by: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fractional energy loss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FLUKAFIX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Maximum step size for that region (see </a:t>
            </a:r>
            <a:r>
              <a:rPr lang="en-US" b="1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STEPSIZE</a:t>
            </a:r>
            <a:r>
              <a:rPr lang="en-US" smtClean="0">
                <a:solidFill>
                  <a:srgbClr val="006666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MCS (or other) physical constraints</a:t>
            </a:r>
          </a:p>
          <a:p>
            <a:pPr lvl="1">
              <a:defRPr/>
            </a:pPr>
            <a:r>
              <a:rPr lang="en-US" smtClean="0">
                <a:solidFill>
                  <a:srgbClr val="006666"/>
                </a:solidFill>
              </a:rPr>
              <a:t>Distance to next interaction (nuclear, </a:t>
            </a:r>
            <a:r>
              <a:rPr lang="el-GR" smtClean="0">
                <a:solidFill>
                  <a:srgbClr val="006666"/>
                </a:solidFill>
              </a:rPr>
              <a:t>δ</a:t>
            </a:r>
            <a:r>
              <a:rPr lang="en-US" smtClean="0">
                <a:solidFill>
                  <a:srgbClr val="006666"/>
                </a:solidFill>
              </a:rPr>
              <a:t> ray etc)</a:t>
            </a:r>
          </a:p>
          <a:p>
            <a:pPr>
              <a:defRPr/>
            </a:pPr>
            <a:r>
              <a:rPr lang="en-US" smtClean="0"/>
              <a:t>The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mtClean="0"/>
              <a:t> energy loss is computed as a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careful integration</a:t>
            </a:r>
            <a:r>
              <a:rPr lang="en-US" smtClean="0"/>
              <a:t> over the dE/dx vs energy curve and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then</a:t>
            </a:r>
            <a:r>
              <a:rPr lang="en-US" smtClean="0"/>
              <a:t> it is fluctuated </a:t>
            </a:r>
            <a:r>
              <a:rPr lang="en-US" smtClean="0">
                <a:sym typeface="Symbol" pitchFamily="18" charset="2"/>
              </a:rPr>
              <a:t> a final </a:t>
            </a:r>
            <a:r>
              <a:rPr lang="el-GR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</a:t>
            </a:r>
            <a:r>
              <a:rPr lang="en-US" smtClean="0">
                <a:sym typeface="Symbol" pitchFamily="18" charset="2"/>
              </a:rPr>
              <a:t> is computed and used for scoring  resulting in a scored 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average effective 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E/</a:t>
            </a:r>
            <a:r>
              <a:rPr lang="el-GR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Δ</a:t>
            </a:r>
            <a:r>
              <a:rPr lang="en-US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uniform along that step</a:t>
            </a:r>
          </a:p>
          <a:p>
            <a:pPr>
              <a:defRPr/>
            </a:pPr>
            <a:r>
              <a:rPr lang="en-US" smtClean="0">
                <a:sym typeface="Symbol" pitchFamily="18" charset="2"/>
              </a:rPr>
              <a:t>The particle energy used for track-length estimators is the average one along the step (E</a:t>
            </a:r>
            <a:r>
              <a:rPr lang="en-US" baseline="-25000" smtClean="0">
                <a:sym typeface="Symbol" pitchFamily="18" charset="2"/>
              </a:rPr>
              <a:t>0</a:t>
            </a:r>
            <a:r>
              <a:rPr lang="en-US" smtClean="0">
                <a:sym typeface="Symbol" pitchFamily="18" charset="2"/>
              </a:rPr>
              <a:t>-</a:t>
            </a:r>
            <a:r>
              <a:rPr lang="el-GR" smtClean="0">
                <a:sym typeface="Symbol" pitchFamily="18" charset="2"/>
              </a:rPr>
              <a:t>Δ</a:t>
            </a:r>
            <a:r>
              <a:rPr lang="en-US" smtClean="0">
                <a:sym typeface="Symbol" pitchFamily="18" charset="2"/>
              </a:rPr>
              <a:t>E/2)</a:t>
            </a:r>
            <a:endParaRPr lang="el-GR" baseline="-250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69673-46F7-4858-A56D-6964E687440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895350" y="1050925"/>
            <a:ext cx="6983413" cy="4897438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4763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20510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262731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320357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377983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>
            <a:off x="435610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4932363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55086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6156325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6732588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>
            <a:off x="7308850" y="1052513"/>
            <a:ext cx="0" cy="4897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>
            <a:off x="900113" y="16287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900113" y="22764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5" name="Line 17"/>
          <p:cNvSpPr>
            <a:spLocks noChangeShapeType="1"/>
          </p:cNvSpPr>
          <p:nvPr/>
        </p:nvSpPr>
        <p:spPr bwMode="auto">
          <a:xfrm>
            <a:off x="900113" y="292417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>
            <a:off x="900113" y="3573463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7" name="Line 19"/>
          <p:cNvSpPr>
            <a:spLocks noChangeShapeType="1"/>
          </p:cNvSpPr>
          <p:nvPr/>
        </p:nvSpPr>
        <p:spPr bwMode="auto">
          <a:xfrm>
            <a:off x="900113" y="41497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>
            <a:off x="900113" y="4797425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900113" y="5373688"/>
            <a:ext cx="6985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 flipV="1">
            <a:off x="1187450" y="3429000"/>
            <a:ext cx="2952750" cy="1079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 flipV="1">
            <a:off x="4140200" y="2997200"/>
            <a:ext cx="23034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 flipV="1">
            <a:off x="6443663" y="2133600"/>
            <a:ext cx="1223962" cy="863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1187450" y="44370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1476375" y="43656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2051050" y="41497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2627313" y="393382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2195513" y="40767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3203575" y="37163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3779838" y="35004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4356100" y="32845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>
            <a:off x="4932363" y="32131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>
            <a:off x="5508625" y="3141663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6156325" y="29972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>
            <a:off x="6588125" y="28527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>
            <a:off x="6732588" y="2708275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6" name="Line 38"/>
          <p:cNvSpPr>
            <a:spLocks noChangeShapeType="1"/>
          </p:cNvSpPr>
          <p:nvPr/>
        </p:nvSpPr>
        <p:spPr bwMode="auto">
          <a:xfrm>
            <a:off x="7308850" y="2349500"/>
            <a:ext cx="0" cy="1444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>
            <a:off x="7451725" y="2205038"/>
            <a:ext cx="0" cy="1444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0392" name="AutoShape 40"/>
          <p:cNvSpPr>
            <a:spLocks noChangeAspect="1" noChangeArrowheads="1"/>
          </p:cNvSpPr>
          <p:nvPr/>
        </p:nvSpPr>
        <p:spPr bwMode="auto">
          <a:xfrm>
            <a:off x="3995738" y="33575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3" name="AutoShape 41"/>
          <p:cNvSpPr>
            <a:spLocks noChangeAspect="1" noChangeArrowheads="1"/>
          </p:cNvSpPr>
          <p:nvPr/>
        </p:nvSpPr>
        <p:spPr bwMode="auto">
          <a:xfrm>
            <a:off x="6372225" y="29241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4" name="AutoShape 42"/>
          <p:cNvSpPr>
            <a:spLocks noChangeAspect="1" noChangeArrowheads="1"/>
          </p:cNvSpPr>
          <p:nvPr/>
        </p:nvSpPr>
        <p:spPr bwMode="auto">
          <a:xfrm>
            <a:off x="1116013" y="4437063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0395" name="AutoShape 43"/>
          <p:cNvSpPr>
            <a:spLocks noChangeAspect="1" noChangeArrowheads="1"/>
          </p:cNvSpPr>
          <p:nvPr/>
        </p:nvSpPr>
        <p:spPr bwMode="auto">
          <a:xfrm>
            <a:off x="7596188" y="2060575"/>
            <a:ext cx="146050" cy="139700"/>
          </a:xfrm>
          <a:prstGeom prst="star5">
            <a:avLst/>
          </a:prstGeom>
          <a:noFill/>
          <a:ln w="1905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9372" name="Line 44"/>
          <p:cNvSpPr>
            <a:spLocks noChangeShapeType="1"/>
          </p:cNvSpPr>
          <p:nvPr/>
        </p:nvSpPr>
        <p:spPr bwMode="auto">
          <a:xfrm>
            <a:off x="2843213" y="2636838"/>
            <a:ext cx="576262" cy="8636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stealth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3" name="Text Box 45"/>
          <p:cNvSpPr txBox="1">
            <a:spLocks noChangeArrowheads="1"/>
          </p:cNvSpPr>
          <p:nvPr/>
        </p:nvSpPr>
        <p:spPr bwMode="auto">
          <a:xfrm>
            <a:off x="2392363" y="2205038"/>
            <a:ext cx="490061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energy deposition will be </a:t>
            </a:r>
            <a:r>
              <a:rPr lang="el-GR"/>
              <a:t>Δ</a:t>
            </a:r>
            <a:r>
              <a:rPr lang="en-US"/>
              <a:t>l/</a:t>
            </a:r>
            <a:r>
              <a:rPr lang="el-GR"/>
              <a:t>Δ</a:t>
            </a:r>
            <a:r>
              <a:rPr lang="en-US"/>
              <a:t>x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  <p:sp>
        <p:nvSpPr>
          <p:cNvPr id="99374" name="Line 46"/>
          <p:cNvSpPr>
            <a:spLocks noChangeShapeType="1"/>
          </p:cNvSpPr>
          <p:nvPr/>
        </p:nvSpPr>
        <p:spPr bwMode="auto">
          <a:xfrm>
            <a:off x="3276600" y="3860800"/>
            <a:ext cx="358775" cy="2159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5" name="Line 47"/>
          <p:cNvSpPr>
            <a:spLocks noChangeShapeType="1"/>
          </p:cNvSpPr>
          <p:nvPr/>
        </p:nvSpPr>
        <p:spPr bwMode="auto">
          <a:xfrm>
            <a:off x="3779838" y="3644900"/>
            <a:ext cx="71437" cy="360363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376" name="Text Box 48"/>
          <p:cNvSpPr txBox="1">
            <a:spLocks noChangeArrowheads="1"/>
          </p:cNvSpPr>
          <p:nvPr/>
        </p:nvSpPr>
        <p:spPr bwMode="auto">
          <a:xfrm>
            <a:off x="3616325" y="4005263"/>
            <a:ext cx="4556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l</a:t>
            </a:r>
            <a:endParaRPr lang="el-GR"/>
          </a:p>
        </p:txBody>
      </p:sp>
      <p:sp>
        <p:nvSpPr>
          <p:cNvPr id="99377" name="Line 49"/>
          <p:cNvSpPr>
            <a:spLocks noChangeShapeType="1"/>
          </p:cNvSpPr>
          <p:nvPr/>
        </p:nvSpPr>
        <p:spPr bwMode="auto">
          <a:xfrm>
            <a:off x="1258888" y="4652963"/>
            <a:ext cx="2160587" cy="576262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78" name="Line 50"/>
          <p:cNvSpPr>
            <a:spLocks noChangeShapeType="1"/>
          </p:cNvSpPr>
          <p:nvPr/>
        </p:nvSpPr>
        <p:spPr bwMode="auto">
          <a:xfrm flipH="1">
            <a:off x="3851275" y="3644900"/>
            <a:ext cx="288925" cy="151288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9379" name="Text Box 51"/>
          <p:cNvSpPr txBox="1">
            <a:spLocks noChangeArrowheads="1"/>
          </p:cNvSpPr>
          <p:nvPr/>
        </p:nvSpPr>
        <p:spPr bwMode="auto">
          <a:xfrm>
            <a:off x="3543300" y="5157788"/>
            <a:ext cx="1041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</a:t>
            </a:r>
            <a:r>
              <a:rPr lang="en-US"/>
              <a:t>x, </a:t>
            </a:r>
            <a:r>
              <a:rPr lang="el-GR"/>
              <a:t>Δ</a:t>
            </a:r>
            <a:r>
              <a:rPr lang="en-US"/>
              <a:t>E</a:t>
            </a:r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C1512-8995-4868-8100-BE7DD52774BA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USRBIN track apportioning scoring</a:t>
            </a:r>
          </a:p>
        </p:txBody>
      </p:sp>
      <p:pic>
        <p:nvPicPr>
          <p:cNvPr id="101379" name="Picture 3" descr="ForAlfred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908050"/>
            <a:ext cx="7021512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C640B-1F0E-4DF6-A08F-614259DBDE7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USRTRACK scoring: 200 MeV p on C</a:t>
            </a:r>
          </a:p>
        </p:txBody>
      </p:sp>
      <p:pic>
        <p:nvPicPr>
          <p:cNvPr id="103427" name="Picture 3" descr="niel_usrtrack_40_plot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" y="981075"/>
            <a:ext cx="64325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735013" y="6021388"/>
            <a:ext cx="548322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Default settings, </a:t>
            </a:r>
            <a:r>
              <a:rPr lang="en-US">
                <a:sym typeface="Symbol" pitchFamily="18" charset="2"/>
              </a:rPr>
              <a:t> 20% energy loss per step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244E6-5409-4DC1-A071-CA75808192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Discrete ionization events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8085137" cy="3444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Above a pre-set threshold, ionization is modeled as  </a:t>
            </a:r>
            <a:r>
              <a:rPr lang="el-GR">
                <a:solidFill>
                  <a:srgbClr val="CC0000"/>
                </a:solidFill>
              </a:rPr>
              <a:t>δ</a:t>
            </a:r>
            <a:r>
              <a:rPr lang="en-US">
                <a:solidFill>
                  <a:srgbClr val="CC0000"/>
                </a:solidFill>
              </a:rPr>
              <a:t> ray</a:t>
            </a:r>
            <a:r>
              <a:rPr lang="en-US"/>
              <a:t> production (free electrons)</a:t>
            </a:r>
          </a:p>
          <a:p>
            <a:pPr lvl="1" indent="342900">
              <a:buFontTx/>
              <a:buChar char="•"/>
            </a:pPr>
            <a:r>
              <a:rPr lang="el-GR"/>
              <a:t>Spin 0 or 1/2 δ-ray production (charged hadrons, muons)</a:t>
            </a:r>
            <a:endParaRPr lang="en-US"/>
          </a:p>
          <a:p>
            <a:pPr lvl="1" indent="342900">
              <a:buFontTx/>
              <a:buChar char="•"/>
            </a:pPr>
            <a:r>
              <a:rPr lang="en-US"/>
              <a:t>Bhabha scattering (e</a:t>
            </a:r>
            <a:r>
              <a:rPr lang="en-US" baseline="30000"/>
              <a:t>+</a:t>
            </a:r>
            <a:r>
              <a:rPr lang="en-US"/>
              <a:t>)</a:t>
            </a:r>
          </a:p>
          <a:p>
            <a:pPr lvl="1" indent="342900">
              <a:buFontTx/>
              <a:buChar char="•"/>
            </a:pPr>
            <a:r>
              <a:rPr lang="en-US"/>
              <a:t>Møller scattering  (e</a:t>
            </a:r>
            <a:r>
              <a:rPr lang="en-US" baseline="30000"/>
              <a:t>-</a:t>
            </a:r>
            <a:r>
              <a:rPr lang="en-US"/>
              <a:t>)</a:t>
            </a:r>
          </a:p>
          <a:p>
            <a:pPr lvl="1" indent="342900"/>
            <a:endParaRPr lang="en-US"/>
          </a:p>
          <a:p>
            <a:r>
              <a:rPr lang="en-US"/>
              <a:t>The threshold refers to the kinetic energy of the emitted </a:t>
            </a:r>
            <a:r>
              <a:rPr lang="el-GR">
                <a:solidFill>
                  <a:srgbClr val="CC0000"/>
                </a:solidFill>
              </a:rPr>
              <a:t>δ</a:t>
            </a:r>
            <a:r>
              <a:rPr lang="en-US">
                <a:solidFill>
                  <a:srgbClr val="CC0000"/>
                </a:solidFill>
              </a:rPr>
              <a:t> ray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For Electrons : set by </a:t>
            </a:r>
            <a:r>
              <a:rPr lang="en-US">
                <a:solidFill>
                  <a:srgbClr val="CC0000"/>
                </a:solidFill>
              </a:rPr>
              <a:t>EMFCUT</a:t>
            </a:r>
            <a:r>
              <a:rPr lang="en-US"/>
              <a:t> with the </a:t>
            </a:r>
            <a:r>
              <a:rPr lang="en-US">
                <a:solidFill>
                  <a:srgbClr val="CC0000"/>
                </a:solidFill>
              </a:rPr>
              <a:t>PROD-CUT</a:t>
            </a:r>
            <a:r>
              <a:rPr lang="en-US"/>
              <a:t> sdum </a:t>
            </a:r>
          </a:p>
          <a:p>
            <a:endParaRPr lang="en-US"/>
          </a:p>
          <a:p>
            <a:r>
              <a:rPr lang="en-US"/>
              <a:t>For charged hadrons/muons: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39750" y="4365625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DELTARAY </a:t>
            </a:r>
            <a:r>
              <a:rPr lang="el-GR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Thresh Ntab	Wtab	Mat1	Mat2	Step	PRINT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 b="1">
              <a:latin typeface="Courier New" pitchFamily="49" charset="0"/>
            </a:endParaRP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395288" y="4941888"/>
            <a:ext cx="8569325" cy="1006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0000FF"/>
                </a:solidFill>
              </a:rPr>
              <a:t>δ</a:t>
            </a:r>
            <a:r>
              <a:rPr lang="en-US">
                <a:solidFill>
                  <a:srgbClr val="0000FF"/>
                </a:solidFill>
              </a:rPr>
              <a:t>Thresh = production threshold, in materials Mat1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Mat2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Ntab, Wtab control the accuracy of dp/dx tabulations (advanced user)</a:t>
            </a:r>
          </a:p>
          <a:p>
            <a:r>
              <a:rPr lang="en-US">
                <a:solidFill>
                  <a:srgbClr val="0000FF"/>
                </a:solidFill>
              </a:rPr>
              <a:t>If PRINT is set (not def.) dp/dx</a:t>
            </a:r>
            <a:r>
              <a:rPr lang="en-US"/>
              <a:t>  </a:t>
            </a:r>
            <a:r>
              <a:rPr lang="en-US">
                <a:solidFill>
                  <a:srgbClr val="0000FF"/>
                </a:solidFill>
              </a:rPr>
              <a:t>tabulations are printed on stdout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6535A-ED65-4B07-9408-970C046DCAE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6035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Continuous energy losses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4213" y="1081088"/>
            <a:ext cx="8085137" cy="3444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Below the </a:t>
            </a:r>
            <a:r>
              <a:rPr lang="el-GR"/>
              <a:t>δ</a:t>
            </a:r>
            <a:r>
              <a:rPr lang="en-US"/>
              <a:t>-ray threshold, energy losses are treated as “continuous”, with some special features:</a:t>
            </a:r>
          </a:p>
          <a:p>
            <a:pPr marL="574675" lvl="1" indent="-117475">
              <a:buFontTx/>
              <a:buChar char="•"/>
            </a:pPr>
            <a:r>
              <a:rPr lang="en-US"/>
              <a:t>Fluctuations of energy loss are simulated with a FLUKA- specific algorithm</a:t>
            </a:r>
          </a:p>
          <a:p>
            <a:pPr marL="574675" lvl="1" indent="-117475">
              <a:buFontTx/>
              <a:buChar char="•"/>
            </a:pPr>
            <a:r>
              <a:rPr lang="en-US"/>
              <a:t>The energy dependence of cross sections and dE/dx is taken into account exactly (see later) </a:t>
            </a:r>
          </a:p>
          <a:p>
            <a:pPr marL="574675" lvl="1" indent="-117475">
              <a:buFontTx/>
              <a:buChar char="•"/>
            </a:pPr>
            <a:r>
              <a:rPr lang="en-US"/>
              <a:t>Latest recommended values of ionization potential and density effect parameters implemented for elements (Sternheimer, Berger &amp; Seltzer), but can be overridden by the user with (set yourself for compounds!)</a:t>
            </a:r>
          </a:p>
          <a:p>
            <a:pPr marL="574675" lvl="1" indent="-117475"/>
            <a:endParaRPr lang="el-G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12775" y="4503738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STERNHEI C	X0	X1	a	m	</a:t>
            </a:r>
            <a:r>
              <a:rPr lang="el-GR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δ</a:t>
            </a:r>
            <a:r>
              <a:rPr lang="en-US" sz="1600" b="1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611188" y="5373688"/>
            <a:ext cx="7991475" cy="365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65138" algn="l"/>
                <a:tab pos="1379538" algn="l"/>
                <a:tab pos="2293938" algn="l"/>
                <a:tab pos="3208338" algn="l"/>
                <a:tab pos="4122738" algn="l"/>
                <a:tab pos="5037138" algn="l"/>
                <a:tab pos="5951538" algn="l"/>
                <a:tab pos="6865938" algn="l"/>
                <a:tab pos="7780338" algn="r"/>
              </a:tabLst>
            </a:pP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fr-FR" sz="1600" b="1">
                <a:solidFill>
                  <a:srgbClr val="0000FF"/>
                </a:solidFill>
                <a:latin typeface="Courier New" pitchFamily="49" charset="0"/>
              </a:rPr>
              <a:t>MAT-PROP Gasp	Rhosc	Iion</a:t>
            </a:r>
            <a:r>
              <a:rPr lang="en-US" sz="1600" b="1" baseline="-2500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Mat1	Mat2	Step</a:t>
            </a:r>
            <a:r>
              <a:rPr lang="fr-FR" sz="1600">
                <a:solidFill>
                  <a:srgbClr val="0000FF"/>
                </a:solidFill>
                <a:latin typeface="Courier New" pitchFamily="49" charset="0"/>
              </a:rPr>
              <a:t>	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3708400" y="5229225"/>
            <a:ext cx="863600" cy="64770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6EED08-15A0-4882-AB19-CD2382A0D1D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</a:t>
            </a:r>
          </a:p>
        </p:txBody>
      </p:sp>
      <p:pic>
        <p:nvPicPr>
          <p:cNvPr id="3789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052513"/>
            <a:ext cx="8167688" cy="42545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3505E4-AF06-4194-B023-AC3E8FC0F5C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-II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125538"/>
            <a:ext cx="8820150" cy="4959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FE342-27B0-499B-B0A8-906A582B275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Ionization fluctuations -III</a:t>
            </a:r>
          </a:p>
        </p:txBody>
      </p:sp>
      <p:pic>
        <p:nvPicPr>
          <p:cNvPr id="4198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963" y="1295400"/>
            <a:ext cx="9063037" cy="4208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457200" y="5486400"/>
            <a:ext cx="8229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Experimental</a:t>
            </a:r>
            <a:r>
              <a:rPr lang="en-US" baseline="30000">
                <a:solidFill>
                  <a:schemeClr val="accent2"/>
                </a:solidFill>
              </a:rPr>
              <a:t> 1</a:t>
            </a:r>
            <a:r>
              <a:rPr lang="en-US">
                <a:solidFill>
                  <a:schemeClr val="accent2"/>
                </a:solidFill>
              </a:rPr>
              <a:t> and calculated energy loss distributions for 2 GeV/c positrons (left) and protons (right) traversing 100</a:t>
            </a:r>
            <a:r>
              <a:rPr lang="el-GR">
                <a:solidFill>
                  <a:schemeClr val="accent2"/>
                </a:solidFill>
              </a:rPr>
              <a:t>μ</a:t>
            </a:r>
            <a:r>
              <a:rPr lang="en-US">
                <a:solidFill>
                  <a:schemeClr val="accent2"/>
                </a:solidFill>
              </a:rPr>
              <a:t>m of Si        </a:t>
            </a:r>
            <a:r>
              <a:rPr lang="en-US" sz="1600"/>
              <a:t>J.Bak et al. NPB288, 681 (1987)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5260C3-BEF7-419B-A75B-60FC4B3329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Energy dependent quantities I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40" r="2292" b="1584"/>
          <a:stretch>
            <a:fillRect/>
          </a:stretch>
        </p:blipFill>
        <p:spPr bwMode="auto">
          <a:xfrm>
            <a:off x="395288" y="1268413"/>
            <a:ext cx="8748712" cy="45370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0033CC"/>
      </a:accent2>
      <a:accent3>
        <a:srgbClr val="FFFFFF"/>
      </a:accent3>
      <a:accent4>
        <a:srgbClr val="353A77"/>
      </a:accent4>
      <a:accent5>
        <a:srgbClr val="F4E9C1"/>
      </a:accent5>
      <a:accent6>
        <a:srgbClr val="002DB9"/>
      </a:accent6>
      <a:hlink>
        <a:srgbClr val="6F89F7"/>
      </a:hlink>
      <a:folHlink>
        <a:srgbClr val="CFDBFD"/>
      </a:folHlink>
    </a:clrScheme>
    <a:fontScheme name="Bluepri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0033CC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002DB9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14612</TotalTime>
  <Words>2167</Words>
  <Application>Microsoft PowerPoint</Application>
  <PresentationFormat>Overhead</PresentationFormat>
  <Paragraphs>345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Comic Sans MS</vt:lpstr>
      <vt:lpstr>Arial</vt:lpstr>
      <vt:lpstr>Wingdings</vt:lpstr>
      <vt:lpstr>Times New Roman</vt:lpstr>
      <vt:lpstr>Tahoma</vt:lpstr>
      <vt:lpstr>Courier New</vt:lpstr>
      <vt:lpstr>Symbol</vt:lpstr>
      <vt:lpstr>Blueprint</vt:lpstr>
      <vt:lpstr>Custom Design</vt:lpstr>
      <vt:lpstr>Blueprint</vt:lpstr>
      <vt:lpstr>Ionization and Transport</vt:lpstr>
      <vt:lpstr>Topics</vt:lpstr>
      <vt:lpstr>Ionization energy losses</vt:lpstr>
      <vt:lpstr>Discrete ionization events</vt:lpstr>
      <vt:lpstr>Continuous energy losses</vt:lpstr>
      <vt:lpstr>Ionization fluctuations -I</vt:lpstr>
      <vt:lpstr>Ionization fluctuations -II</vt:lpstr>
      <vt:lpstr>Ionization fluctuations -III</vt:lpstr>
      <vt:lpstr>Energy dependent quantities I</vt:lpstr>
      <vt:lpstr>Energy dependent quantities II</vt:lpstr>
      <vt:lpstr>Ionization fluctuation options</vt:lpstr>
      <vt:lpstr>Playing with a proton beam</vt:lpstr>
      <vt:lpstr>Playing with a proton beam II part</vt:lpstr>
      <vt:lpstr>Heavy ions</vt:lpstr>
      <vt:lpstr>Heavy ions dE/dx</vt:lpstr>
      <vt:lpstr>Bragg peaks vs exp. data: 20Ne @ 670 MeV/n</vt:lpstr>
      <vt:lpstr>Bragg peaks vs exp. data: 12C @ 270 &amp; 330 MeV/n</vt:lpstr>
      <vt:lpstr>Bragg peaks vs exp. data: 12C @ 270 MeV/n</vt:lpstr>
      <vt:lpstr>Charged particle transport</vt:lpstr>
      <vt:lpstr>Setting particle transport threshold</vt:lpstr>
      <vt:lpstr>Charged particle transport</vt:lpstr>
      <vt:lpstr>The FLUKA  MCS</vt:lpstr>
      <vt:lpstr>The FLUKA MCS - II</vt:lpstr>
      <vt:lpstr>Single Scattering</vt:lpstr>
      <vt:lpstr>Electron Backscattering</vt:lpstr>
      <vt:lpstr>User control of MCS</vt:lpstr>
      <vt:lpstr>Control of step size</vt:lpstr>
      <vt:lpstr>Control of step size II</vt:lpstr>
      <vt:lpstr>Magnetic field tracking in FLUKA</vt:lpstr>
      <vt:lpstr>How to define a magnetic field</vt:lpstr>
      <vt:lpstr>Magnetic field tracking in FLUKA</vt:lpstr>
      <vt:lpstr>Setting the tracking precision </vt:lpstr>
      <vt:lpstr>Setting precision by region</vt:lpstr>
      <vt:lpstr>The magfld.f user routine</vt:lpstr>
      <vt:lpstr>Some warnings about scoring:</vt:lpstr>
      <vt:lpstr>USRBIN track apportioning scoring</vt:lpstr>
      <vt:lpstr>USRBIN track apportioning scoring</vt:lpstr>
      <vt:lpstr>USRTRACK scoring: 200 MeV p on C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Ferrari</dc:creator>
  <cp:lastModifiedBy>Fluka</cp:lastModifiedBy>
  <cp:revision>916</cp:revision>
  <cp:lastPrinted>2004-07-08T08:47:15Z</cp:lastPrinted>
  <dcterms:created xsi:type="dcterms:W3CDTF">2003-02-06T18:33:45Z</dcterms:created>
  <dcterms:modified xsi:type="dcterms:W3CDTF">2009-10-14T12:50:30Z</dcterms:modified>
</cp:coreProperties>
</file>