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Default Extension="wmf" ContentType="image/x-wmf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notesSlides/notesSlide25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50" r:id="rId2"/>
  </p:sldMasterIdLst>
  <p:notesMasterIdLst>
    <p:notesMasterId r:id="rId41"/>
  </p:notesMasterIdLst>
  <p:handoutMasterIdLst>
    <p:handoutMasterId r:id="rId42"/>
  </p:handoutMasterIdLst>
  <p:sldIdLst>
    <p:sldId id="895" r:id="rId3"/>
    <p:sldId id="924" r:id="rId4"/>
    <p:sldId id="932" r:id="rId5"/>
    <p:sldId id="933" r:id="rId6"/>
    <p:sldId id="934" r:id="rId7"/>
    <p:sldId id="935" r:id="rId8"/>
    <p:sldId id="936" r:id="rId9"/>
    <p:sldId id="937" r:id="rId10"/>
    <p:sldId id="948" r:id="rId11"/>
    <p:sldId id="949" r:id="rId12"/>
    <p:sldId id="940" r:id="rId13"/>
    <p:sldId id="950" r:id="rId14"/>
    <p:sldId id="945" r:id="rId15"/>
    <p:sldId id="941" r:id="rId16"/>
    <p:sldId id="944" r:id="rId17"/>
    <p:sldId id="943" r:id="rId18"/>
    <p:sldId id="946" r:id="rId19"/>
    <p:sldId id="947" r:id="rId20"/>
    <p:sldId id="951" r:id="rId21"/>
    <p:sldId id="952" r:id="rId22"/>
    <p:sldId id="953" r:id="rId23"/>
    <p:sldId id="954" r:id="rId24"/>
    <p:sldId id="955" r:id="rId25"/>
    <p:sldId id="956" r:id="rId26"/>
    <p:sldId id="957" r:id="rId27"/>
    <p:sldId id="958" r:id="rId28"/>
    <p:sldId id="959" r:id="rId29"/>
    <p:sldId id="960" r:id="rId30"/>
    <p:sldId id="961" r:id="rId31"/>
    <p:sldId id="962" r:id="rId32"/>
    <p:sldId id="963" r:id="rId33"/>
    <p:sldId id="964" r:id="rId34"/>
    <p:sldId id="965" r:id="rId35"/>
    <p:sldId id="966" r:id="rId36"/>
    <p:sldId id="967" r:id="rId37"/>
    <p:sldId id="968" r:id="rId38"/>
    <p:sldId id="969" r:id="rId39"/>
    <p:sldId id="970" r:id="rId40"/>
  </p:sldIdLst>
  <p:sldSz cx="9144000" cy="6858000" type="overhead"/>
  <p:notesSz cx="7099300" cy="102346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73ED05"/>
    <a:srgbClr val="009900"/>
    <a:srgbClr val="CC0000"/>
    <a:srgbClr val="0066FF"/>
    <a:srgbClr val="FFFFCC"/>
    <a:srgbClr val="333399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89" autoAdjust="0"/>
    <p:restoredTop sz="92435" autoAdjust="0"/>
  </p:normalViewPr>
  <p:slideViewPr>
    <p:cSldViewPr>
      <p:cViewPr varScale="1">
        <p:scale>
          <a:sx n="62" d="100"/>
          <a:sy n="62" d="100"/>
        </p:scale>
        <p:origin x="-66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7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t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3438"/>
            <a:ext cx="3078163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3438"/>
            <a:ext cx="3078162" cy="51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218" tIns="48110" rIns="96218" bIns="48110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fld id="{0C34BB43-C25F-445E-91CE-F538F0D4B4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8000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08438" y="0"/>
            <a:ext cx="3127375" cy="550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>
            <a:lvl1pPr algn="r"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rrowheads="1" noTextEdit="1"/>
          </p:cNvSpPr>
          <p:nvPr>
            <p:ph type="sldImg" idx="2"/>
          </p:nvPr>
        </p:nvSpPr>
        <p:spPr bwMode="auto">
          <a:xfrm>
            <a:off x="1000125" y="785813"/>
            <a:ext cx="5138738" cy="385445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2025" y="4876800"/>
            <a:ext cx="5213350" cy="4564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56775"/>
            <a:ext cx="3048000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560" tIns="48110" rIns="94560" bIns="48110" numCol="1" anchor="b" anchorCtr="0" compatLnSpc="1">
            <a:prstTxWarp prst="textNoShape">
              <a:avLst/>
            </a:prstTxWarp>
          </a:bodyPr>
          <a:lstStyle>
            <a:lvl1pPr algn="r" defTabSz="950572">
              <a:defRPr sz="1300">
                <a:latin typeface="Tahoma" pitchFamily="34" charset="0"/>
              </a:defRPr>
            </a:lvl1pPr>
          </a:lstStyle>
          <a:p>
            <a:pPr>
              <a:defRPr/>
            </a:pPr>
            <a:fld id="{60FC81A5-3BE7-49CF-A87A-A54248EEEF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27F64F63-0C39-4689-AFA0-8F63DB89ED36}" type="slidenum">
              <a:rPr lang="en-US" smtClean="0"/>
              <a:pPr defTabSz="949325"/>
              <a:t>1</a:t>
            </a:fld>
            <a:endParaRPr lang="en-US" smtClean="0"/>
          </a:p>
        </p:txBody>
      </p:sp>
      <p:sp>
        <p:nvSpPr>
          <p:cNvPr id="28674" name="Rectangle 2"/>
          <p:cNvSpPr>
            <a:spLocks noGrp="1"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F8D8539F-0AA8-4571-AF7D-2112862419D6}" type="slidenum">
              <a:rPr lang="en-US" smtClean="0"/>
              <a:pPr defTabSz="949325"/>
              <a:t>10</a:t>
            </a:fld>
            <a:endParaRPr lang="en-US" smtClean="0"/>
          </a:p>
        </p:txBody>
      </p:sp>
      <p:sp>
        <p:nvSpPr>
          <p:cNvPr id="4710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DAE17341-EC85-4D90-BA46-969BA7D0A855}" type="slidenum">
              <a:rPr lang="en-US" smtClean="0"/>
              <a:pPr defTabSz="949325"/>
              <a:t>11</a:t>
            </a:fld>
            <a:endParaRPr lang="en-US" smtClean="0"/>
          </a:p>
        </p:txBody>
      </p:sp>
      <p:sp>
        <p:nvSpPr>
          <p:cNvPr id="4915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599B32DB-1890-4D17-A7AF-410C93288681}" type="slidenum">
              <a:rPr lang="en-US" smtClean="0"/>
              <a:pPr defTabSz="949325"/>
              <a:t>12</a:t>
            </a:fld>
            <a:endParaRPr lang="en-US" smtClean="0"/>
          </a:p>
        </p:txBody>
      </p:sp>
      <p:sp>
        <p:nvSpPr>
          <p:cNvPr id="5120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FE968B04-CFB0-483C-8788-4EC52CFA6B26}" type="slidenum">
              <a:rPr lang="en-US" smtClean="0"/>
              <a:pPr defTabSz="949325"/>
              <a:t>13</a:t>
            </a:fld>
            <a:endParaRPr lang="en-US" smtClean="0"/>
          </a:p>
        </p:txBody>
      </p:sp>
      <p:sp>
        <p:nvSpPr>
          <p:cNvPr id="5325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D5BFB129-5674-4F99-8D1B-C683D8EB008C}" type="slidenum">
              <a:rPr lang="en-US" smtClean="0"/>
              <a:pPr defTabSz="949325"/>
              <a:t>14</a:t>
            </a:fld>
            <a:endParaRPr lang="en-US" smtClean="0"/>
          </a:p>
        </p:txBody>
      </p:sp>
      <p:sp>
        <p:nvSpPr>
          <p:cNvPr id="5529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8A275C72-24DA-4DC3-92B6-FA7E878B92B8}" type="slidenum">
              <a:rPr lang="en-US" smtClean="0"/>
              <a:pPr defTabSz="949325"/>
              <a:t>15</a:t>
            </a:fld>
            <a:endParaRPr lang="en-US" smtClean="0"/>
          </a:p>
        </p:txBody>
      </p:sp>
      <p:sp>
        <p:nvSpPr>
          <p:cNvPr id="5734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20CD04BF-E788-4018-8238-AE30E425AC48}" type="slidenum">
              <a:rPr lang="en-US" smtClean="0"/>
              <a:pPr defTabSz="949325"/>
              <a:t>16</a:t>
            </a:fld>
            <a:endParaRPr lang="en-US" smtClean="0"/>
          </a:p>
        </p:txBody>
      </p:sp>
      <p:sp>
        <p:nvSpPr>
          <p:cNvPr id="5939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845E1FC9-8D50-4C31-92F5-722CDE0850CF}" type="slidenum">
              <a:rPr lang="en-US" smtClean="0"/>
              <a:pPr defTabSz="949325"/>
              <a:t>17</a:t>
            </a:fld>
            <a:endParaRPr lang="en-US" smtClean="0"/>
          </a:p>
        </p:txBody>
      </p:sp>
      <p:sp>
        <p:nvSpPr>
          <p:cNvPr id="6144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3F0912FE-5A7A-4C39-ACAD-0ABDE2B9E8F9}" type="slidenum">
              <a:rPr lang="en-US" smtClean="0"/>
              <a:pPr defTabSz="949325"/>
              <a:t>18</a:t>
            </a:fld>
            <a:endParaRPr lang="en-US" smtClean="0"/>
          </a:p>
        </p:txBody>
      </p:sp>
      <p:sp>
        <p:nvSpPr>
          <p:cNvPr id="6349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18922A7F-5D03-4F14-B5E2-AF1F55A6A133}" type="slidenum">
              <a:rPr lang="en-US" sz="1300">
                <a:latin typeface="Tahoma" pitchFamily="34" charset="0"/>
              </a:rPr>
              <a:pPr algn="r" defTabSz="949325"/>
              <a:t>19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5538" name="Rectangle 2"/>
          <p:cNvSpPr>
            <a:spLocks noGrp="1" noRo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940E825E-BB12-40E5-B3D2-C9255662CB4A}" type="slidenum">
              <a:rPr lang="en-US" smtClean="0"/>
              <a:pPr defTabSz="949325"/>
              <a:t>2</a:t>
            </a:fld>
            <a:endParaRPr lang="en-US" smtClean="0"/>
          </a:p>
        </p:txBody>
      </p:sp>
      <p:sp>
        <p:nvSpPr>
          <p:cNvPr id="3072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77761F56-BB5D-4F16-BEB7-0A9A945E73B8}" type="slidenum">
              <a:rPr lang="en-US" sz="1300">
                <a:latin typeface="Tahoma" pitchFamily="34" charset="0"/>
              </a:rPr>
              <a:pPr algn="r" defTabSz="949325"/>
              <a:t>20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758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F6A984F5-2542-4A75-9928-6EEEAD8920AB}" type="slidenum">
              <a:rPr lang="en-US" sz="1300">
                <a:latin typeface="Tahoma" pitchFamily="34" charset="0"/>
              </a:rPr>
              <a:pPr algn="r" defTabSz="949325"/>
              <a:t>21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6963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542F2CD9-8365-40AC-BD89-02658F888EBA}" type="slidenum">
              <a:rPr lang="en-US" sz="1300">
                <a:latin typeface="Tahoma" pitchFamily="34" charset="0"/>
              </a:rPr>
              <a:pPr algn="r" defTabSz="949325"/>
              <a:t>22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168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015F6E00-4C54-4ED3-A412-8D09F4A34011}" type="slidenum">
              <a:rPr lang="en-US" sz="1300">
                <a:latin typeface="Tahoma" pitchFamily="34" charset="0"/>
              </a:rPr>
              <a:pPr algn="r" defTabSz="949325"/>
              <a:t>23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373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339300F8-34B7-4DE3-9AD7-E3F8CF62EADC}" type="slidenum">
              <a:rPr lang="en-US" sz="1300">
                <a:latin typeface="Tahoma" pitchFamily="34" charset="0"/>
              </a:rPr>
              <a:pPr algn="r" defTabSz="949325"/>
              <a:t>24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577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6417E8C8-F0DA-4634-A912-1F89FAE0D3D3}" type="slidenum">
              <a:rPr lang="en-US" sz="1300">
                <a:latin typeface="Tahoma" pitchFamily="34" charset="0"/>
              </a:rPr>
              <a:pPr algn="r" defTabSz="949325"/>
              <a:t>25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782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4C49D290-C5DE-4256-996B-5EEB0C0BBBC6}" type="slidenum">
              <a:rPr lang="en-US" sz="1300">
                <a:latin typeface="Tahoma" pitchFamily="34" charset="0"/>
              </a:rPr>
              <a:pPr algn="r" defTabSz="949325"/>
              <a:t>26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7987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7F5C9F94-431B-4598-950C-EC12BD9E985A}" type="slidenum">
              <a:rPr lang="en-US" sz="1300">
                <a:latin typeface="Tahoma" pitchFamily="34" charset="0"/>
              </a:rPr>
              <a:pPr algn="r" defTabSz="949325"/>
              <a:t>27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8192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B067F107-D48C-44F3-929C-7F52599EDF44}" type="slidenum">
              <a:rPr lang="en-US" sz="1300">
                <a:latin typeface="Tahoma" pitchFamily="34" charset="0"/>
              </a:rPr>
              <a:pPr algn="r" defTabSz="949325"/>
              <a:t>28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8397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7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1B86EB13-64D3-4EA1-BAF6-96331878C060}" type="slidenum">
              <a:rPr lang="en-US" sz="1300">
                <a:latin typeface="Tahoma" pitchFamily="34" charset="0"/>
              </a:rPr>
              <a:pPr algn="r" defTabSz="949325"/>
              <a:t>29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8601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18F68592-7932-4A1A-AE36-906AF69B5B74}" type="slidenum">
              <a:rPr lang="en-US" smtClean="0"/>
              <a:pPr defTabSz="949325"/>
              <a:t>3</a:t>
            </a:fld>
            <a:endParaRPr lang="en-US" smtClean="0"/>
          </a:p>
        </p:txBody>
      </p:sp>
      <p:sp>
        <p:nvSpPr>
          <p:cNvPr id="3277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5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2395665D-CE9F-4AD0-ACBA-58D77B2AA1CF}" type="slidenum">
              <a:rPr lang="en-US" sz="1300">
                <a:latin typeface="Tahoma" pitchFamily="34" charset="0"/>
              </a:rPr>
              <a:pPr algn="r" defTabSz="949325"/>
              <a:t>30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8806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3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37DB971C-C554-4A60-8800-E4BE170748B4}" type="slidenum">
              <a:rPr lang="en-US" sz="1300">
                <a:latin typeface="Tahoma" pitchFamily="34" charset="0"/>
              </a:rPr>
              <a:pPr algn="r" defTabSz="949325"/>
              <a:t>31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9011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08F012B1-5AC3-4A5D-9B32-211269CDE0EA}" type="slidenum">
              <a:rPr lang="en-US" sz="1300">
                <a:latin typeface="Tahoma" pitchFamily="34" charset="0"/>
              </a:rPr>
              <a:pPr algn="r" defTabSz="949325"/>
              <a:t>32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9216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4F104A2A-1F78-41FD-8D06-52B1B9BD9250}" type="slidenum">
              <a:rPr lang="en-US" sz="1300">
                <a:latin typeface="Tahoma" pitchFamily="34" charset="0"/>
              </a:rPr>
              <a:pPr algn="r" defTabSz="949325"/>
              <a:t>33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942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7"/>
          <p:cNvSpPr txBox="1">
            <a:spLocks noGrp="1" noChangeArrowheads="1"/>
          </p:cNvSpPr>
          <p:nvPr/>
        </p:nvSpPr>
        <p:spPr bwMode="auto">
          <a:xfrm>
            <a:off x="4008438" y="9756775"/>
            <a:ext cx="3127375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4560" tIns="48110" rIns="94560" bIns="48110" anchor="b"/>
          <a:lstStyle/>
          <a:p>
            <a:pPr algn="r" defTabSz="949325"/>
            <a:fld id="{707A4A1E-D648-4BD8-8C2D-782EBFECD196}" type="slidenum">
              <a:rPr lang="en-US" sz="1300">
                <a:latin typeface="Tahoma" pitchFamily="34" charset="0"/>
              </a:rPr>
              <a:pPr algn="r" defTabSz="949325"/>
              <a:t>34</a:t>
            </a:fld>
            <a:endParaRPr lang="en-US" sz="1300">
              <a:latin typeface="Tahoma" pitchFamily="34" charset="0"/>
            </a:endParaRPr>
          </a:p>
        </p:txBody>
      </p:sp>
      <p:sp>
        <p:nvSpPr>
          <p:cNvPr id="9625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B8EBB4EA-9E91-4FFC-A1FA-158BA2DB3B66}" type="slidenum">
              <a:rPr lang="en-US" smtClean="0"/>
              <a:pPr defTabSz="949325"/>
              <a:t>4</a:t>
            </a:fld>
            <a:endParaRPr lang="en-US" smtClean="0"/>
          </a:p>
        </p:txBody>
      </p:sp>
      <p:sp>
        <p:nvSpPr>
          <p:cNvPr id="3481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FEB0B862-6251-42CF-AEC9-F69DBA27EEF8}" type="slidenum">
              <a:rPr lang="en-US" smtClean="0"/>
              <a:pPr defTabSz="949325"/>
              <a:t>5</a:t>
            </a:fld>
            <a:endParaRPr lang="en-US" smtClean="0"/>
          </a:p>
        </p:txBody>
      </p:sp>
      <p:sp>
        <p:nvSpPr>
          <p:cNvPr id="36866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99C26CEB-BD88-4AAF-AE2C-965213B5B54C}" type="slidenum">
              <a:rPr lang="en-US" smtClean="0"/>
              <a:pPr defTabSz="949325"/>
              <a:t>6</a:t>
            </a:fld>
            <a:endParaRPr lang="en-US" smtClean="0"/>
          </a:p>
        </p:txBody>
      </p:sp>
      <p:sp>
        <p:nvSpPr>
          <p:cNvPr id="38914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B1963EC7-7B6E-49BB-A46E-A94A02BDB964}" type="slidenum">
              <a:rPr lang="en-US" smtClean="0"/>
              <a:pPr defTabSz="949325"/>
              <a:t>7</a:t>
            </a:fld>
            <a:endParaRPr lang="en-US" smtClean="0"/>
          </a:p>
        </p:txBody>
      </p:sp>
      <p:sp>
        <p:nvSpPr>
          <p:cNvPr id="40962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FF69BCC1-8FE0-41ED-84F5-6AA2D836FDE3}" type="slidenum">
              <a:rPr lang="en-US" smtClean="0"/>
              <a:pPr defTabSz="949325"/>
              <a:t>8</a:t>
            </a:fld>
            <a:endParaRPr lang="en-US" smtClean="0"/>
          </a:p>
        </p:txBody>
      </p:sp>
      <p:sp>
        <p:nvSpPr>
          <p:cNvPr id="43010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49325"/>
            <a:fld id="{A8E3C790-D5A4-4124-BB95-AC73AFF9C7E8}" type="slidenum">
              <a:rPr lang="en-US" smtClean="0"/>
              <a:pPr defTabSz="949325"/>
              <a:t>9</a:t>
            </a:fld>
            <a:endParaRPr lang="en-US" smtClean="0"/>
          </a:p>
        </p:txBody>
      </p:sp>
      <p:sp>
        <p:nvSpPr>
          <p:cNvPr id="45058" name="Rectangle 2"/>
          <p:cNvSpPr>
            <a:spLocks noGrp="1"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6"/>
          <p:cNvGrpSpPr>
            <a:grpSpLocks/>
          </p:cNvGrpSpPr>
          <p:nvPr/>
        </p:nvGrpSpPr>
        <p:grpSpPr bwMode="auto">
          <a:xfrm>
            <a:off x="1588" y="887413"/>
            <a:ext cx="6654800" cy="2851150"/>
            <a:chOff x="1" y="559"/>
            <a:chExt cx="4192" cy="1796"/>
          </a:xfrm>
        </p:grpSpPr>
        <p:sp>
          <p:nvSpPr>
            <p:cNvPr id="5" name="Line 2"/>
            <p:cNvSpPr>
              <a:spLocks noChangeShapeType="1"/>
            </p:cNvSpPr>
            <p:nvPr/>
          </p:nvSpPr>
          <p:spPr bwMode="ltGray">
            <a:xfrm>
              <a:off x="506" y="559"/>
              <a:ext cx="0" cy="1796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Line 3"/>
            <p:cNvSpPr>
              <a:spLocks noChangeShapeType="1"/>
            </p:cNvSpPr>
            <p:nvPr/>
          </p:nvSpPr>
          <p:spPr bwMode="ltGray">
            <a:xfrm flipH="1" flipV="1">
              <a:off x="1" y="1922"/>
              <a:ext cx="32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Line 4"/>
            <p:cNvSpPr>
              <a:spLocks noChangeShapeType="1"/>
            </p:cNvSpPr>
            <p:nvPr/>
          </p:nvSpPr>
          <p:spPr bwMode="ltGray">
            <a:xfrm flipH="1" flipV="1">
              <a:off x="382" y="936"/>
              <a:ext cx="3811" cy="1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Arc 5"/>
            <p:cNvSpPr>
              <a:spLocks/>
            </p:cNvSpPr>
            <p:nvPr/>
          </p:nvSpPr>
          <p:spPr bwMode="ltGray">
            <a:xfrm rot="16200000">
              <a:off x="426" y="864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198 w 43198"/>
                <a:gd name="T1" fmla="*/ 21879 h 43200"/>
                <a:gd name="T2" fmla="*/ 21875 w 43198"/>
                <a:gd name="T3" fmla="*/ 2 h 43200"/>
                <a:gd name="T4" fmla="*/ 21600 w 43198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198" h="43200" fill="none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</a:path>
                <a:path w="43198" h="43200" stroke="0" extrusionOk="0">
                  <a:moveTo>
                    <a:pt x="43198" y="21879"/>
                  </a:moveTo>
                  <a:cubicBezTo>
                    <a:pt x="43045" y="33698"/>
                    <a:pt x="33420" y="43199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0" y="9670"/>
                    <a:pt x="9670" y="0"/>
                    <a:pt x="21600" y="0"/>
                  </a:cubicBezTo>
                  <a:cubicBezTo>
                    <a:pt x="21691" y="-1"/>
                    <a:pt x="21783" y="0"/>
                    <a:pt x="21875" y="1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grpSp>
        <p:nvGrpSpPr>
          <p:cNvPr id="9" name="Group 10"/>
          <p:cNvGrpSpPr>
            <a:grpSpLocks/>
          </p:cNvGrpSpPr>
          <p:nvPr/>
        </p:nvGrpSpPr>
        <p:grpSpPr bwMode="auto">
          <a:xfrm>
            <a:off x="2349500" y="3098800"/>
            <a:ext cx="6045200" cy="2876550"/>
            <a:chOff x="1480" y="1952"/>
            <a:chExt cx="3808" cy="1812"/>
          </a:xfrm>
        </p:grpSpPr>
        <p:sp>
          <p:nvSpPr>
            <p:cNvPr id="10" name="Line 7"/>
            <p:cNvSpPr>
              <a:spLocks noChangeShapeType="1"/>
            </p:cNvSpPr>
            <p:nvPr/>
          </p:nvSpPr>
          <p:spPr bwMode="ltGray">
            <a:xfrm>
              <a:off x="1480" y="3442"/>
              <a:ext cx="3808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ltGray">
            <a:xfrm>
              <a:off x="5172" y="1952"/>
              <a:ext cx="0" cy="181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2" name="Arc 9"/>
            <p:cNvSpPr>
              <a:spLocks/>
            </p:cNvSpPr>
            <p:nvPr/>
          </p:nvSpPr>
          <p:spPr bwMode="ltGray">
            <a:xfrm rot="5400000">
              <a:off x="5098" y="3351"/>
              <a:ext cx="156" cy="157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050 w 43200"/>
                <a:gd name="T1" fmla="*/ 7 h 43200"/>
                <a:gd name="T2" fmla="*/ 0 w 43200"/>
                <a:gd name="T3" fmla="*/ 2160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</a:path>
                <a:path w="43200" h="43200" stroke="0" extrusionOk="0">
                  <a:moveTo>
                    <a:pt x="21050" y="7"/>
                  </a:moveTo>
                  <a:cubicBezTo>
                    <a:pt x="21233" y="2"/>
                    <a:pt x="21416" y="-1"/>
                    <a:pt x="21600" y="0"/>
                  </a:cubicBezTo>
                  <a:cubicBezTo>
                    <a:pt x="33529" y="0"/>
                    <a:pt x="43200" y="9670"/>
                    <a:pt x="43200" y="21600"/>
                  </a:cubicBez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2059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752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309938"/>
            <a:ext cx="7162800" cy="2024062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quarter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2FAF7E0D-93D5-4E6E-B466-D42264236462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2700338" y="6248400"/>
            <a:ext cx="3743325" cy="457200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BE514B0-4C7A-4D36-9891-756475D41A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1EF4F-8158-411F-9051-BE59A819D60C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E775E9-610D-44D1-9A15-2564BDAC20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304800"/>
            <a:ext cx="1981200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0"/>
            <a:ext cx="5791200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A47C67-D3BF-4AAB-B28E-D625237A39C4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4ABE6F-8D67-4C34-92F0-F20A62D36A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C67C03-408A-4F20-848F-5EB3DD4D39DD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B5DEF-D17F-477F-B4CD-C7C0B6FE8A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3CF55-7B59-4BB6-8CC1-E205C93414AF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1DA2FB-D63D-4726-B22E-DA9A5B1BE2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FE385-F449-45A1-88BA-0A78F4A3F2AC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6D0B7-A039-4865-8F7D-3FED776FAB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2AB9E-1C7B-4D6A-9CB4-11EC2DD47802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A6FFD5-243C-42D0-B42A-E7DB40DE5A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E4067F-DD63-4E24-9CCD-95E513D9ACD3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E0E126-6D41-45C4-89E8-26E454C846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6BA298-8FB8-4822-A53A-972EE84572FD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529494-D5D7-4AC0-B7AB-D7A9028659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66EAC-C92B-4049-BB14-D125AC3FAE0E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E4AF44-85DB-4F5A-8B9D-EF5B15668D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FE995-496A-4E93-B9AA-3EBC12825EF0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49B857-E187-4264-BFCE-B1E8A6097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854C14-44C4-4E8F-B184-105449D34240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14EF83-CF72-49E4-8014-17AFE36DE4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B8B469-5C9A-44F5-B281-A273872F979D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9661F9-45CC-430C-8C66-9FA014764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5D89E-EE3C-4440-834E-8221F8212347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6C518-C1E1-43B6-93CE-D7B6B6C338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0"/>
            <a:ext cx="2057400" cy="5592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33400"/>
            <a:ext cx="6019800" cy="5592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03EB24-283C-4A3A-9342-1320BC79AAA2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A64DF-EE85-41EF-8935-D3ADD1EE1C8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7E70EB-9CF6-4F0D-8D62-93D3A802BC62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E326B5-7093-4415-9F67-67F4CC2E4C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38862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C0772B-19E7-4EC0-93DE-1726E697A4A6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5D47F5-E7CF-402D-A0E6-E73F1F96C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D2FD4F-53E7-4FAA-B748-16C68061D0D9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8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80A4A0-3FAC-488C-8AF0-3AD8A78DCC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3DCCD6-2F27-428B-AD09-FFE654338864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8A6845-F397-4E76-A748-61CA57D3FA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D7BEF3-0201-4C00-A211-652E0ADB622B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764493-80C5-4E50-A90F-01117F453D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CC093-1502-445F-96F7-3C3BAE720F27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14BFBA-87AA-4EAC-B0F0-BC832F971A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81DA60-9511-4F0C-82FB-6BE5EA3E9D90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4D14A6-C0FE-406E-A946-92673837888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Line 3"/>
          <p:cNvSpPr>
            <a:spLocks noChangeShapeType="1"/>
          </p:cNvSpPr>
          <p:nvPr/>
        </p:nvSpPr>
        <p:spPr bwMode="ltGray">
          <a:xfrm>
            <a:off x="8839200" y="0"/>
            <a:ext cx="0" cy="2362200"/>
          </a:xfrm>
          <a:prstGeom prst="line">
            <a:avLst/>
          </a:prstGeom>
          <a:noFill/>
          <a:ln w="12700">
            <a:solidFill>
              <a:schemeClr val="hlink"/>
            </a:solidFill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>
              <a:defRPr/>
            </a:pPr>
            <a:endParaRPr lang="en-GB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304800" y="533400"/>
            <a:ext cx="1893888" cy="2590800"/>
            <a:chOff x="192" y="336"/>
            <a:chExt cx="1193" cy="1632"/>
          </a:xfrm>
        </p:grpSpPr>
        <p:sp>
          <p:nvSpPr>
            <p:cNvPr id="3" name="Line 4"/>
            <p:cNvSpPr>
              <a:spLocks noChangeShapeType="1"/>
            </p:cNvSpPr>
            <p:nvPr/>
          </p:nvSpPr>
          <p:spPr bwMode="ltGray">
            <a:xfrm flipH="1">
              <a:off x="192" y="566"/>
              <a:ext cx="1193" cy="0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4" name="Line 5"/>
            <p:cNvSpPr>
              <a:spLocks noChangeShapeType="1"/>
            </p:cNvSpPr>
            <p:nvPr/>
          </p:nvSpPr>
          <p:spPr bwMode="ltGray">
            <a:xfrm>
              <a:off x="383" y="336"/>
              <a:ext cx="0" cy="1632"/>
            </a:xfrm>
            <a:prstGeom prst="line">
              <a:avLst/>
            </a:prstGeom>
            <a:noFill/>
            <a:ln w="12700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30" name="Arc 6"/>
            <p:cNvSpPr>
              <a:spLocks/>
            </p:cNvSpPr>
            <p:nvPr/>
          </p:nvSpPr>
          <p:spPr bwMode="ltGray">
            <a:xfrm>
              <a:off x="325" y="506"/>
              <a:ext cx="121" cy="12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43200 w 43200"/>
                <a:gd name="T1" fmla="*/ 21600 h 43200"/>
                <a:gd name="T2" fmla="*/ 21600 w 43200"/>
                <a:gd name="T3" fmla="*/ 0 h 43200"/>
                <a:gd name="T4" fmla="*/ 21600 w 432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43200" h="43200" fill="none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43200" h="43200" stroke="0" extrusionOk="0">
                  <a:moveTo>
                    <a:pt x="43200" y="21600"/>
                  </a:moveTo>
                  <a:cubicBezTo>
                    <a:pt x="43200" y="33529"/>
                    <a:pt x="33529" y="43200"/>
                    <a:pt x="21600" y="43200"/>
                  </a:cubicBez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noFill/>
            <a:ln w="12700" cap="rnd">
              <a:solidFill>
                <a:schemeClr val="hlink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1028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4800"/>
            <a:ext cx="7772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Rectangle 9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143000"/>
            <a:ext cx="79248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4008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3F83D57D-73E5-4835-BA9F-6FC5E20C23FB}" type="datetime1">
              <a:rPr lang="en-US"/>
              <a:pPr>
                <a:defRPr/>
              </a:pPr>
              <a:t>10/14/2009</a:t>
            </a:fld>
            <a:endParaRPr lang="en-US"/>
          </a:p>
        </p:txBody>
      </p:sp>
      <p:sp>
        <p:nvSpPr>
          <p:cNvPr id="1035" name="Rectangle 11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74938" y="6437313"/>
            <a:ext cx="41544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6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4200" y="6400800"/>
            <a:ext cx="1600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pitchFamily="34" charset="0"/>
              </a:defRPr>
            </a:lvl1pPr>
          </a:lstStyle>
          <a:p>
            <a:pPr>
              <a:defRPr/>
            </a:pPr>
            <a:fld id="{7082878A-E771-4D25-BB92-765FC074BB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3" name="Picture 13" descr="FLUKA_Dim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2124075"/>
            <a:ext cx="9144000" cy="2609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61" r:id="rId2"/>
    <p:sldLayoutId id="2147483660" r:id="rId3"/>
    <p:sldLayoutId id="2147483659" r:id="rId4"/>
    <p:sldLayoutId id="2147483658" r:id="rId5"/>
    <p:sldLayoutId id="2147483657" r:id="rId6"/>
    <p:sldLayoutId id="2147483656" r:id="rId7"/>
    <p:sldLayoutId id="2147483655" r:id="rId8"/>
    <p:sldLayoutId id="2147483654" r:id="rId9"/>
    <p:sldLayoutId id="2147483653" r:id="rId10"/>
    <p:sldLayoutId id="2147483652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95000"/>
        <a:buFont typeface="Wingdings" pitchFamily="2" charset="2"/>
        <a:buChar char="w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5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n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486400" y="533400"/>
            <a:ext cx="2438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52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CC938E61-EA89-410C-82C2-A622840F6C37}" type="datetime1">
              <a:rPr lang="en-US"/>
              <a:pPr>
                <a:defRPr/>
              </a:pPr>
              <a:t>10/14/2009</a:t>
            </a:fld>
            <a:r>
              <a:rPr lang="en-US"/>
              <a:t> </a:t>
            </a:r>
          </a:p>
        </p:txBody>
      </p:sp>
      <p:sp>
        <p:nvSpPr>
          <p:cNvPr id="2652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37288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7</a:t>
            </a:r>
            <a:r>
              <a:rPr lang="en-US" baseline="30000"/>
              <a:t>th</a:t>
            </a:r>
            <a:r>
              <a:rPr lang="en-US"/>
              <a:t> Fluka Course, Paris Sept.29-Oct.3, 2008</a:t>
            </a:r>
          </a:p>
        </p:txBody>
      </p:sp>
      <p:sp>
        <p:nvSpPr>
          <p:cNvPr id="2652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006600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C9009BB-E7F4-4ACD-A70C-01E0284CB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3319" name="Picture 7" descr="flukalogo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457200" y="304800"/>
            <a:ext cx="2751138" cy="804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1" r:id="rId2"/>
    <p:sldLayoutId id="2147483670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8.png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187450" y="1484313"/>
            <a:ext cx="77724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Ionization and Transport</a:t>
            </a:r>
          </a:p>
        </p:txBody>
      </p:sp>
      <p:pic>
        <p:nvPicPr>
          <p:cNvPr id="27650" name="Picture 17" descr="logo3000x2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1863" y="188913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Text Box 7"/>
          <p:cNvSpPr txBox="1">
            <a:spLocks noChangeArrowheads="1"/>
          </p:cNvSpPr>
          <p:nvPr/>
        </p:nvSpPr>
        <p:spPr bwMode="auto">
          <a:xfrm>
            <a:off x="3419475" y="4303713"/>
            <a:ext cx="4465638" cy="396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FLUKA Beginners Course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D8D42C-C98B-4DC9-B1F5-C58598DB9C8B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Energy dependent quantities II</a:t>
            </a:r>
          </a:p>
        </p:txBody>
      </p:sp>
      <p:pic>
        <p:nvPicPr>
          <p:cNvPr id="46083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95288" y="1700213"/>
            <a:ext cx="8459787" cy="342582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10823EA-E54D-42E8-9BD8-EFDCB0DBA25C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fluctuation options</a:t>
            </a:r>
          </a:p>
        </p:txBody>
      </p:sp>
      <p:sp>
        <p:nvSpPr>
          <p:cNvPr id="48131" name="Rectangle 4"/>
          <p:cNvSpPr>
            <a:spLocks noChangeArrowheads="1"/>
          </p:cNvSpPr>
          <p:nvPr/>
        </p:nvSpPr>
        <p:spPr bwMode="auto">
          <a:xfrm>
            <a:off x="611188" y="1916113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IONFLUCT FlagH	FlagEM	Accuracy Mat1	Mat2	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STEP</a:t>
            </a:r>
            <a:r>
              <a:rPr lang="en-US" sz="1600" baseline="-2500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48132" name="Text Box 5"/>
          <p:cNvSpPr txBox="1">
            <a:spLocks noChangeArrowheads="1"/>
          </p:cNvSpPr>
          <p:nvPr/>
        </p:nvSpPr>
        <p:spPr bwMode="auto">
          <a:xfrm>
            <a:off x="735013" y="1054100"/>
            <a:ext cx="8013700" cy="7016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Ionization fluctuations are simulated or not depending on the  DEFAULTS used. Can be controlled by </a:t>
            </a:r>
          </a:p>
        </p:txBody>
      </p:sp>
      <p:sp>
        <p:nvSpPr>
          <p:cNvPr id="1270790" name="Text Box 6"/>
          <p:cNvSpPr txBox="1">
            <a:spLocks noChangeArrowheads="1"/>
          </p:cNvSpPr>
          <p:nvPr/>
        </p:nvSpPr>
        <p:spPr bwMode="auto">
          <a:xfrm>
            <a:off x="684213" y="3284538"/>
            <a:ext cx="8064500" cy="11874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Remember always that </a:t>
            </a:r>
            <a:r>
              <a:rPr lang="el-GR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</a:t>
            </a:r>
            <a:r>
              <a:rPr lang="en-US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-ray production is controlled independently and cannot be switched off for e</a:t>
            </a:r>
            <a:r>
              <a:rPr lang="en-US" sz="2400" b="1" i="1" baseline="3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+</a:t>
            </a:r>
            <a:r>
              <a:rPr lang="en-US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/e</a:t>
            </a:r>
            <a:r>
              <a:rPr lang="en-US" sz="2400" b="1" i="1" baseline="30000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en-US" sz="2400" b="1" i="1">
                <a:solidFill>
                  <a:srgbClr val="00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(it would be physically meaningless)</a:t>
            </a:r>
            <a:endParaRPr lang="el-GR" sz="2400" b="1" i="1">
              <a:solidFill>
                <a:srgbClr val="0000FF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DEC2081-2967-4B57-9921-C80D731F9504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Playing with a proton beam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143000"/>
            <a:ext cx="2667000" cy="523875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</a:pPr>
            <a:r>
              <a:rPr lang="en-US" sz="1800" smtClean="0"/>
              <a:t>Dose vs depth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800" smtClean="0"/>
              <a:t>energy deposition </a:t>
            </a:r>
          </a:p>
          <a:p>
            <a:pPr marL="0" indent="0" eaLnBrk="1" hangingPunct="1">
              <a:buFont typeface="Wingdings" pitchFamily="2" charset="2"/>
              <a:buNone/>
            </a:pPr>
            <a:r>
              <a:rPr lang="en-US" sz="1800" smtClean="0"/>
              <a:t>in water for a 200 MeV p beam with various approximations for the physical processes taken into account</a:t>
            </a:r>
          </a:p>
        </p:txBody>
      </p:sp>
      <p:pic>
        <p:nvPicPr>
          <p:cNvPr id="50180" name="Picture 4" descr="wa200multinw"/>
          <p:cNvPicPr>
            <a:picLocks noChangeAspect="1" noChangeArrowheads="1"/>
          </p:cNvPicPr>
          <p:nvPr/>
        </p:nvPicPr>
        <p:blipFill>
          <a:blip r:embed="rId3"/>
          <a:srcRect l="4733" t="30090" r="13884" b="5194"/>
          <a:stretch>
            <a:fillRect/>
          </a:stretch>
        </p:blipFill>
        <p:spPr bwMode="auto">
          <a:xfrm>
            <a:off x="3276600" y="836613"/>
            <a:ext cx="5456238" cy="5616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0D61A7-830B-4F21-86A1-83CF90ABF8F1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Playing with a proton beam II part</a:t>
            </a:r>
          </a:p>
        </p:txBody>
      </p:sp>
      <p:pic>
        <p:nvPicPr>
          <p:cNvPr id="52227" name="Picture 3" descr="wa214absmultinw"/>
          <p:cNvPicPr>
            <a:picLocks noChangeAspect="1" noChangeArrowheads="1"/>
          </p:cNvPicPr>
          <p:nvPr/>
        </p:nvPicPr>
        <p:blipFill>
          <a:blip r:embed="rId3"/>
          <a:srcRect l="7561" t="36000" r="13080" b="3981"/>
          <a:stretch>
            <a:fillRect/>
          </a:stretch>
        </p:blipFill>
        <p:spPr bwMode="auto">
          <a:xfrm>
            <a:off x="2987675" y="836613"/>
            <a:ext cx="5241925" cy="561657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52228" name="Text Box 4"/>
          <p:cNvSpPr txBox="1">
            <a:spLocks noChangeArrowheads="1"/>
          </p:cNvSpPr>
          <p:nvPr/>
        </p:nvSpPr>
        <p:spPr bwMode="auto">
          <a:xfrm>
            <a:off x="808038" y="1136650"/>
            <a:ext cx="2684462" cy="4572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endParaRPr lang="en-US" sz="2400">
              <a:latin typeface="Tahoma" pitchFamily="34" charset="0"/>
            </a:endParaRPr>
          </a:p>
        </p:txBody>
      </p:sp>
      <p:sp>
        <p:nvSpPr>
          <p:cNvPr id="52229" name="Rectangle 5"/>
          <p:cNvSpPr>
            <a:spLocks noChangeArrowheads="1"/>
          </p:cNvSpPr>
          <p:nvPr/>
        </p:nvSpPr>
        <p:spPr bwMode="auto">
          <a:xfrm>
            <a:off x="684213" y="981075"/>
            <a:ext cx="2303462" cy="3743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/>
              <a:t>Dose vs depth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/>
              <a:t>energy deposition 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/>
              <a:t>in water for a 214 MeV real p beam under various conditions.</a:t>
            </a:r>
          </a:p>
          <a:p>
            <a:pPr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</a:pPr>
            <a:r>
              <a:rPr lang="en-US" sz="1800"/>
              <a:t>Exp. Data from PSI</a:t>
            </a:r>
            <a:endParaRPr lang="en-US" sz="32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0FF424B-FEB7-4933-AE27-50D6E0BBEC76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2603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Heavy ions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800000"/>
                </a:solidFill>
              </a:rPr>
              <a:t>Ionization energy losses</a:t>
            </a:r>
            <a:r>
              <a:rPr lang="en-US" smtClean="0"/>
              <a:t> </a:t>
            </a:r>
          </a:p>
          <a:p>
            <a:pPr eaLnBrk="1" hangingPunct="1"/>
            <a:r>
              <a:rPr lang="en-US" smtClean="0"/>
              <a:t>Up-to-date effective charge parameterizations</a:t>
            </a:r>
          </a:p>
          <a:p>
            <a:pPr eaLnBrk="1" hangingPunct="1"/>
            <a:r>
              <a:rPr lang="en-US" smtClean="0"/>
              <a:t>Energy loss straggling according to:</a:t>
            </a:r>
          </a:p>
          <a:p>
            <a:pPr lvl="1" eaLnBrk="1" hangingPunct="1"/>
            <a:r>
              <a:rPr lang="en-US" smtClean="0"/>
              <a:t>“normal” first Born approximation</a:t>
            </a:r>
          </a:p>
          <a:p>
            <a:pPr lvl="1" eaLnBrk="1" hangingPunct="1"/>
            <a:r>
              <a:rPr lang="en-US" smtClean="0"/>
              <a:t>Charge exchange effects (dominant at low energies, ad-hoc model developed for  FLUKA)</a:t>
            </a:r>
          </a:p>
          <a:p>
            <a:pPr lvl="1" eaLnBrk="1" hangingPunct="1"/>
            <a:r>
              <a:rPr lang="en-US" smtClean="0"/>
              <a:t>Mott cross section (high energies, not yet fully implemented)</a:t>
            </a:r>
          </a:p>
          <a:p>
            <a:pPr lvl="1" eaLnBrk="1" hangingPunct="1"/>
            <a:r>
              <a:rPr lang="en-US" smtClean="0"/>
              <a:t>Nuclear form factors (high energies)</a:t>
            </a:r>
          </a:p>
          <a:p>
            <a:pPr lvl="1" eaLnBrk="1" hangingPunct="1"/>
            <a:r>
              <a:rPr lang="en-US" smtClean="0"/>
              <a:t>Direct e+/e- production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B5552F-A2CD-4766-A5F5-556F437F663A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5632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Heavy ions dE/dx</a:t>
            </a:r>
          </a:p>
        </p:txBody>
      </p:sp>
      <p:pic>
        <p:nvPicPr>
          <p:cNvPr id="56323" name="Picture 5" descr="dedxu"/>
          <p:cNvPicPr>
            <a:picLocks noChangeAspect="1" noChangeArrowheads="1"/>
          </p:cNvPicPr>
          <p:nvPr/>
        </p:nvPicPr>
        <p:blipFill>
          <a:blip r:embed="rId3"/>
          <a:srcRect l="4388" t="24568" r="16222" b="18843"/>
          <a:stretch>
            <a:fillRect/>
          </a:stretch>
        </p:blipFill>
        <p:spPr bwMode="auto">
          <a:xfrm>
            <a:off x="0" y="935038"/>
            <a:ext cx="4537075" cy="4581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324" name="Picture 6" descr="dedxar"/>
          <p:cNvPicPr>
            <a:picLocks noChangeAspect="1" noChangeArrowheads="1"/>
          </p:cNvPicPr>
          <p:nvPr/>
        </p:nvPicPr>
        <p:blipFill>
          <a:blip r:embed="rId4"/>
          <a:srcRect l="5055" t="25452" r="14305" b="21176"/>
          <a:stretch>
            <a:fillRect/>
          </a:stretch>
        </p:blipFill>
        <p:spPr bwMode="auto">
          <a:xfrm>
            <a:off x="4535488" y="1052513"/>
            <a:ext cx="4608512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6325" name="Text Box 7"/>
          <p:cNvSpPr txBox="1">
            <a:spLocks noChangeArrowheads="1"/>
          </p:cNvSpPr>
          <p:nvPr/>
        </p:nvSpPr>
        <p:spPr bwMode="auto">
          <a:xfrm>
            <a:off x="158750" y="5373688"/>
            <a:ext cx="8985250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Comparison of experimental (R.Bimbot, NIMB69 (1992) 1) (red) and FLUKA (blue) stopping powers of Argon and Uranium ions in different materials and at different energies.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B02BC9C-B01A-42B0-AF48-A3487444A8CC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8350250" cy="603250"/>
          </a:xfrm>
        </p:spPr>
        <p:txBody>
          <a:bodyPr/>
          <a:lstStyle/>
          <a:p>
            <a:pPr eaLnBrk="1" hangingPunct="1"/>
            <a:r>
              <a:rPr lang="en-US" sz="2800" b="1" smtClean="0"/>
              <a:t>Bragg peaks vs exp. data: </a:t>
            </a:r>
            <a:r>
              <a:rPr lang="en-US" sz="2800" b="1" baseline="30000" smtClean="0"/>
              <a:t>20</a:t>
            </a:r>
            <a:r>
              <a:rPr lang="en-US" sz="2800" b="1" smtClean="0"/>
              <a:t>Ne @ 670 MeV/n</a:t>
            </a:r>
          </a:p>
        </p:txBody>
      </p:sp>
      <p:sp>
        <p:nvSpPr>
          <p:cNvPr id="58371" name="Text Box 3"/>
          <p:cNvSpPr txBox="1">
            <a:spLocks noChangeArrowheads="1"/>
          </p:cNvSpPr>
          <p:nvPr/>
        </p:nvSpPr>
        <p:spPr bwMode="auto">
          <a:xfrm>
            <a:off x="684213" y="1196975"/>
            <a:ext cx="2447925" cy="283845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800"/>
              <a:t>Dose vs depth distribution for 670 MeV/n </a:t>
            </a:r>
            <a:r>
              <a:rPr lang="en-US" sz="1800" baseline="30000"/>
              <a:t>20</a:t>
            </a:r>
            <a:r>
              <a:rPr lang="en-US" sz="1800"/>
              <a:t>Ne ions on a water phantom.</a:t>
            </a:r>
          </a:p>
          <a:p>
            <a:pPr algn="ctr"/>
            <a:r>
              <a:rPr lang="en-US" sz="1800"/>
              <a:t>The </a:t>
            </a:r>
            <a:r>
              <a:rPr lang="en-US" sz="1800">
                <a:solidFill>
                  <a:srgbClr val="008000"/>
                </a:solidFill>
              </a:rPr>
              <a:t>green</a:t>
            </a:r>
            <a:r>
              <a:rPr lang="en-US" sz="1800"/>
              <a:t> line is the FLUKA prediction</a:t>
            </a:r>
          </a:p>
          <a:p>
            <a:pPr algn="ctr"/>
            <a:r>
              <a:rPr lang="en-US" sz="1800"/>
              <a:t>The symbols are exp data from </a:t>
            </a:r>
            <a:r>
              <a:rPr lang="en-US" sz="1800">
                <a:solidFill>
                  <a:srgbClr val="CC0000"/>
                </a:solidFill>
              </a:rPr>
              <a:t>LBL</a:t>
            </a:r>
            <a:r>
              <a:rPr lang="en-US" sz="1800"/>
              <a:t> and </a:t>
            </a:r>
            <a:r>
              <a:rPr lang="en-US" sz="1800">
                <a:solidFill>
                  <a:schemeClr val="hlink"/>
                </a:solidFill>
              </a:rPr>
              <a:t>GSI</a:t>
            </a:r>
          </a:p>
          <a:p>
            <a:pPr algn="ctr"/>
            <a:endParaRPr lang="en-US" sz="1800">
              <a:solidFill>
                <a:srgbClr val="33CCCC"/>
              </a:solidFill>
            </a:endParaRPr>
          </a:p>
        </p:txBody>
      </p:sp>
      <p:sp>
        <p:nvSpPr>
          <p:cNvPr id="58372" name="Text Box 4"/>
          <p:cNvSpPr txBox="1">
            <a:spLocks noChangeArrowheads="1"/>
          </p:cNvSpPr>
          <p:nvPr/>
        </p:nvSpPr>
        <p:spPr bwMode="auto">
          <a:xfrm>
            <a:off x="539750" y="4221163"/>
            <a:ext cx="2519363" cy="8255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Exp. Data Jpn.J.Med.Phys. </a:t>
            </a:r>
            <a:r>
              <a:rPr lang="en-US" sz="1600" u="sng"/>
              <a:t>18</a:t>
            </a:r>
            <a:r>
              <a:rPr lang="en-US" sz="1600"/>
              <a:t>, 1,1998</a:t>
            </a:r>
            <a:endParaRPr lang="en-US" sz="2400">
              <a:latin typeface="Tahoma" pitchFamily="34" charset="0"/>
            </a:endParaRPr>
          </a:p>
        </p:txBody>
      </p:sp>
      <p:pic>
        <p:nvPicPr>
          <p:cNvPr id="58373" name="Picture 5" descr="ne20670"/>
          <p:cNvPicPr>
            <a:picLocks noChangeAspect="1" noChangeArrowheads="1"/>
          </p:cNvPicPr>
          <p:nvPr/>
        </p:nvPicPr>
        <p:blipFill>
          <a:blip r:embed="rId3"/>
          <a:srcRect l="6541" t="36647" r="12209" b="7294"/>
          <a:stretch>
            <a:fillRect/>
          </a:stretch>
        </p:blipFill>
        <p:spPr bwMode="auto">
          <a:xfrm>
            <a:off x="3203575" y="908050"/>
            <a:ext cx="5543550" cy="541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74" name="Oval 6"/>
          <p:cNvSpPr>
            <a:spLocks noChangeArrowheads="1"/>
          </p:cNvSpPr>
          <p:nvPr/>
        </p:nvSpPr>
        <p:spPr bwMode="auto">
          <a:xfrm rot="2257492">
            <a:off x="7164388" y="4581525"/>
            <a:ext cx="1152525" cy="360363"/>
          </a:xfrm>
          <a:prstGeom prst="ellips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58375" name="Line 7"/>
          <p:cNvSpPr>
            <a:spLocks noChangeShapeType="1"/>
          </p:cNvSpPr>
          <p:nvPr/>
        </p:nvSpPr>
        <p:spPr bwMode="auto">
          <a:xfrm flipV="1">
            <a:off x="7019925" y="4868863"/>
            <a:ext cx="431800" cy="144462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 type="none" w="sm" len="sm"/>
            <a:tailEnd type="triangle" w="lg" len="med"/>
          </a:ln>
        </p:spPr>
        <p:txBody>
          <a:bodyPr/>
          <a:lstStyle/>
          <a:p>
            <a:endParaRPr lang="en-US"/>
          </a:p>
        </p:txBody>
      </p:sp>
      <p:sp>
        <p:nvSpPr>
          <p:cNvPr id="58376" name="Text Box 8"/>
          <p:cNvSpPr txBox="1">
            <a:spLocks noChangeArrowheads="1"/>
          </p:cNvSpPr>
          <p:nvPr/>
        </p:nvSpPr>
        <p:spPr bwMode="auto">
          <a:xfrm>
            <a:off x="4519613" y="4868863"/>
            <a:ext cx="2455862" cy="33655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 wrap="none">
            <a:spAutoFit/>
          </a:bodyPr>
          <a:lstStyle/>
          <a:p>
            <a:pPr algn="ctr"/>
            <a:r>
              <a:rPr lang="en-US" sz="1600">
                <a:solidFill>
                  <a:srgbClr val="A50021"/>
                </a:solidFill>
              </a:rPr>
              <a:t>Fragmentation products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8A8A720-8EF5-4AD8-82E3-547B613E8D97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08962" cy="609600"/>
          </a:xfrm>
        </p:spPr>
        <p:txBody>
          <a:bodyPr/>
          <a:lstStyle/>
          <a:p>
            <a:pPr eaLnBrk="1" hangingPunct="1"/>
            <a:r>
              <a:rPr lang="en-US" sz="2400" b="1" smtClean="0"/>
              <a:t>Bragg peaks vs exp. data: </a:t>
            </a:r>
            <a:r>
              <a:rPr lang="en-US" sz="2400" b="1" baseline="30000" smtClean="0"/>
              <a:t>12</a:t>
            </a:r>
            <a:r>
              <a:rPr lang="en-US" sz="2400" b="1" smtClean="0"/>
              <a:t>C @ 270 &amp; 330 MeV/n</a:t>
            </a:r>
          </a:p>
        </p:txBody>
      </p:sp>
      <p:pic>
        <p:nvPicPr>
          <p:cNvPr id="60419" name="Picture 3" descr="c12270330"/>
          <p:cNvPicPr>
            <a:picLocks noChangeAspect="1" noChangeArrowheads="1"/>
          </p:cNvPicPr>
          <p:nvPr/>
        </p:nvPicPr>
        <p:blipFill>
          <a:blip r:embed="rId3"/>
          <a:srcRect l="6541" t="36647" r="10292" b="7294"/>
          <a:stretch>
            <a:fillRect/>
          </a:stretch>
        </p:blipFill>
        <p:spPr bwMode="auto">
          <a:xfrm>
            <a:off x="2987675" y="1052513"/>
            <a:ext cx="5543550" cy="529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0420" name="Text Box 4"/>
          <p:cNvSpPr txBox="1">
            <a:spLocks noChangeArrowheads="1"/>
          </p:cNvSpPr>
          <p:nvPr/>
        </p:nvSpPr>
        <p:spPr bwMode="auto">
          <a:xfrm>
            <a:off x="468313" y="4868863"/>
            <a:ext cx="2519362" cy="8255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Exp. Data Jpn.J.Med.Phys. </a:t>
            </a:r>
            <a:r>
              <a:rPr lang="en-US" sz="1600" u="sng"/>
              <a:t>18</a:t>
            </a:r>
            <a:r>
              <a:rPr lang="en-US" sz="1600"/>
              <a:t>, 1,1998</a:t>
            </a:r>
          </a:p>
        </p:txBody>
      </p:sp>
      <p:sp>
        <p:nvSpPr>
          <p:cNvPr id="60421" name="Text Box 5"/>
          <p:cNvSpPr txBox="1">
            <a:spLocks noChangeArrowheads="1"/>
          </p:cNvSpPr>
          <p:nvPr/>
        </p:nvSpPr>
        <p:spPr bwMode="auto">
          <a:xfrm>
            <a:off x="684213" y="1196975"/>
            <a:ext cx="2447925" cy="3478213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800"/>
              <a:t>Dose vs depth distribution for 270  and 330 MeV/n </a:t>
            </a:r>
            <a:r>
              <a:rPr lang="en-US" sz="1800" baseline="30000"/>
              <a:t>12</a:t>
            </a:r>
            <a:r>
              <a:rPr lang="en-US" sz="1800"/>
              <a:t>C ions on a water phantom.</a:t>
            </a:r>
          </a:p>
          <a:p>
            <a:pPr algn="ctr"/>
            <a:r>
              <a:rPr lang="en-US" sz="1800"/>
              <a:t>The full </a:t>
            </a:r>
            <a:r>
              <a:rPr lang="en-US" sz="1800">
                <a:solidFill>
                  <a:srgbClr val="008000"/>
                </a:solidFill>
              </a:rPr>
              <a:t>green</a:t>
            </a:r>
            <a:r>
              <a:rPr lang="en-US" sz="1800"/>
              <a:t> and dashed </a:t>
            </a:r>
            <a:r>
              <a:rPr lang="en-US" sz="1800">
                <a:solidFill>
                  <a:schemeClr val="accent2"/>
                </a:solidFill>
              </a:rPr>
              <a:t>blue </a:t>
            </a:r>
            <a:r>
              <a:rPr lang="en-US" sz="1800"/>
              <a:t>lines are the FLUKA predictions</a:t>
            </a:r>
          </a:p>
          <a:p>
            <a:pPr algn="ctr"/>
            <a:r>
              <a:rPr lang="en-US" sz="1800"/>
              <a:t>The </a:t>
            </a:r>
            <a:r>
              <a:rPr lang="en-US" sz="1800">
                <a:solidFill>
                  <a:srgbClr val="CC0000"/>
                </a:solidFill>
              </a:rPr>
              <a:t>symbols </a:t>
            </a:r>
            <a:r>
              <a:rPr lang="en-US" sz="1800"/>
              <a:t>are exp data from </a:t>
            </a:r>
            <a:r>
              <a:rPr lang="en-US" sz="1800">
                <a:solidFill>
                  <a:schemeClr val="hlink"/>
                </a:solidFill>
              </a:rPr>
              <a:t>GSI</a:t>
            </a:r>
          </a:p>
          <a:p>
            <a:pPr algn="ctr"/>
            <a:endParaRPr lang="en-US" sz="2400">
              <a:latin typeface="Tahoma" pitchFamily="34" charset="0"/>
            </a:endParaRPr>
          </a:p>
        </p:txBody>
      </p:sp>
      <p:sp>
        <p:nvSpPr>
          <p:cNvPr id="60422" name="Oval 6"/>
          <p:cNvSpPr>
            <a:spLocks noChangeArrowheads="1"/>
          </p:cNvSpPr>
          <p:nvPr/>
        </p:nvSpPr>
        <p:spPr bwMode="auto">
          <a:xfrm>
            <a:off x="6659563" y="5157788"/>
            <a:ext cx="792162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  <p:sp>
        <p:nvSpPr>
          <p:cNvPr id="60423" name="Oval 7"/>
          <p:cNvSpPr>
            <a:spLocks noChangeArrowheads="1"/>
          </p:cNvSpPr>
          <p:nvPr/>
        </p:nvSpPr>
        <p:spPr bwMode="auto">
          <a:xfrm>
            <a:off x="5724525" y="5157788"/>
            <a:ext cx="792163" cy="431800"/>
          </a:xfrm>
          <a:prstGeom prst="ellipse">
            <a:avLst/>
          </a:prstGeom>
          <a:noFill/>
          <a:ln w="9525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0253BE-140F-47AD-B0B0-18BE048F82D7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333375"/>
            <a:ext cx="8208962" cy="609600"/>
          </a:xfrm>
        </p:spPr>
        <p:txBody>
          <a:bodyPr/>
          <a:lstStyle/>
          <a:p>
            <a:pPr eaLnBrk="1" hangingPunct="1"/>
            <a:r>
              <a:rPr lang="en-US" sz="2400" b="1" smtClean="0"/>
              <a:t>Bragg peaks vs exp. data: </a:t>
            </a:r>
            <a:r>
              <a:rPr lang="en-US" sz="2400" b="1" baseline="30000" smtClean="0"/>
              <a:t>12</a:t>
            </a:r>
            <a:r>
              <a:rPr lang="en-US" sz="2400" b="1" smtClean="0"/>
              <a:t>C @ 270 MeV/n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468313" y="5734050"/>
            <a:ext cx="2519362" cy="8255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600"/>
              <a:t>Exp. Data Jpn.J.Med.Phys. </a:t>
            </a:r>
            <a:r>
              <a:rPr lang="en-US" sz="1600" u="sng"/>
              <a:t>18</a:t>
            </a:r>
            <a:r>
              <a:rPr lang="en-US" sz="1600"/>
              <a:t>, 1,1998</a:t>
            </a:r>
          </a:p>
        </p:txBody>
      </p:sp>
      <p:pic>
        <p:nvPicPr>
          <p:cNvPr id="62468" name="Picture 4" descr="c12270nr"/>
          <p:cNvPicPr>
            <a:picLocks noChangeAspect="1" noChangeArrowheads="1"/>
          </p:cNvPicPr>
          <p:nvPr/>
        </p:nvPicPr>
        <p:blipFill>
          <a:blip r:embed="rId3"/>
          <a:srcRect l="6541" t="36647" r="6541" b="7294"/>
          <a:stretch>
            <a:fillRect/>
          </a:stretch>
        </p:blipFill>
        <p:spPr bwMode="auto">
          <a:xfrm>
            <a:off x="2771775" y="996950"/>
            <a:ext cx="6048375" cy="5526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2469" name="Text Box 5"/>
          <p:cNvSpPr txBox="1">
            <a:spLocks noChangeArrowheads="1"/>
          </p:cNvSpPr>
          <p:nvPr/>
        </p:nvSpPr>
        <p:spPr bwMode="auto">
          <a:xfrm>
            <a:off x="468313" y="981075"/>
            <a:ext cx="2447925" cy="4851400"/>
          </a:xfrm>
          <a:prstGeom prst="rect">
            <a:avLst/>
          </a:prstGeom>
          <a:noFill/>
          <a:ln w="635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/>
            <a:r>
              <a:rPr lang="en-US" sz="1800"/>
              <a:t>Close-up of the dose vs depth distribution for 270 MeV/n </a:t>
            </a:r>
            <a:r>
              <a:rPr lang="en-US" sz="1800" baseline="30000"/>
              <a:t>12</a:t>
            </a:r>
            <a:r>
              <a:rPr lang="en-US" sz="1800"/>
              <a:t>C ions on a water phantom.</a:t>
            </a:r>
          </a:p>
          <a:p>
            <a:pPr algn="ctr"/>
            <a:r>
              <a:rPr lang="en-US" sz="1800"/>
              <a:t>The </a:t>
            </a:r>
            <a:r>
              <a:rPr lang="en-US" sz="1800">
                <a:solidFill>
                  <a:srgbClr val="008000"/>
                </a:solidFill>
              </a:rPr>
              <a:t>green</a:t>
            </a:r>
            <a:r>
              <a:rPr lang="en-US" sz="1800"/>
              <a:t> line is the FLUKA prediction with the nominal 0.15% energy spread </a:t>
            </a:r>
          </a:p>
          <a:p>
            <a:pPr algn="ctr"/>
            <a:r>
              <a:rPr lang="en-US" sz="1800"/>
              <a:t>The </a:t>
            </a:r>
            <a:r>
              <a:rPr lang="en-US" sz="1800">
                <a:solidFill>
                  <a:schemeClr val="hlink"/>
                </a:solidFill>
              </a:rPr>
              <a:t>dotted light blue</a:t>
            </a:r>
            <a:r>
              <a:rPr lang="en-US" sz="1800"/>
              <a:t> line is the prediction for no spread, and the </a:t>
            </a:r>
            <a:r>
              <a:rPr lang="en-US" sz="1800">
                <a:solidFill>
                  <a:schemeClr val="accent2"/>
                </a:solidFill>
              </a:rPr>
              <a:t>dashed blue</a:t>
            </a:r>
            <a:r>
              <a:rPr lang="en-US" sz="1800"/>
              <a:t> one the prediction for </a:t>
            </a:r>
            <a:r>
              <a:rPr lang="en-US" sz="1800" i="1"/>
              <a:t>I </a:t>
            </a:r>
            <a:r>
              <a:rPr lang="en-US" sz="1800"/>
              <a:t>increased by 1 eV</a:t>
            </a:r>
            <a:endParaRPr lang="en-US" sz="1800">
              <a:solidFill>
                <a:schemeClr val="hlink"/>
              </a:solidFill>
            </a:endParaRPr>
          </a:p>
          <a:p>
            <a:pPr algn="ctr"/>
            <a:endParaRPr lang="en-US" sz="24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3026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1187450" y="1484313"/>
            <a:ext cx="7772400" cy="1095375"/>
          </a:xfrm>
        </p:spPr>
        <p:txBody>
          <a:bodyPr/>
          <a:lstStyle/>
          <a:p>
            <a:pPr eaLnBrk="1" hangingPunct="1">
              <a:defRPr/>
            </a:pPr>
            <a:r>
              <a:rPr lang="en-US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Charged particle transport</a:t>
            </a:r>
          </a:p>
        </p:txBody>
      </p:sp>
      <p:sp>
        <p:nvSpPr>
          <p:cNvPr id="64514" name="Rectangle 5"/>
          <p:cNvSpPr>
            <a:spLocks noGrp="1" noChangeArrowheads="1"/>
          </p:cNvSpPr>
          <p:nvPr>
            <p:ph type="subTitle" idx="4294967295"/>
          </p:nvPr>
        </p:nvSpPr>
        <p:spPr>
          <a:xfrm>
            <a:off x="1692275" y="4365625"/>
            <a:ext cx="7162800" cy="2024063"/>
          </a:xfrm>
        </p:spPr>
        <p:txBody>
          <a:bodyPr/>
          <a:lstStyle/>
          <a:p>
            <a:pPr marL="0" indent="0" algn="ctr" eaLnBrk="1" hangingPunct="1">
              <a:buFont typeface="Wingdings" pitchFamily="2" charset="2"/>
              <a:buNone/>
            </a:pPr>
            <a:endParaRPr lang="en-US" smtClean="0"/>
          </a:p>
          <a:p>
            <a:pPr marL="0" indent="0" algn="ctr" eaLnBrk="1" hangingPunct="1">
              <a:buFont typeface="Wingdings" pitchFamily="2" charset="2"/>
              <a:buNone/>
            </a:pPr>
            <a:endParaRPr lang="en-US" smtClean="0"/>
          </a:p>
        </p:txBody>
      </p:sp>
      <p:pic>
        <p:nvPicPr>
          <p:cNvPr id="64515" name="Picture 8" descr="logo3000x20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242050" y="0"/>
            <a:ext cx="2901950" cy="1054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0"/>
            <a:ext cx="7772400" cy="609600"/>
          </a:xfrm>
        </p:spPr>
        <p:txBody>
          <a:bodyPr/>
          <a:lstStyle/>
          <a:p>
            <a:pPr algn="ctr" eaLnBrk="1" hangingPunct="1"/>
            <a:r>
              <a:rPr lang="en-US" sz="3200" smtClean="0"/>
              <a:t>Topics</a:t>
            </a:r>
          </a:p>
        </p:txBody>
      </p:sp>
      <p:sp>
        <p:nvSpPr>
          <p:cNvPr id="2969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9750" y="549275"/>
            <a:ext cx="3960813" cy="6021388"/>
          </a:xfrm>
          <a:ln w="3175">
            <a:solidFill>
              <a:schemeClr val="tx1"/>
            </a:solidFill>
          </a:ln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General settings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Interactions of leptons/photons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Photon interactions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Photoelectric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Compton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Rayleigh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Pair production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Photonuclear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Photomuon production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Electron/positron interactions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Bremsstrahlung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Scattering on electrons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Muon interactions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Bremsstrahlung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Pair production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Nuclear interactions</a:t>
            </a:r>
          </a:p>
          <a:p>
            <a:pPr lvl="2" eaLnBrk="1" hangingPunct="1">
              <a:lnSpc>
                <a:spcPct val="90000"/>
              </a:lnSpc>
            </a:pPr>
            <a:endParaRPr lang="en-US" smtClean="0"/>
          </a:p>
        </p:txBody>
      </p:sp>
      <p:sp>
        <p:nvSpPr>
          <p:cNvPr id="1225733" name="Rectangle 5"/>
          <p:cNvSpPr>
            <a:spLocks noChangeArrowheads="1"/>
          </p:cNvSpPr>
          <p:nvPr/>
        </p:nvSpPr>
        <p:spPr bwMode="auto">
          <a:xfrm>
            <a:off x="4787900" y="981075"/>
            <a:ext cx="3889375" cy="5545138"/>
          </a:xfrm>
          <a:prstGeom prst="rect">
            <a:avLst/>
          </a:prstGeom>
          <a:noFill/>
          <a:ln w="317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en-US" sz="2400"/>
              <a:t>Ionization energy losses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/>
              <a:t>Continuous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/>
              <a:t>Delta-ray production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l"/>
              <a:defRPr/>
            </a:pPr>
            <a:r>
              <a:rPr lang="en-US" sz="2400"/>
              <a:t>Transport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/>
              <a:t>Multiple scattering</a:t>
            </a:r>
          </a:p>
          <a:p>
            <a:pPr marL="742950" lvl="1" indent="-285750">
              <a:spcBef>
                <a:spcPct val="20000"/>
              </a:spcBef>
              <a:buClr>
                <a:schemeClr val="tx1"/>
              </a:buClr>
              <a:buSzPct val="60000"/>
              <a:buFont typeface="Wingdings" pitchFamily="2" charset="2"/>
              <a:buChar char="n"/>
              <a:defRPr/>
            </a:pPr>
            <a:r>
              <a:rPr lang="en-US"/>
              <a:t>Single scattering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400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These are common to all charged particles,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None/>
              <a:defRPr/>
            </a:pPr>
            <a:r>
              <a:rPr lang="en-US" sz="2400" i="1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although traditionally associated with EM</a:t>
            </a:r>
          </a:p>
          <a:p>
            <a:pPr marL="342900" indent="-342900">
              <a:spcBef>
                <a:spcPct val="20000"/>
              </a:spcBef>
              <a:buClr>
                <a:schemeClr val="hlink"/>
              </a:buClr>
              <a:buSzPct val="80000"/>
              <a:buFont typeface="Wingdings" pitchFamily="2" charset="2"/>
              <a:buChar char="•"/>
              <a:defRPr/>
            </a:pPr>
            <a:r>
              <a:rPr lang="en-US" sz="2400">
                <a:effectLst>
                  <a:outerShdw blurRad="38100" dist="38100" dir="2700000" algn="tl">
                    <a:srgbClr val="C0C0C0"/>
                  </a:outerShdw>
                </a:effectLst>
              </a:rPr>
              <a:t>Transport in Magnetic field</a:t>
            </a:r>
          </a:p>
          <a:p>
            <a:pPr marL="1143000" lvl="2" indent="-228600">
              <a:spcBef>
                <a:spcPct val="20000"/>
              </a:spcBef>
              <a:buClr>
                <a:schemeClr val="hlink"/>
              </a:buClr>
              <a:buSzPct val="95000"/>
              <a:buFont typeface="Wingdings" pitchFamily="2" charset="2"/>
              <a:buChar char="w"/>
              <a:defRPr/>
            </a:pPr>
            <a:endParaRPr lang="en-US" sz="1800"/>
          </a:p>
        </p:txBody>
      </p:sp>
      <p:sp>
        <p:nvSpPr>
          <p:cNvPr id="29700" name="AutoShape 6"/>
          <p:cNvSpPr>
            <a:spLocks noChangeArrowheads="1"/>
          </p:cNvSpPr>
          <p:nvPr/>
        </p:nvSpPr>
        <p:spPr bwMode="auto">
          <a:xfrm>
            <a:off x="6659563" y="188913"/>
            <a:ext cx="485775" cy="649287"/>
          </a:xfrm>
          <a:prstGeom prst="downArrow">
            <a:avLst>
              <a:gd name="adj1" fmla="val 50000"/>
              <a:gd name="adj2" fmla="val 33415"/>
            </a:avLst>
          </a:prstGeom>
          <a:solidFill>
            <a:srgbClr val="FFCC00">
              <a:alpha val="65097"/>
            </a:srgbClr>
          </a:solidFill>
          <a:ln w="31750" algn="ctr">
            <a:solidFill>
              <a:srgbClr val="FF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4F9B899-3AB2-454B-85A1-E899F07D8900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6656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Setting particle transport threshold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773238"/>
            <a:ext cx="7993062" cy="4392612"/>
          </a:xfrm>
        </p:spPr>
        <p:txBody>
          <a:bodyPr/>
          <a:lstStyle/>
          <a:p>
            <a:pPr eaLnBrk="1" hangingPunct="1"/>
            <a:r>
              <a:rPr lang="en-US" smtClean="0"/>
              <a:t>Hadron and muon transport thresholds are set with this card (see the manual for details)</a:t>
            </a:r>
          </a:p>
          <a:p>
            <a:pPr eaLnBrk="1" hangingPunct="1"/>
            <a:r>
              <a:rPr lang="en-US" smtClean="0"/>
              <a:t>The neutron threshold has a special meaning (as shown in the low energy neutron lecture), leave at the default value (1 x 10</a:t>
            </a:r>
            <a:r>
              <a:rPr lang="en-US" baseline="30000" smtClean="0"/>
              <a:t>-5</a:t>
            </a:r>
            <a:r>
              <a:rPr lang="en-US" smtClean="0"/>
              <a:t> eV)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b="1" i="1" smtClean="0">
                <a:solidFill>
                  <a:srgbClr val="CC0000"/>
                </a:solidFill>
              </a:rPr>
              <a:t>Warning: the behaviour of PART-THR for neutrons has changed with the 2008 release!!</a:t>
            </a:r>
          </a:p>
          <a:p>
            <a:pPr eaLnBrk="1" hangingPunct="1"/>
            <a:r>
              <a:rPr lang="en-US" smtClean="0"/>
              <a:t>The threshold for nbar’s and neutral kaons should always be zero</a:t>
            </a:r>
          </a:p>
        </p:txBody>
      </p:sp>
      <p:sp>
        <p:nvSpPr>
          <p:cNvPr id="66564" name="Rectangle 4"/>
          <p:cNvSpPr>
            <a:spLocks noChangeArrowheads="1"/>
          </p:cNvSpPr>
          <p:nvPr/>
        </p:nvSpPr>
        <p:spPr bwMode="auto">
          <a:xfrm>
            <a:off x="611188" y="1052513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PART-THR Thresh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 Part1	Part2	Step</a:t>
            </a:r>
            <a:r>
              <a:rPr lang="fr-FR" sz="16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	</a:t>
            </a:r>
            <a:endParaRPr lang="fr-FR" sz="1600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DF3BAD-60B4-4AE0-9441-E5EC562C79D2}" type="slidenum">
              <a:rPr lang="en-US" smtClean="0"/>
              <a:pPr/>
              <a:t>21</a:t>
            </a:fld>
            <a:endParaRPr lang="en-US" smtClean="0"/>
          </a:p>
        </p:txBody>
      </p:sp>
      <p:sp>
        <p:nvSpPr>
          <p:cNvPr id="6861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Charged particle transport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mtClean="0"/>
              <a:t>Besides energy losses, charged particles undergo scattering by atomic nuclei.  The </a:t>
            </a:r>
            <a:r>
              <a:rPr lang="en-US" smtClean="0">
                <a:solidFill>
                  <a:srgbClr val="CC0000"/>
                </a:solidFill>
              </a:rPr>
              <a:t>Molière</a:t>
            </a:r>
            <a:r>
              <a:rPr lang="en-US" smtClean="0"/>
              <a:t> multiple scattering </a:t>
            </a:r>
            <a:r>
              <a:rPr lang="en-US" smtClean="0">
                <a:solidFill>
                  <a:srgbClr val="CC0000"/>
                </a:solidFill>
              </a:rPr>
              <a:t>(MCS)</a:t>
            </a:r>
            <a:r>
              <a:rPr lang="en-US" smtClean="0"/>
              <a:t> theory is commonly used to describe the cumulative effect of all scatterings along a charged  particle step.  However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009900"/>
                </a:solidFill>
              </a:rPr>
              <a:t>Final </a:t>
            </a:r>
            <a:r>
              <a:rPr lang="en-US" smtClean="0"/>
              <a:t>deflection wrt initial direction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009900"/>
                </a:solidFill>
              </a:rPr>
              <a:t>Lateral</a:t>
            </a:r>
            <a:r>
              <a:rPr lang="en-US" smtClean="0"/>
              <a:t> displacement during the step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009900"/>
                </a:solidFill>
              </a:rPr>
              <a:t>Shortening </a:t>
            </a:r>
            <a:r>
              <a:rPr lang="en-US" smtClean="0"/>
              <a:t>of the straight step with respect to the total trajectory due to “wiggliness” of the path  (often referred to as </a:t>
            </a:r>
            <a:r>
              <a:rPr lang="en-US" smtClean="0">
                <a:solidFill>
                  <a:srgbClr val="009900"/>
                </a:solidFill>
              </a:rPr>
              <a:t>PLC,</a:t>
            </a:r>
            <a:r>
              <a:rPr lang="en-US" smtClean="0"/>
              <a:t> path length correction)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>
                <a:solidFill>
                  <a:srgbClr val="009900"/>
                </a:solidFill>
              </a:rPr>
              <a:t>Truncation</a:t>
            </a:r>
            <a:r>
              <a:rPr lang="en-US" smtClean="0"/>
              <a:t> of the step on boundaries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mtClean="0"/>
              <a:t>Interplay with </a:t>
            </a:r>
            <a:r>
              <a:rPr lang="en-US" smtClean="0">
                <a:solidFill>
                  <a:srgbClr val="009900"/>
                </a:solidFill>
              </a:rPr>
              <a:t>magnetic field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b="1" i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MUST </a:t>
            </a:r>
            <a:r>
              <a:rPr lang="en-US" smtClean="0"/>
              <a:t>all be accounted for accurately, to avoid </a:t>
            </a:r>
            <a:r>
              <a:rPr lang="en-US" smtClean="0">
                <a:solidFill>
                  <a:srgbClr val="CC0000"/>
                </a:solidFill>
              </a:rPr>
              <a:t>artifacts</a:t>
            </a:r>
            <a:r>
              <a:rPr lang="en-US" smtClean="0"/>
              <a:t> like unphysical distributions on boundary and </a:t>
            </a:r>
            <a:r>
              <a:rPr lang="en-US" smtClean="0">
                <a:solidFill>
                  <a:srgbClr val="CC0000"/>
                </a:solidFill>
              </a:rPr>
              <a:t>step length dependence of the results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3710D1B-3A0E-45A3-9BD0-38248828BB34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7065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The FLUKA  MCS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981075"/>
            <a:ext cx="8355013" cy="55435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000" smtClean="0"/>
              <a:t>Accurate </a:t>
            </a:r>
            <a:r>
              <a:rPr lang="en-US" sz="2000" smtClean="0">
                <a:solidFill>
                  <a:srgbClr val="CC0000"/>
                </a:solidFill>
              </a:rPr>
              <a:t>PLC</a:t>
            </a:r>
            <a:r>
              <a:rPr lang="en-US" sz="2000" smtClean="0"/>
              <a:t> (not the average value but sampled from a distribution), giving a </a:t>
            </a:r>
            <a:r>
              <a:rPr lang="en-US" sz="2000" smtClean="0">
                <a:solidFill>
                  <a:srgbClr val="009900"/>
                </a:solidFill>
              </a:rPr>
              <a:t>complete independence from step size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Correct </a:t>
            </a:r>
            <a:r>
              <a:rPr lang="en-US" sz="2000" smtClean="0">
                <a:solidFill>
                  <a:srgbClr val="CC0000"/>
                </a:solidFill>
              </a:rPr>
              <a:t>lateral displacement</a:t>
            </a:r>
            <a:r>
              <a:rPr lang="en-US" sz="2000" smtClean="0"/>
              <a:t> even near a boundary 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CC0000"/>
                </a:solidFill>
              </a:rPr>
              <a:t>Correlations</a:t>
            </a:r>
            <a:r>
              <a:rPr lang="en-US" sz="2000" smtClean="0"/>
              <a:t>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           PLC             </a:t>
            </a:r>
            <a:r>
              <a:rPr lang="en-US" sz="2000" smtClean="0">
                <a:sym typeface="Symbol" pitchFamily="18" charset="2"/>
              </a:rPr>
              <a:t></a:t>
            </a:r>
            <a:r>
              <a:rPr lang="en-US" sz="2000" smtClean="0"/>
              <a:t> lateral deflection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lateral displacement </a:t>
            </a:r>
            <a:r>
              <a:rPr lang="en-US" sz="2000" smtClean="0">
                <a:sym typeface="Symbol" pitchFamily="18" charset="2"/>
              </a:rPr>
              <a:t></a:t>
            </a:r>
            <a:r>
              <a:rPr lang="en-US" sz="2000" smtClean="0"/>
              <a:t> longitudinal displacement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en-US" sz="2000" smtClean="0"/>
              <a:t>                scattering angle     </a:t>
            </a:r>
            <a:r>
              <a:rPr lang="en-US" sz="2000" smtClean="0">
                <a:sym typeface="Symbol" pitchFamily="18" charset="2"/>
              </a:rPr>
              <a:t></a:t>
            </a:r>
            <a:r>
              <a:rPr lang="en-US" sz="2000" smtClean="0"/>
              <a:t> longitudinal displacement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Variation with energy of the Moliere </a:t>
            </a:r>
            <a:r>
              <a:rPr lang="en-US" sz="2000" smtClean="0">
                <a:solidFill>
                  <a:srgbClr val="CC0000"/>
                </a:solidFill>
              </a:rPr>
              <a:t>screening correction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Optionally</a:t>
            </a:r>
            <a:r>
              <a:rPr lang="en-US" sz="2000" smtClean="0">
                <a:solidFill>
                  <a:srgbClr val="CC0000"/>
                </a:solidFill>
              </a:rPr>
              <a:t>, spin-relativistic corrections</a:t>
            </a:r>
            <a:r>
              <a:rPr lang="en-US" sz="2000" smtClean="0"/>
              <a:t> (1st or 2nd Born approximation) and effect of nucleus finite size (</a:t>
            </a:r>
            <a:r>
              <a:rPr lang="en-US" sz="2000" smtClean="0">
                <a:solidFill>
                  <a:srgbClr val="CC0000"/>
                </a:solidFill>
              </a:rPr>
              <a:t>form factors</a:t>
            </a:r>
            <a:r>
              <a:rPr lang="en-US" sz="2000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>
                <a:solidFill>
                  <a:srgbClr val="CC0000"/>
                </a:solidFill>
              </a:rPr>
              <a:t>Special</a:t>
            </a:r>
            <a:r>
              <a:rPr lang="en-US" sz="2000" smtClean="0"/>
              <a:t> geometry tracking </a:t>
            </a:r>
            <a:r>
              <a:rPr lang="en-US" sz="2000" smtClean="0">
                <a:solidFill>
                  <a:srgbClr val="CC0000"/>
                </a:solidFill>
              </a:rPr>
              <a:t>near boundaries</a:t>
            </a:r>
            <a:r>
              <a:rPr lang="en-US" sz="2000" smtClean="0"/>
              <a:t>, with automatic control of the step size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On user request, </a:t>
            </a:r>
            <a:r>
              <a:rPr lang="en-US" sz="2000" smtClean="0">
                <a:solidFill>
                  <a:srgbClr val="CC0000"/>
                </a:solidFill>
              </a:rPr>
              <a:t>single scattering</a:t>
            </a:r>
            <a:r>
              <a:rPr lang="en-US" sz="2000" smtClean="0"/>
              <a:t> automatically replaces multiple scattering for steps close to a boundary or too short to satisfy Moliere theory. A full Single Scattering option is also available.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Moliere theory used strictly within its  </a:t>
            </a:r>
            <a:r>
              <a:rPr lang="en-US" sz="2000" smtClean="0">
                <a:solidFill>
                  <a:srgbClr val="CC0000"/>
                </a:solidFill>
              </a:rPr>
              <a:t>limits of validity</a:t>
            </a:r>
          </a:p>
          <a:p>
            <a:pPr eaLnBrk="1" hangingPunct="1">
              <a:lnSpc>
                <a:spcPct val="90000"/>
              </a:lnSpc>
            </a:pPr>
            <a:r>
              <a:rPr lang="en-US" sz="2000" smtClean="0"/>
              <a:t>combined effect of MCS and </a:t>
            </a:r>
            <a:r>
              <a:rPr lang="en-US" sz="2000" smtClean="0">
                <a:solidFill>
                  <a:srgbClr val="CC0000"/>
                </a:solidFill>
              </a:rPr>
              <a:t>magnetic fields</a:t>
            </a:r>
          </a:p>
          <a:p>
            <a:pPr eaLnBrk="1" hangingPunct="1">
              <a:lnSpc>
                <a:spcPct val="90000"/>
              </a:lnSpc>
            </a:pPr>
            <a:endParaRPr lang="en-US" sz="2000" smtClean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94F8E5E-D0C9-4940-8B5A-F457F2493D96}" type="slidenum">
              <a:rPr lang="en-US" smtClean="0"/>
              <a:pPr/>
              <a:t>23</a:t>
            </a:fld>
            <a:endParaRPr lang="en-US" smtClean="0"/>
          </a:p>
        </p:txBody>
      </p:sp>
      <p:sp>
        <p:nvSpPr>
          <p:cNvPr id="7270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The FLUKA MCS - II</a:t>
            </a:r>
          </a:p>
        </p:txBody>
      </p:sp>
      <p:sp>
        <p:nvSpPr>
          <p:cNvPr id="7270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As a result, FLUKA can correctly simulate </a:t>
            </a:r>
            <a:r>
              <a:rPr lang="en-US" smtClean="0">
                <a:solidFill>
                  <a:srgbClr val="CC0000"/>
                </a:solidFill>
              </a:rPr>
              <a:t>electron backscattering </a:t>
            </a:r>
            <a:r>
              <a:rPr lang="en-US" smtClean="0"/>
              <a:t>even at very low energies and in most cases without switching off the condensed history transport (a real challenge for an algorithm based on Moliere theory!)</a:t>
            </a:r>
          </a:p>
          <a:p>
            <a:pPr eaLnBrk="1" hangingPunct="1"/>
            <a:r>
              <a:rPr lang="en-US" smtClean="0"/>
              <a:t>The sophisticated treatment of boundaries allows also to deal successfully with gases, very thin regions and interfaces</a:t>
            </a:r>
          </a:p>
          <a:p>
            <a:pPr eaLnBrk="1" hangingPunct="1"/>
            <a:r>
              <a:rPr lang="en-US" smtClean="0"/>
              <a:t>The same algorithm is used for charged hadrons and muons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D027615-A835-4D33-861C-6CD244F6A452}" type="slidenum">
              <a:rPr lang="en-US" smtClean="0"/>
              <a:pPr/>
              <a:t>24</a:t>
            </a:fld>
            <a:endParaRPr lang="en-US" smtClean="0"/>
          </a:p>
        </p:txBody>
      </p:sp>
      <p:sp>
        <p:nvSpPr>
          <p:cNvPr id="747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Single Scattering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In very thin layers, wires, or gases, Molière theory does not apply.</a:t>
            </a:r>
          </a:p>
          <a:p>
            <a:pPr eaLnBrk="1" hangingPunct="1"/>
            <a:r>
              <a:rPr lang="en-US" smtClean="0"/>
              <a:t>In FLUKA, it is possible to replace the standard multiple scattering algorithm by </a:t>
            </a:r>
            <a:r>
              <a:rPr lang="en-US" smtClean="0">
                <a:solidFill>
                  <a:srgbClr val="CC0000"/>
                </a:solidFill>
              </a:rPr>
              <a:t>single scattering</a:t>
            </a:r>
            <a:r>
              <a:rPr lang="en-US" smtClean="0"/>
              <a:t> in defined materials (option MULSOPT).</a:t>
            </a:r>
          </a:p>
          <a:p>
            <a:pPr eaLnBrk="1" hangingPunct="1"/>
            <a:r>
              <a:rPr lang="en-US" smtClean="0"/>
              <a:t>Cross section as given by Molière (for consistency)</a:t>
            </a:r>
          </a:p>
          <a:p>
            <a:pPr eaLnBrk="1" hangingPunct="1"/>
            <a:r>
              <a:rPr lang="en-US" smtClean="0"/>
              <a:t>Integrated analytically without approximations</a:t>
            </a:r>
          </a:p>
          <a:p>
            <a:pPr eaLnBrk="1" hangingPunct="1"/>
            <a:r>
              <a:rPr lang="en-US" smtClean="0"/>
              <a:t>Nuclear and spin-relativistic corrections are applied in a straightforward way by a rejection technique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14AA2F-5263-48C0-8EC3-206423BD44D2}" type="slidenum">
              <a:rPr lang="en-US" smtClean="0"/>
              <a:pPr/>
              <a:t>25</a:t>
            </a:fld>
            <a:endParaRPr lang="en-US" smtClean="0"/>
          </a:p>
        </p:txBody>
      </p:sp>
      <p:sp>
        <p:nvSpPr>
          <p:cNvPr id="76802" name="Rectangle 56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Electron Backscattering</a:t>
            </a:r>
          </a:p>
        </p:txBody>
      </p:sp>
      <p:graphicFrame>
        <p:nvGraphicFramePr>
          <p:cNvPr id="1291368" name="Group 104"/>
          <p:cNvGraphicFramePr>
            <a:graphicFrameLocks noGrp="1"/>
          </p:cNvGraphicFramePr>
          <p:nvPr>
            <p:ph idx="4294967295"/>
          </p:nvPr>
        </p:nvGraphicFramePr>
        <p:xfrm>
          <a:off x="609600" y="1143000"/>
          <a:ext cx="8355013" cy="3203575"/>
        </p:xfrm>
        <a:graphic>
          <a:graphicData uri="http://schemas.openxmlformats.org/drawingml/2006/table">
            <a:tbl>
              <a:tblPr/>
              <a:tblGrid>
                <a:gridCol w="1393825"/>
                <a:gridCol w="1390650"/>
                <a:gridCol w="1393825"/>
                <a:gridCol w="1392238"/>
                <a:gridCol w="1390650"/>
                <a:gridCol w="1393825"/>
              </a:tblGrid>
              <a:tr h="741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Energy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(keV)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Material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Experim.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(Drescher et al 1970)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FLUKA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Single scattering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FLUKA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Multiple scattering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CPU time single/mult ratio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19100">
                <a:tc row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9.3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Be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0.050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0.044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0.40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2.73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513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0.313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0.328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0.292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1.12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0.478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0.517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1.00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102.2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Cu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0.291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0.307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0.288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3.00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318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mic Sans MS" pitchFamily="66" charset="0"/>
                        </a:rPr>
                        <a:t>Au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C0000"/>
                          </a:solidFill>
                          <a:effectLst/>
                          <a:latin typeface="Comic Sans MS" pitchFamily="66" charset="0"/>
                        </a:rPr>
                        <a:t>0.513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0.502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9900"/>
                          </a:solidFill>
                          <a:effectLst/>
                          <a:latin typeface="Comic Sans MS" pitchFamily="66" charset="0"/>
                        </a:rPr>
                        <a:t>0.469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Comic Sans MS" pitchFamily="66" charset="0"/>
                        </a:rPr>
                        <a:t>1.59 	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6851" name="Text Box 105"/>
          <p:cNvSpPr txBox="1">
            <a:spLocks noChangeArrowheads="1"/>
          </p:cNvSpPr>
          <p:nvPr/>
        </p:nvSpPr>
        <p:spPr bwMode="auto">
          <a:xfrm>
            <a:off x="504825" y="4652963"/>
            <a:ext cx="8639175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Fraction of normally incident electrons backscattered out of a surface.</a:t>
            </a:r>
          </a:p>
          <a:p>
            <a:r>
              <a:rPr lang="en-US"/>
              <a:t>All statistical errors are less than 1%.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0C4A89-4193-4B8E-9BAE-B0717FD0A328}" type="slidenum">
              <a:rPr lang="en-US" smtClean="0"/>
              <a:pPr/>
              <a:t>26</a:t>
            </a:fld>
            <a:endParaRPr lang="en-US" smtClean="0"/>
          </a:p>
        </p:txBody>
      </p:sp>
      <p:sp>
        <p:nvSpPr>
          <p:cNvPr id="78850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User control of MCS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557338"/>
            <a:ext cx="7924800" cy="4749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Allows to optimize the treatment of multiple Coulomb scattering 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Not needed in shielding problems, but important for backscattering and precision dosimetry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Can be tuned by material.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Special feature: possibility to </a:t>
            </a:r>
            <a:r>
              <a:rPr lang="en-US" smtClean="0">
                <a:solidFill>
                  <a:srgbClr val="CC0000"/>
                </a:solidFill>
              </a:rPr>
              <a:t>suppress</a:t>
            </a:r>
            <a:r>
              <a:rPr lang="en-US" smtClean="0"/>
              <a:t> multiple scattering (applications: </a:t>
            </a:r>
            <a:r>
              <a:rPr lang="en-US" smtClean="0">
                <a:solidFill>
                  <a:srgbClr val="FF3300"/>
                </a:solidFill>
              </a:rPr>
              <a:t>gas bremsstrahlung</a:t>
            </a:r>
            <a:r>
              <a:rPr lang="en-US" smtClean="0"/>
              <a:t>, </a:t>
            </a:r>
            <a:r>
              <a:rPr lang="en-US" smtClean="0">
                <a:solidFill>
                  <a:srgbClr val="009900"/>
                </a:solidFill>
              </a:rPr>
              <a:t>proton beam interactions with residual gas</a:t>
            </a:r>
            <a:r>
              <a:rPr lang="en-US" smtClean="0"/>
              <a:t>)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Also very important: used to request transport with </a:t>
            </a:r>
            <a:r>
              <a:rPr lang="en-US" smtClean="0">
                <a:solidFill>
                  <a:srgbClr val="CC0000"/>
                </a:solidFill>
              </a:rPr>
              <a:t>single scattering </a:t>
            </a:r>
            <a:r>
              <a:rPr lang="en-US" smtClean="0"/>
              <a:t>(CPU demanding, but affordable and very accurate at low electron energies, </a:t>
            </a:r>
            <a:r>
              <a:rPr lang="en-US" b="1" i="1" smtClean="0"/>
              <a:t>can be tuned x material!)</a:t>
            </a:r>
          </a:p>
        </p:txBody>
      </p:sp>
      <p:sp>
        <p:nvSpPr>
          <p:cNvPr id="78852" name="Rectangle 4"/>
          <p:cNvSpPr>
            <a:spLocks noChangeArrowheads="1"/>
          </p:cNvSpPr>
          <p:nvPr/>
        </p:nvSpPr>
        <p:spPr bwMode="auto">
          <a:xfrm>
            <a:off x="684213" y="1052513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MULSOPT	Flag1	Flag2	Flag3	Mat1	Mat2	Step	SDUM</a:t>
            </a:r>
            <a:endParaRPr lang="en-US" sz="1600" b="1">
              <a:latin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E6107F1-7B5E-4A6A-9DAF-5889FD3687A0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80898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Control of step size</a:t>
            </a:r>
          </a:p>
        </p:txBody>
      </p:sp>
      <p:pic>
        <p:nvPicPr>
          <p:cNvPr id="8089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0825" y="836613"/>
            <a:ext cx="4694238" cy="43434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  <p:sp>
        <p:nvSpPr>
          <p:cNvPr id="80900" name="Text Box 6"/>
          <p:cNvSpPr txBox="1">
            <a:spLocks noChangeArrowheads="1"/>
          </p:cNvSpPr>
          <p:nvPr/>
        </p:nvSpPr>
        <p:spPr bwMode="auto">
          <a:xfrm>
            <a:off x="4932363" y="2205038"/>
            <a:ext cx="4140200" cy="2254250"/>
          </a:xfrm>
          <a:prstGeom prst="rect">
            <a:avLst/>
          </a:prstGeom>
          <a:noFill/>
          <a:ln w="28575" algn="ctr">
            <a:solidFill>
              <a:srgbClr val="CC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Comparison of calculated and experimental depth-dose profiles, for 0.5 MeV e</a:t>
            </a:r>
            <a:r>
              <a:rPr lang="en-US" baseline="30000"/>
              <a:t>-</a:t>
            </a:r>
            <a:r>
              <a:rPr lang="en-US"/>
              <a:t>  on Al,</a:t>
            </a:r>
          </a:p>
          <a:p>
            <a:r>
              <a:rPr lang="en-US"/>
              <a:t>with three different step sizes . (2%, 8%, 20%)</a:t>
            </a:r>
          </a:p>
          <a:p>
            <a:r>
              <a:rPr lang="en-US"/>
              <a:t>Symbols: experimental data . </a:t>
            </a:r>
          </a:p>
          <a:p>
            <a:r>
              <a:rPr lang="en-US"/>
              <a:t>r</a:t>
            </a:r>
            <a:r>
              <a:rPr lang="en-US" baseline="-25000"/>
              <a:t>0</a:t>
            </a:r>
            <a:r>
              <a:rPr lang="en-US"/>
              <a:t> is the csda range</a:t>
            </a:r>
          </a:p>
        </p:txBody>
      </p:sp>
      <p:sp>
        <p:nvSpPr>
          <p:cNvPr id="80901" name="Text Box 7"/>
          <p:cNvSpPr txBox="1">
            <a:spLocks noChangeArrowheads="1"/>
          </p:cNvSpPr>
          <p:nvPr/>
        </p:nvSpPr>
        <p:spPr bwMode="auto">
          <a:xfrm>
            <a:off x="4911725" y="117475"/>
            <a:ext cx="3908425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Step size is fixed by the corresponding </a:t>
            </a:r>
            <a:r>
              <a:rPr lang="en-US">
                <a:solidFill>
                  <a:srgbClr val="CC0000"/>
                </a:solidFill>
              </a:rPr>
              <a:t>percentage energy loss</a:t>
            </a:r>
            <a:r>
              <a:rPr lang="en-US">
                <a:solidFill>
                  <a:srgbClr val="000000"/>
                </a:solidFill>
              </a:rPr>
              <a:t> of the particle</a:t>
            </a:r>
          </a:p>
        </p:txBody>
      </p:sp>
      <p:sp>
        <p:nvSpPr>
          <p:cNvPr id="80902" name="Text Box 8"/>
          <p:cNvSpPr txBox="1">
            <a:spLocks noChangeArrowheads="1"/>
          </p:cNvSpPr>
          <p:nvPr/>
        </p:nvSpPr>
        <p:spPr bwMode="auto">
          <a:xfrm>
            <a:off x="4984750" y="1125538"/>
            <a:ext cx="4159250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9900"/>
                </a:solidFill>
              </a:rPr>
              <a:t>Thanks to FLUKA mcs and boundary treatment, results are stable vs. (reasonable) step size</a:t>
            </a:r>
          </a:p>
        </p:txBody>
      </p:sp>
      <p:sp>
        <p:nvSpPr>
          <p:cNvPr id="80903" name="Line 9"/>
          <p:cNvSpPr>
            <a:spLocks noChangeShapeType="1"/>
          </p:cNvSpPr>
          <p:nvPr/>
        </p:nvSpPr>
        <p:spPr bwMode="auto">
          <a:xfrm flipH="1">
            <a:off x="4500563" y="3500438"/>
            <a:ext cx="431800" cy="0"/>
          </a:xfrm>
          <a:prstGeom prst="line">
            <a:avLst/>
          </a:prstGeom>
          <a:noFill/>
          <a:ln w="50800">
            <a:solidFill>
              <a:srgbClr val="CC0000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D3C02A-CB70-46B0-B3EA-B724A0CDE26D}" type="slidenum">
              <a:rPr lang="en-US" smtClean="0"/>
              <a:pPr/>
              <a:t>28</a:t>
            </a:fld>
            <a:endParaRPr lang="en-US" smtClean="0"/>
          </a:p>
        </p:txBody>
      </p:sp>
      <p:sp>
        <p:nvSpPr>
          <p:cNvPr id="82946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Control of step size II</a:t>
            </a:r>
          </a:p>
        </p:txBody>
      </p:sp>
      <p:sp>
        <p:nvSpPr>
          <p:cNvPr id="82947" name="Text Box 8"/>
          <p:cNvSpPr txBox="1">
            <a:spLocks noChangeArrowheads="1"/>
          </p:cNvSpPr>
          <p:nvPr/>
        </p:nvSpPr>
        <p:spPr bwMode="auto">
          <a:xfrm>
            <a:off x="684213" y="1196975"/>
            <a:ext cx="7993062" cy="7016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Step sizes are optimized by the DEFAULT settings. If the user REALLY needs to change them</a:t>
            </a:r>
          </a:p>
        </p:txBody>
      </p:sp>
      <p:grpSp>
        <p:nvGrpSpPr>
          <p:cNvPr id="82948" name="Group 11"/>
          <p:cNvGrpSpPr>
            <a:grpSpLocks/>
          </p:cNvGrpSpPr>
          <p:nvPr/>
        </p:nvGrpSpPr>
        <p:grpSpPr bwMode="auto">
          <a:xfrm>
            <a:off x="563563" y="2347913"/>
            <a:ext cx="8580437" cy="1206500"/>
            <a:chOff x="355" y="1479"/>
            <a:chExt cx="5405" cy="760"/>
          </a:xfrm>
        </p:grpSpPr>
        <p:sp>
          <p:nvSpPr>
            <p:cNvPr id="82950" name="Rectangle 5"/>
            <p:cNvSpPr>
              <a:spLocks noChangeArrowheads="1"/>
            </p:cNvSpPr>
            <p:nvPr/>
          </p:nvSpPr>
          <p:spPr bwMode="auto">
            <a:xfrm>
              <a:off x="355" y="1479"/>
              <a:ext cx="5034" cy="23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tabLst>
                  <a:tab pos="465138" algn="l"/>
                  <a:tab pos="1379538" algn="l"/>
                  <a:tab pos="2293938" algn="l"/>
                  <a:tab pos="3208338" algn="l"/>
                  <a:tab pos="4122738" algn="l"/>
                  <a:tab pos="5037138" algn="l"/>
                  <a:tab pos="5951538" algn="l"/>
                  <a:tab pos="6865938" algn="l"/>
                  <a:tab pos="7780338" algn="r"/>
                </a:tabLst>
              </a:pPr>
              <a:r>
                <a:rPr lang="fr-FR" sz="1600">
                  <a:solidFill>
                    <a:srgbClr val="0000FF"/>
                  </a:solidFill>
                  <a:latin typeface="Courier New" pitchFamily="49" charset="0"/>
                </a:rPr>
                <a:t>	</a:t>
              </a:r>
              <a:r>
                <a:rPr lang="fr-FR" sz="1600" b="1">
                  <a:solidFill>
                    <a:srgbClr val="0000FF"/>
                  </a:solidFill>
                  <a:latin typeface="Courier New" pitchFamily="49" charset="0"/>
                </a:rPr>
                <a:t>EMFFIX 	Mat1	DEstep1	Mat2	DEstep2 Mat3	DEstep3</a:t>
              </a:r>
              <a:endParaRPr lang="en-US" sz="1600" b="1">
                <a:latin typeface="Courier New" pitchFamily="49" charset="0"/>
              </a:endParaRPr>
            </a:p>
          </p:txBody>
        </p:sp>
        <p:sp>
          <p:nvSpPr>
            <p:cNvPr id="82951" name="Rectangle 6"/>
            <p:cNvSpPr>
              <a:spLocks noChangeArrowheads="1"/>
            </p:cNvSpPr>
            <p:nvPr/>
          </p:nvSpPr>
          <p:spPr bwMode="auto">
            <a:xfrm>
              <a:off x="355" y="1888"/>
              <a:ext cx="5034" cy="230"/>
            </a:xfrm>
            <a:prstGeom prst="rect">
              <a:avLst/>
            </a:prstGeom>
            <a:noFill/>
            <a:ln w="28575">
              <a:solidFill>
                <a:srgbClr val="FF0000"/>
              </a:solidFill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tabLst>
                  <a:tab pos="465138" algn="l"/>
                  <a:tab pos="1379538" algn="l"/>
                  <a:tab pos="2293938" algn="l"/>
                  <a:tab pos="3208338" algn="l"/>
                  <a:tab pos="4122738" algn="l"/>
                  <a:tab pos="5037138" algn="l"/>
                  <a:tab pos="5951538" algn="l"/>
                  <a:tab pos="6865938" algn="l"/>
                  <a:tab pos="7780338" algn="r"/>
                </a:tabLst>
              </a:pPr>
              <a:r>
                <a:rPr lang="fr-FR" sz="1600">
                  <a:solidFill>
                    <a:srgbClr val="0000FF"/>
                  </a:solidFill>
                  <a:latin typeface="Courier New" pitchFamily="49" charset="0"/>
                </a:rPr>
                <a:t>	</a:t>
              </a:r>
              <a:r>
                <a:rPr lang="fr-FR" sz="1600" b="1">
                  <a:solidFill>
                    <a:srgbClr val="0000FF"/>
                  </a:solidFill>
                  <a:latin typeface="Courier New" pitchFamily="49" charset="0"/>
                </a:rPr>
                <a:t>FLUKAFIX DEstep	 	Mat1	Mat2	Step</a:t>
              </a:r>
              <a:r>
                <a:rPr lang="fr-FR" sz="1600">
                  <a:solidFill>
                    <a:srgbClr val="0000FF"/>
                  </a:solidFill>
                  <a:latin typeface="Courier New" pitchFamily="49" charset="0"/>
                </a:rPr>
                <a:t>	</a:t>
              </a:r>
              <a:endParaRPr lang="en-US" sz="1600">
                <a:latin typeface="Courier New" pitchFamily="49" charset="0"/>
              </a:endParaRPr>
            </a:p>
          </p:txBody>
        </p:sp>
        <p:sp>
          <p:nvSpPr>
            <p:cNvPr id="82952" name="Text Box 7"/>
            <p:cNvSpPr txBox="1">
              <a:spLocks noChangeArrowheads="1"/>
            </p:cNvSpPr>
            <p:nvPr/>
          </p:nvSpPr>
          <p:spPr bwMode="auto">
            <a:xfrm>
              <a:off x="5373" y="1479"/>
              <a:ext cx="357" cy="250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EM</a:t>
              </a:r>
            </a:p>
          </p:txBody>
        </p:sp>
        <p:sp>
          <p:nvSpPr>
            <p:cNvPr id="82953" name="Text Box 10"/>
            <p:cNvSpPr txBox="1">
              <a:spLocks noChangeArrowheads="1"/>
            </p:cNvSpPr>
            <p:nvPr/>
          </p:nvSpPr>
          <p:spPr bwMode="auto">
            <a:xfrm>
              <a:off x="5345" y="1797"/>
              <a:ext cx="415" cy="442"/>
            </a:xfrm>
            <a:prstGeom prst="rect">
              <a:avLst/>
            </a:prstGeom>
            <a:noFill/>
            <a:ln w="2857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Had</a:t>
              </a:r>
            </a:p>
            <a:p>
              <a:r>
                <a:rPr lang="el-GR"/>
                <a:t>μ</a:t>
              </a:r>
            </a:p>
          </p:txBody>
        </p:sp>
      </p:grpSp>
      <p:sp>
        <p:nvSpPr>
          <p:cNvPr id="82949" name="Text Box 12"/>
          <p:cNvSpPr txBox="1">
            <a:spLocks noChangeArrowheads="1"/>
          </p:cNvSpPr>
          <p:nvPr/>
        </p:nvSpPr>
        <p:spPr bwMode="auto">
          <a:xfrm>
            <a:off x="611188" y="3789363"/>
            <a:ext cx="8351837" cy="1920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DEstep should always be below 30% </a:t>
            </a:r>
          </a:p>
          <a:p>
            <a:pPr marL="344488" lvl="1" indent="-179388">
              <a:buFontTx/>
              <a:buChar char="•"/>
            </a:pPr>
            <a:r>
              <a:rPr lang="en-US"/>
              <a:t>In most routine problems, a 20% fraction energy loss gives satisfactory results. For dosimetry, 5-10% should be preferred.</a:t>
            </a:r>
          </a:p>
          <a:p>
            <a:r>
              <a:rPr lang="en-US"/>
              <a:t> </a:t>
            </a:r>
            <a:r>
              <a:rPr lang="en-US">
                <a:solidFill>
                  <a:srgbClr val="CC0000"/>
                </a:solidFill>
              </a:rPr>
              <a:t>WARNING</a:t>
            </a:r>
            <a:r>
              <a:rPr lang="en-US"/>
              <a:t> : if a magnetic field is present, it is important to set also a maximum absolute step length and possibly a precision goal for boundary crossing by means of command STEPSIZE (see later)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3A8738-FE9B-4708-BACD-06C4227E2EEC}" type="slidenum">
              <a:rPr lang="en-US" smtClean="0"/>
              <a:pPr/>
              <a:t>29</a:t>
            </a:fld>
            <a:endParaRPr lang="en-US" smtClean="0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Magnetic field tracking in FLUKA</a:t>
            </a:r>
          </a:p>
        </p:txBody>
      </p:sp>
      <p:sp>
        <p:nvSpPr>
          <p:cNvPr id="130765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09600" y="1125538"/>
            <a:ext cx="8355013" cy="51657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/>
              <a:t>FLUKA allows for tracking in </a:t>
            </a:r>
            <a:r>
              <a:rPr lang="en-US" sz="2000" smtClean="0">
                <a:solidFill>
                  <a:srgbClr val="CC0000"/>
                </a:solidFill>
              </a:rPr>
              <a:t>arbitrarily complex magnetic fields</a:t>
            </a:r>
            <a:r>
              <a:rPr lang="en-US" sz="2000" smtClean="0"/>
              <a:t>. Magnetic field tracking is performed by</a:t>
            </a:r>
            <a:r>
              <a:rPr lang="en-US" sz="2000" smtClean="0">
                <a:solidFill>
                  <a:srgbClr val="CC0000"/>
                </a:solidFill>
              </a:rPr>
              <a:t> iterations </a:t>
            </a:r>
            <a:r>
              <a:rPr lang="en-US" sz="2000" smtClean="0"/>
              <a:t>until a given accuracy when crossing a boundary is achieved.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Meaningful user input is required when setting up the parameters defining the tracking accuracy</a:t>
            </a:r>
            <a:r>
              <a:rPr lang="en-US" sz="2000" smtClean="0">
                <a:solidFill>
                  <a:srgbClr val="FFFFFF"/>
                </a:solidFill>
                <a:effectDag name="">
                  <a:cont type="tree" name="">
                    <a:effect ref="fillLine"/>
                    <a:outerShdw dist="38100" dir="13500000" algn="br">
                      <a:srgbClr val="FFFFFF"/>
                    </a:outerShdw>
                  </a:cont>
                  <a:cont type="tree" name="">
                    <a:effect ref="fillLine"/>
                    <a:outerShdw dist="38100" dir="2700000" algn="tl">
                      <a:srgbClr val="999999"/>
                    </a:outerShdw>
                  </a:cont>
                  <a:effect ref="fillLine"/>
                </a:effectDag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sz="2000" smtClean="0"/>
              <a:t>Furthermore, when tracking in magnetic fields FLUKA accounts for:</a:t>
            </a:r>
          </a:p>
          <a:p>
            <a:pPr marL="514350" lvl="1" indent="-342900" eaLnBrk="1" hangingPunct="1">
              <a:lnSpc>
                <a:spcPct val="90000"/>
              </a:lnSpc>
              <a:buClr>
                <a:srgbClr val="CC0000"/>
              </a:buClr>
              <a:buSzPct val="80000"/>
              <a:defRPr/>
            </a:pPr>
            <a:r>
              <a:rPr lang="en-US" sz="1800" smtClean="0"/>
              <a:t>The </a:t>
            </a:r>
            <a:r>
              <a:rPr lang="en-US" sz="1800" smtClean="0">
                <a:solidFill>
                  <a:srgbClr val="009900"/>
                </a:solidFill>
              </a:rPr>
              <a:t>precession of the mcs</a:t>
            </a:r>
            <a:r>
              <a:rPr lang="en-US" sz="1800" smtClean="0"/>
              <a:t> final direction around the particle direction: this is critical in order to preserve the various correlations embedded in the FLUKA advanced MCS algorithm</a:t>
            </a:r>
          </a:p>
          <a:p>
            <a:pPr marL="514350" lvl="1" indent="-342900" eaLnBrk="1" hangingPunct="1">
              <a:lnSpc>
                <a:spcPct val="90000"/>
              </a:lnSpc>
              <a:buClr>
                <a:srgbClr val="CC0000"/>
              </a:buClr>
              <a:buSzPct val="80000"/>
              <a:defRPr/>
            </a:pPr>
            <a:r>
              <a:rPr lang="en-US" sz="1800" smtClean="0"/>
              <a:t>The </a:t>
            </a:r>
            <a:r>
              <a:rPr lang="en-US" sz="1800" smtClean="0">
                <a:solidFill>
                  <a:srgbClr val="009900"/>
                </a:solidFill>
              </a:rPr>
              <a:t>precession of</a:t>
            </a:r>
            <a:r>
              <a:rPr lang="en-US" sz="1800" smtClean="0"/>
              <a:t> a (possible) particle </a:t>
            </a:r>
            <a:r>
              <a:rPr lang="en-US" sz="1800" smtClean="0">
                <a:solidFill>
                  <a:srgbClr val="009900"/>
                </a:solidFill>
              </a:rPr>
              <a:t>polarization </a:t>
            </a:r>
            <a:r>
              <a:rPr lang="en-US" sz="1800" smtClean="0"/>
              <a:t>around its direction of motion: this matters only when polarization of charged particles is a issue (mostly for muons in Fluka)</a:t>
            </a:r>
          </a:p>
          <a:p>
            <a:pPr marL="514350" lvl="1" indent="-342900" eaLnBrk="1" hangingPunct="1">
              <a:lnSpc>
                <a:spcPct val="90000"/>
              </a:lnSpc>
              <a:buClr>
                <a:srgbClr val="CC0000"/>
              </a:buClr>
              <a:buSzPct val="80000"/>
              <a:defRPr/>
            </a:pPr>
            <a:r>
              <a:rPr lang="en-US" sz="1800" smtClean="0"/>
              <a:t>The </a:t>
            </a:r>
            <a:r>
              <a:rPr lang="en-US" sz="1800" smtClean="0">
                <a:solidFill>
                  <a:srgbClr val="009900"/>
                </a:solidFill>
              </a:rPr>
              <a:t>decrease of the particle momentum</a:t>
            </a:r>
            <a:r>
              <a:rPr lang="en-US" sz="1800" smtClean="0"/>
              <a:t> due to energy losses along a given step and hence the corresponding decrease of its curvature radius. Since FLUKA allows for fairly large (up to 20%) fractional energy losses per step, this correction is important in order to prevent excessive tracking inaccuracies to build up, or force to use very small steps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EA16AD-1864-48E6-96DE-28BBE99E2DFB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energy losses</a:t>
            </a:r>
          </a:p>
        </p:txBody>
      </p:sp>
      <p:sp>
        <p:nvSpPr>
          <p:cNvPr id="1249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Charged hadrons</a:t>
            </a:r>
          </a:p>
          <a:p>
            <a:pPr eaLnBrk="1" hangingPunct="1">
              <a:defRPr/>
            </a:pPr>
            <a:r>
              <a:rPr lang="en-US" smtClean="0"/>
              <a:t>Muons</a:t>
            </a:r>
          </a:p>
          <a:p>
            <a:pPr eaLnBrk="1" hangingPunct="1">
              <a:defRPr/>
            </a:pPr>
            <a:r>
              <a:rPr lang="en-US" smtClean="0"/>
              <a:t>Electrons/positrons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b="1" i="1" smtClean="0">
                <a:solidFill>
                  <a:srgbClr val="6600FF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All share the same approach</a:t>
            </a:r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endParaRPr lang="en-US" smtClean="0"/>
          </a:p>
          <a:p>
            <a:pPr eaLnBrk="1" hangingPunct="1">
              <a:defRPr/>
            </a:pPr>
            <a:r>
              <a:rPr lang="en-US" smtClean="0">
                <a:solidFill>
                  <a:srgbClr val="CC0000"/>
                </a:solidFill>
              </a:rPr>
              <a:t>Heavy Ions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en-US" smtClean="0"/>
              <a:t>They need some extra features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58FAAA-3E78-4B25-8274-76495E438EA1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How to define a magnetic field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Declare the regions with field in the </a:t>
            </a:r>
            <a:r>
              <a:rPr lang="en-US" smtClean="0">
                <a:solidFill>
                  <a:srgbClr val="CC0000"/>
                </a:solidFill>
              </a:rPr>
              <a:t>ASSIGNMAT</a:t>
            </a:r>
            <a:r>
              <a:rPr lang="en-US" smtClean="0"/>
              <a:t> card (what(5))</a:t>
            </a:r>
          </a:p>
          <a:p>
            <a:pPr eaLnBrk="1" hangingPunct="1"/>
            <a:r>
              <a:rPr lang="en-US" smtClean="0"/>
              <a:t>Set field/precision :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  <a:p>
            <a:pPr eaLnBrk="1" hangingPunct="1"/>
            <a:r>
              <a:rPr lang="en-US" smtClean="0"/>
              <a:t>IF the field is UNIFORM set its components (tesla) in B</a:t>
            </a:r>
            <a:r>
              <a:rPr lang="en-US" baseline="-25000" smtClean="0"/>
              <a:t>x</a:t>
            </a:r>
            <a:r>
              <a:rPr lang="en-US" smtClean="0"/>
              <a:t>, B</a:t>
            </a:r>
            <a:r>
              <a:rPr lang="en-US" baseline="-25000" smtClean="0"/>
              <a:t>y,</a:t>
            </a:r>
            <a:r>
              <a:rPr lang="en-US" smtClean="0"/>
              <a:t> B</a:t>
            </a:r>
            <a:r>
              <a:rPr lang="en-US" baseline="-25000" smtClean="0"/>
              <a:t>z</a:t>
            </a:r>
          </a:p>
          <a:p>
            <a:pPr eaLnBrk="1" hangingPunct="1"/>
            <a:r>
              <a:rPr lang="en-US" smtClean="0"/>
              <a:t>If not, leave B</a:t>
            </a:r>
            <a:r>
              <a:rPr lang="en-US" baseline="-25000" smtClean="0"/>
              <a:t>x</a:t>
            </a:r>
            <a:r>
              <a:rPr lang="en-US" smtClean="0"/>
              <a:t>=B</a:t>
            </a:r>
            <a:r>
              <a:rPr lang="en-US" baseline="-25000" smtClean="0"/>
              <a:t>y</a:t>
            </a:r>
            <a:r>
              <a:rPr lang="en-US" smtClean="0"/>
              <a:t>= B</a:t>
            </a:r>
            <a:r>
              <a:rPr lang="en-US" baseline="-25000" smtClean="0"/>
              <a:t>z</a:t>
            </a:r>
            <a:r>
              <a:rPr lang="en-US" smtClean="0"/>
              <a:t>=0 and provide a magnetic field pointwise through the user routine </a:t>
            </a:r>
            <a:r>
              <a:rPr lang="en-US" smtClean="0">
                <a:solidFill>
                  <a:srgbClr val="CC0000"/>
                </a:solidFill>
              </a:rPr>
              <a:t>MGNFLD </a:t>
            </a:r>
            <a:r>
              <a:rPr lang="en-US" smtClean="0">
                <a:solidFill>
                  <a:srgbClr val="000000"/>
                </a:solidFill>
              </a:rPr>
              <a:t>(see later)</a:t>
            </a:r>
          </a:p>
          <a:p>
            <a:pPr eaLnBrk="1" hangingPunct="1"/>
            <a:r>
              <a:rPr lang="en-US" smtClean="0">
                <a:solidFill>
                  <a:srgbClr val="CC0000"/>
                </a:solidFill>
                <a:sym typeface="Symbol" pitchFamily="18" charset="2"/>
              </a:rPr>
              <a:t>, , Smin</a:t>
            </a:r>
            <a:r>
              <a:rPr lang="en-US" baseline="-25000" smtClean="0">
                <a:solidFill>
                  <a:srgbClr val="CC0000"/>
                </a:solidFill>
                <a:sym typeface="Symbol" pitchFamily="18" charset="2"/>
              </a:rPr>
              <a:t> </a:t>
            </a:r>
            <a:r>
              <a:rPr lang="en-US" smtClean="0">
                <a:sym typeface="Symbol" pitchFamily="18" charset="2"/>
              </a:rPr>
              <a:t>control the precision of the tracking, (see next slides) . They can be overridden/complemented by the STEPSIZE card</a:t>
            </a:r>
            <a:endParaRPr lang="en-US" baseline="-25000" smtClean="0">
              <a:solidFill>
                <a:srgbClr val="CC0000"/>
              </a:solidFill>
              <a:sym typeface="Symbol" pitchFamily="18" charset="2"/>
            </a:endParaRPr>
          </a:p>
        </p:txBody>
      </p:sp>
      <p:sp>
        <p:nvSpPr>
          <p:cNvPr id="87044" name="Rectangle 4"/>
          <p:cNvSpPr>
            <a:spLocks noChangeArrowheads="1"/>
          </p:cNvSpPr>
          <p:nvPr/>
        </p:nvSpPr>
        <p:spPr bwMode="auto">
          <a:xfrm>
            <a:off x="611188" y="2492375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MGNFIELD 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 		Smin	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x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	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y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z</a:t>
            </a:r>
            <a:endParaRPr lang="fr-FR" sz="1600" b="1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4100F8-3133-4AE2-AEAF-C58EC64DB21E}" type="slidenum">
              <a:rPr lang="en-US" smtClean="0"/>
              <a:pPr/>
              <a:t>31</a:t>
            </a:fld>
            <a:endParaRPr lang="en-US" smtClean="0"/>
          </a:p>
        </p:txBody>
      </p:sp>
      <p:sp>
        <p:nvSpPr>
          <p:cNvPr id="89090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Magnetic field tracking in FLUKA</a:t>
            </a:r>
          </a:p>
        </p:txBody>
      </p:sp>
      <p:pic>
        <p:nvPicPr>
          <p:cNvPr id="89091" name="Picture 6" descr="mgfldtrk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2022" t="26471" r="25024" b="9119"/>
          <a:stretch>
            <a:fillRect/>
          </a:stretch>
        </p:blipFill>
        <p:spPr bwMode="auto">
          <a:xfrm>
            <a:off x="0" y="936625"/>
            <a:ext cx="4438650" cy="587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9092" name="Text Box 7"/>
          <p:cNvSpPr txBox="1">
            <a:spLocks noChangeArrowheads="1"/>
          </p:cNvSpPr>
          <p:nvPr/>
        </p:nvSpPr>
        <p:spPr bwMode="auto">
          <a:xfrm>
            <a:off x="4643438" y="2276475"/>
            <a:ext cx="4125912" cy="4054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The </a:t>
            </a:r>
            <a:r>
              <a:rPr lang="en-US">
                <a:solidFill>
                  <a:srgbClr val="CC0000"/>
                </a:solidFill>
              </a:rPr>
              <a:t>red line</a:t>
            </a:r>
            <a:r>
              <a:rPr lang="en-US"/>
              <a:t> is the path actually followed, </a:t>
            </a:r>
          </a:p>
          <a:p>
            <a:r>
              <a:rPr lang="en-US"/>
              <a:t>the </a:t>
            </a:r>
            <a:r>
              <a:rPr lang="en-US">
                <a:solidFill>
                  <a:srgbClr val="FF3399"/>
                </a:solidFill>
              </a:rPr>
              <a:t>magenta segment</a:t>
            </a:r>
            <a:r>
              <a:rPr lang="en-US"/>
              <a:t> is</a:t>
            </a:r>
          </a:p>
          <a:p>
            <a:r>
              <a:rPr lang="en-US"/>
              <a:t>the last substep, shortened because of a boundary crossing</a:t>
            </a:r>
          </a:p>
          <a:p>
            <a:pPr marL="571500" lvl="1" indent="-400050">
              <a:buFontTx/>
              <a:buBlip>
                <a:blip r:embed="rId4"/>
              </a:buBlip>
            </a:pPr>
            <a:r>
              <a:rPr lang="en-US">
                <a:solidFill>
                  <a:srgbClr val="CC0000"/>
                </a:solidFill>
              </a:rPr>
              <a:t> </a:t>
            </a:r>
            <a:r>
              <a:rPr lang="el-GR" b="1">
                <a:solidFill>
                  <a:srgbClr val="CC0000"/>
                </a:solidFill>
                <a:sym typeface="Symbol" pitchFamily="18" charset="2"/>
              </a:rPr>
              <a:t></a:t>
            </a:r>
            <a:r>
              <a:rPr lang="en-US"/>
              <a:t>= max. tracking angle (MGNFIELD)</a:t>
            </a:r>
          </a:p>
          <a:p>
            <a:pPr marL="571500" lvl="1" indent="-400050">
              <a:buFontTx/>
              <a:buBlip>
                <a:blip r:embed="rId4"/>
              </a:buBlip>
            </a:pPr>
            <a:r>
              <a:rPr lang="en-US" b="1">
                <a:solidFill>
                  <a:schemeClr val="accent2"/>
                </a:solidFill>
              </a:rPr>
              <a:t> </a:t>
            </a:r>
            <a:r>
              <a:rPr lang="el-GR" b="1">
                <a:solidFill>
                  <a:schemeClr val="accent2"/>
                </a:solidFill>
                <a:sym typeface="Symbol" pitchFamily="18" charset="2"/>
              </a:rPr>
              <a:t></a:t>
            </a:r>
            <a:r>
              <a:rPr lang="en-US" b="1">
                <a:sym typeface="Symbol" pitchFamily="18" charset="2"/>
              </a:rPr>
              <a:t> </a:t>
            </a:r>
            <a:r>
              <a:rPr lang="en-US"/>
              <a:t>= max. tracking/missing error (MGNFIELD or STEPSIZE)</a:t>
            </a:r>
          </a:p>
          <a:p>
            <a:pPr marL="571500" lvl="1" indent="-400050">
              <a:buFontTx/>
              <a:buBlip>
                <a:blip r:embed="rId4"/>
              </a:buBlip>
            </a:pPr>
            <a:r>
              <a:rPr lang="en-US"/>
              <a:t> </a:t>
            </a:r>
            <a:r>
              <a:rPr lang="el-GR" b="1">
                <a:solidFill>
                  <a:srgbClr val="0066FF"/>
                </a:solidFill>
                <a:sym typeface="Symbol" pitchFamily="18" charset="2"/>
              </a:rPr>
              <a:t></a:t>
            </a:r>
            <a:r>
              <a:rPr lang="en-US">
                <a:solidFill>
                  <a:srgbClr val="0066FF"/>
                </a:solidFill>
              </a:rPr>
              <a:t> ‘</a:t>
            </a:r>
            <a:r>
              <a:rPr lang="en-US"/>
              <a:t> = max. bdrx error (MGNFIELD or STEPSIZE)</a:t>
            </a:r>
          </a:p>
          <a:p>
            <a:pPr marL="571500" lvl="1" indent="-400050"/>
            <a:endParaRPr lang="en-US"/>
          </a:p>
        </p:txBody>
      </p:sp>
      <p:sp>
        <p:nvSpPr>
          <p:cNvPr id="89093" name="Text Box 8"/>
          <p:cNvSpPr txBox="1">
            <a:spLocks noChangeArrowheads="1"/>
          </p:cNvSpPr>
          <p:nvPr/>
        </p:nvSpPr>
        <p:spPr bwMode="auto">
          <a:xfrm>
            <a:off x="3598863" y="908050"/>
            <a:ext cx="5545137" cy="13112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>
                <a:solidFill>
                  <a:srgbClr val="000000"/>
                </a:solidFill>
              </a:rPr>
              <a:t>The true step (black) is approximated by linear sub-steps. Sub-step length and boundary crossing iteration</a:t>
            </a:r>
            <a:r>
              <a:rPr lang="en-US"/>
              <a:t> </a:t>
            </a:r>
            <a:r>
              <a:rPr lang="en-US">
                <a:solidFill>
                  <a:srgbClr val="000000"/>
                </a:solidFill>
              </a:rPr>
              <a:t>are governed by the required tracking precision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8BA4F6-7870-43D6-A7DC-BDE41E22FA12}" type="slidenum">
              <a:rPr lang="en-US" smtClean="0"/>
              <a:pPr/>
              <a:t>32</a:t>
            </a:fld>
            <a:endParaRPr lang="en-US" smtClean="0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Setting the tracking precision</a:t>
            </a:r>
            <a:r>
              <a:rPr lang="en-US" sz="3200" smtClean="0"/>
              <a:t> 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9750" y="1628775"/>
            <a:ext cx="8064500" cy="4679950"/>
          </a:xfrm>
        </p:spPr>
        <p:txBody>
          <a:bodyPr/>
          <a:lstStyle/>
          <a:p>
            <a:pPr eaLnBrk="1" hangingPunct="1"/>
            <a:r>
              <a:rPr lang="en-US" sz="2000" smtClean="0">
                <a:solidFill>
                  <a:srgbClr val="CC0000"/>
                </a:solidFill>
                <a:sym typeface="Symbol" pitchFamily="18" charset="2"/>
              </a:rPr>
              <a:t> </a:t>
            </a:r>
            <a:r>
              <a:rPr lang="en-US" sz="2000" smtClean="0">
                <a:sym typeface="Symbol" pitchFamily="18" charset="2"/>
              </a:rPr>
              <a:t> </a:t>
            </a:r>
            <a:r>
              <a:rPr lang="en-US" sz="2000" smtClean="0"/>
              <a:t>largest angle in degrees that a charged particle is allowed to travel in a single sub-step. Default = 57.0 (but a maximum of 30.0 is recommended!)</a:t>
            </a:r>
          </a:p>
          <a:p>
            <a:pPr eaLnBrk="1" hangingPunct="1"/>
            <a:r>
              <a:rPr lang="en-US" sz="2000" smtClean="0">
                <a:solidFill>
                  <a:srgbClr val="CC0000"/>
                </a:solidFill>
                <a:sym typeface="Symbol" pitchFamily="18" charset="2"/>
              </a:rPr>
              <a:t> </a:t>
            </a:r>
            <a:r>
              <a:rPr lang="en-US" sz="2000" smtClean="0">
                <a:sym typeface="Symbol" pitchFamily="18" charset="2"/>
              </a:rPr>
              <a:t> </a:t>
            </a:r>
            <a:r>
              <a:rPr lang="en-US" sz="2000" smtClean="0"/>
              <a:t>upper limit to error of the boundary iteration in cm (</a:t>
            </a:r>
            <a:r>
              <a:rPr lang="en-US" sz="2000" smtClean="0">
                <a:sym typeface="Symbol" pitchFamily="18" charset="2"/>
              </a:rPr>
              <a:t>’ in fig.)</a:t>
            </a:r>
            <a:r>
              <a:rPr lang="en-US" sz="2000" smtClean="0"/>
              <a:t>. It also sets the tracking error </a:t>
            </a:r>
            <a:r>
              <a:rPr lang="en-US" sz="2000" smtClean="0">
                <a:sym typeface="Symbol" pitchFamily="18" charset="2"/>
              </a:rPr>
              <a:t>. </a:t>
            </a:r>
            <a:r>
              <a:rPr lang="en-US" sz="2000" smtClean="0"/>
              <a:t>Default = 0.05 cm</a:t>
            </a:r>
          </a:p>
          <a:p>
            <a:pPr eaLnBrk="1" hangingPunct="1"/>
            <a:r>
              <a:rPr lang="en-US" sz="2000" smtClean="0">
                <a:solidFill>
                  <a:srgbClr val="CC0000"/>
                </a:solidFill>
              </a:rPr>
              <a:t>Smin </a:t>
            </a:r>
            <a:r>
              <a:rPr lang="en-US" sz="2000" smtClean="0"/>
              <a:t>minimum sub-step length. If the radius of curvature is so small that the maximum sub-step compatible with </a:t>
            </a:r>
            <a:r>
              <a:rPr lang="en-US" sz="2000" smtClean="0">
                <a:sym typeface="Symbol" pitchFamily="18" charset="2"/>
              </a:rPr>
              <a:t> is smaller than Smin, then the condition on </a:t>
            </a:r>
            <a:r>
              <a:rPr lang="en-US" sz="2000" smtClean="0">
                <a:solidFill>
                  <a:srgbClr val="CC0000"/>
                </a:solidFill>
                <a:sym typeface="Symbol" pitchFamily="18" charset="2"/>
              </a:rPr>
              <a:t> is </a:t>
            </a:r>
            <a:r>
              <a:rPr lang="en-US" sz="2000" smtClean="0"/>
              <a:t> overridden. It avoids endless tracking of spiraling low energy particles. Default = 0.1 cm</a:t>
            </a:r>
          </a:p>
          <a:p>
            <a:pPr eaLnBrk="1" hangingPunct="1"/>
            <a:r>
              <a:rPr lang="en-US" sz="2000" smtClean="0"/>
              <a:t>MGNFIELD sets the same parameter for all regions with magnetic field</a:t>
            </a:r>
          </a:p>
          <a:p>
            <a:pPr eaLnBrk="1" hangingPunct="1"/>
            <a:r>
              <a:rPr lang="en-US" sz="2000" smtClean="0"/>
              <a:t>For region-by-region tuning, use STEPSIZE</a:t>
            </a:r>
          </a:p>
          <a:p>
            <a:pPr eaLnBrk="1" hangingPunct="1"/>
            <a:endParaRPr lang="en-US" sz="2000" smtClean="0"/>
          </a:p>
        </p:txBody>
      </p:sp>
      <p:sp>
        <p:nvSpPr>
          <p:cNvPr id="91140" name="Rectangle 4"/>
          <p:cNvSpPr>
            <a:spLocks noChangeArrowheads="1"/>
          </p:cNvSpPr>
          <p:nvPr/>
        </p:nvSpPr>
        <p:spPr bwMode="auto">
          <a:xfrm>
            <a:off x="611188" y="1052513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MGNFIELD 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 		Smin	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x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	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y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B</a:t>
            </a:r>
            <a:r>
              <a:rPr lang="fr-FR" sz="1600" b="1" baseline="-250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z</a:t>
            </a:r>
            <a:endParaRPr lang="fr-FR" sz="1600" b="1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5683D33-99AC-443B-975A-84813978B3A6}" type="slidenum">
              <a:rPr lang="en-US" smtClean="0"/>
              <a:pPr/>
              <a:t>33</a:t>
            </a:fld>
            <a:endParaRPr lang="en-US" smtClean="0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Setting precision by region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3" y="1773238"/>
            <a:ext cx="7993062" cy="43926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Smin: </a:t>
            </a:r>
            <a:r>
              <a:rPr lang="en-US" smtClean="0">
                <a:sym typeface="Symbol" pitchFamily="18" charset="2"/>
              </a:rPr>
              <a:t>(if what(1)&gt;0)</a:t>
            </a:r>
            <a:r>
              <a:rPr lang="en-US" smtClean="0"/>
              <a:t> minimum step size in cm Overrides MGNFIELD if larger than its setting.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ym typeface="Symbol" pitchFamily="18" charset="2"/>
              </a:rPr>
              <a:t> (if what(1)&lt;0) : max error on the location of intersection with boundary.</a:t>
            </a:r>
            <a:r>
              <a:rPr lang="en-US" smtClean="0"/>
              <a:t>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possibility to have different “precision” in different regions allows to save cpu time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Smax  : max step size in cm.  Default:100000. cm for a region without mag field, 10 cm with mag field.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Smax can be useful for instance for large vacuum regions with relatively low magnetic field 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It should not be used for general step control, use EMFFIX, FLUKAFIX if needed</a:t>
            </a:r>
          </a:p>
        </p:txBody>
      </p:sp>
      <p:sp>
        <p:nvSpPr>
          <p:cNvPr id="93188" name="Rectangle 4"/>
          <p:cNvSpPr>
            <a:spLocks noChangeArrowheads="1"/>
          </p:cNvSpPr>
          <p:nvPr/>
        </p:nvSpPr>
        <p:spPr bwMode="auto">
          <a:xfrm>
            <a:off x="611188" y="1052513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STEPSIZE Smin/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 Smax	Reg1	Reg2	Step</a:t>
            </a:r>
            <a:r>
              <a:rPr lang="fr-FR" sz="1600">
                <a:solidFill>
                  <a:srgbClr val="0000FF"/>
                </a:solidFill>
                <a:latin typeface="Courier New" pitchFamily="49" charset="0"/>
                <a:sym typeface="Symbol" pitchFamily="18" charset="2"/>
              </a:rPr>
              <a:t>	</a:t>
            </a:r>
            <a:endParaRPr lang="fr-FR" sz="1600">
              <a:latin typeface="Courier New" pitchFamily="49" charset="0"/>
              <a:sym typeface="Symbol" pitchFamily="18" charset="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0A3BD41-C20B-4840-ACCD-136C00B960B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The magfld.f user routine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611188" y="1125538"/>
            <a:ext cx="8281987" cy="51117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This routine allows to define arbitrarily complex magnetic fields: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>
                <a:solidFill>
                  <a:srgbClr val="CC0000"/>
                </a:solidFill>
              </a:rPr>
              <a:t>SUBROUTINE MAGFLD ( X, Y, Z, BTX, BTY, BTZ, B, NREG, IDISC)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.                              		   </a:t>
            </a:r>
            <a:r>
              <a:rPr lang="en-US" sz="2000" smtClean="0">
                <a:solidFill>
                  <a:srgbClr val="009900"/>
                </a:solidFill>
              </a:rPr>
              <a:t>Input variables</a:t>
            </a:r>
            <a:r>
              <a:rPr lang="en-US" sz="2000" smtClean="0"/>
              <a:t>: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 		   x,y,z 	= 	current </a:t>
            </a:r>
            <a:r>
              <a:rPr lang="en-US" sz="2000" smtClean="0">
                <a:solidFill>
                  <a:srgbClr val="CC0000"/>
                </a:solidFill>
              </a:rPr>
              <a:t>position</a:t>
            </a:r>
            <a:r>
              <a:rPr lang="en-US" sz="2000" smtClean="0"/>
              <a:t>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 		nreg   	= 	current </a:t>
            </a:r>
            <a:r>
              <a:rPr lang="en-US" sz="2000" smtClean="0">
                <a:solidFill>
                  <a:srgbClr val="CC0000"/>
                </a:solidFill>
              </a:rPr>
              <a:t>region</a:t>
            </a:r>
            <a:r>
              <a:rPr lang="en-US" sz="2000" smtClean="0"/>
              <a:t>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 			</a:t>
            </a:r>
            <a:r>
              <a:rPr lang="en-US" sz="2000" smtClean="0">
                <a:solidFill>
                  <a:srgbClr val="009900"/>
                </a:solidFill>
              </a:rPr>
              <a:t>Output variables</a:t>
            </a:r>
            <a:r>
              <a:rPr lang="en-US" sz="2000" smtClean="0"/>
              <a:t>: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		 btx,bty,btz    	=   	</a:t>
            </a:r>
            <a:r>
              <a:rPr lang="en-US" sz="2000" smtClean="0">
                <a:solidFill>
                  <a:srgbClr val="CC0000"/>
                </a:solidFill>
              </a:rPr>
              <a:t>cosines</a:t>
            </a:r>
            <a:r>
              <a:rPr lang="en-US" sz="2000" smtClean="0"/>
              <a:t> of the magn. field vector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		B 	= 	magnetic field </a:t>
            </a:r>
            <a:r>
              <a:rPr lang="en-US" sz="2000" smtClean="0">
                <a:solidFill>
                  <a:srgbClr val="CC0000"/>
                </a:solidFill>
              </a:rPr>
              <a:t>intensity </a:t>
            </a:r>
            <a:r>
              <a:rPr lang="en-US" sz="2000" smtClean="0"/>
              <a:t>(Tesla) 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	 	idisc 	=	set to 1 if the particle has to be 			discarded 	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endParaRPr lang="en-US" sz="2000" smtClean="0"/>
          </a:p>
          <a:p>
            <a:pPr eaLnBrk="1" hangingPunct="1"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All floating point variables are </a:t>
            </a:r>
            <a:r>
              <a:rPr lang="en-US" sz="2000" smtClean="0">
                <a:solidFill>
                  <a:srgbClr val="CC0000"/>
                </a:solidFill>
              </a:rPr>
              <a:t>double precision</a:t>
            </a:r>
            <a:r>
              <a:rPr lang="en-US" sz="2000" smtClean="0"/>
              <a:t> ones!</a:t>
            </a:r>
          </a:p>
          <a:p>
            <a:pPr eaLnBrk="1" hangingPunct="1">
              <a:tabLst>
                <a:tab pos="2971800" algn="r"/>
                <a:tab pos="3657600" algn="ctr"/>
                <a:tab pos="4114800" algn="l"/>
              </a:tabLst>
            </a:pPr>
            <a:r>
              <a:rPr lang="en-US" sz="2000" smtClean="0"/>
              <a:t> BTX, BTY, BTZ  must be </a:t>
            </a:r>
            <a:r>
              <a:rPr lang="en-US" sz="2000" smtClean="0">
                <a:solidFill>
                  <a:srgbClr val="CC0000"/>
                </a:solidFill>
              </a:rPr>
              <a:t>normalized</a:t>
            </a:r>
            <a:r>
              <a:rPr lang="en-US" sz="2000" smtClean="0"/>
              <a:t> </a:t>
            </a:r>
            <a:r>
              <a:rPr lang="en-US" sz="2000" smtClean="0">
                <a:solidFill>
                  <a:srgbClr val="CC0000"/>
                </a:solidFill>
              </a:rPr>
              <a:t>to 1</a:t>
            </a:r>
            <a:r>
              <a:rPr lang="en-US" sz="2000" smtClean="0"/>
              <a:t> in double precision</a:t>
            </a:r>
          </a:p>
          <a:p>
            <a:pPr eaLnBrk="1" hangingPunct="1">
              <a:buFont typeface="Wingdings" pitchFamily="2" charset="2"/>
              <a:buNone/>
              <a:tabLst>
                <a:tab pos="2971800" algn="r"/>
                <a:tab pos="3657600" algn="ctr"/>
                <a:tab pos="4114800" algn="l"/>
              </a:tabLst>
            </a:pPr>
            <a:endParaRPr lang="en-US" sz="2000" smtClean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9980CE-7B81-4DA6-878E-5F04157EFECB}" type="slidenum">
              <a:rPr lang="en-US" smtClean="0"/>
              <a:pPr/>
              <a:t>35</a:t>
            </a:fld>
            <a:endParaRPr lang="en-US" smtClean="0"/>
          </a:p>
        </p:txBody>
      </p:sp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Some warnings about scoring: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908050"/>
            <a:ext cx="8210550" cy="5184775"/>
          </a:xfrm>
        </p:spPr>
        <p:txBody>
          <a:bodyPr/>
          <a:lstStyle/>
          <a:p>
            <a:pPr>
              <a:defRPr/>
            </a:pPr>
            <a:r>
              <a:rPr lang="en-US" smtClean="0"/>
              <a:t>Every charged particle step </a:t>
            </a:r>
            <a:r>
              <a:rPr lang="el-GR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Δ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en-US" smtClean="0">
                <a:solidFill>
                  <a:srgbClr val="CC0000"/>
                </a:solidFill>
              </a:rPr>
              <a:t> </a:t>
            </a:r>
            <a:r>
              <a:rPr lang="en-US" smtClean="0"/>
              <a:t>has its length constrained by: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Maximum fractional energy loss (see </a:t>
            </a:r>
            <a:r>
              <a:rPr lang="en-US" b="1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FLUKAFIX</a:t>
            </a:r>
            <a:r>
              <a:rPr lang="en-US" smtClean="0">
                <a:solidFill>
                  <a:srgbClr val="006666"/>
                </a:solidFill>
              </a:rPr>
              <a:t>)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Maximum step size for that region (see </a:t>
            </a:r>
            <a:r>
              <a:rPr lang="en-US" b="1" smtClean="0">
                <a:solidFill>
                  <a:srgbClr val="006666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STEPSIZE</a:t>
            </a:r>
            <a:r>
              <a:rPr lang="en-US" smtClean="0">
                <a:solidFill>
                  <a:srgbClr val="006666"/>
                </a:solidFill>
              </a:rPr>
              <a:t>)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MCS (or other) physical constraints</a:t>
            </a:r>
          </a:p>
          <a:p>
            <a:pPr lvl="1">
              <a:defRPr/>
            </a:pPr>
            <a:r>
              <a:rPr lang="en-US" smtClean="0">
                <a:solidFill>
                  <a:srgbClr val="006666"/>
                </a:solidFill>
              </a:rPr>
              <a:t>Distance to next interaction (nuclear, </a:t>
            </a:r>
            <a:r>
              <a:rPr lang="el-GR" smtClean="0">
                <a:solidFill>
                  <a:srgbClr val="006666"/>
                </a:solidFill>
              </a:rPr>
              <a:t>δ</a:t>
            </a:r>
            <a:r>
              <a:rPr lang="en-US" smtClean="0">
                <a:solidFill>
                  <a:srgbClr val="006666"/>
                </a:solidFill>
              </a:rPr>
              <a:t> ray etc)</a:t>
            </a:r>
          </a:p>
          <a:p>
            <a:pPr>
              <a:defRPr/>
            </a:pPr>
            <a:r>
              <a:rPr lang="en-US" smtClean="0"/>
              <a:t>The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average</a:t>
            </a:r>
            <a:r>
              <a:rPr lang="en-US" smtClean="0"/>
              <a:t> energy loss is computed as a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careful integration</a:t>
            </a:r>
            <a:r>
              <a:rPr lang="en-US" smtClean="0"/>
              <a:t> over the dE/dx vs energy curve and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then</a:t>
            </a:r>
            <a:r>
              <a:rPr lang="en-US" smtClean="0"/>
              <a:t> it is fluctuated </a:t>
            </a:r>
            <a:r>
              <a:rPr lang="en-US" smtClean="0">
                <a:sym typeface="Symbol" pitchFamily="18" charset="2"/>
              </a:rPr>
              <a:t> a final </a:t>
            </a:r>
            <a:r>
              <a:rPr lang="el-GR" b="1" i="1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Δ</a:t>
            </a:r>
            <a:r>
              <a:rPr lang="en-US" b="1" i="1" smtClean="0"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E</a:t>
            </a:r>
            <a:r>
              <a:rPr lang="en-US" smtClean="0">
                <a:sym typeface="Symbol" pitchFamily="18" charset="2"/>
              </a:rPr>
              <a:t> is computed and used for scoring  resulting in a scored 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average effective </a:t>
            </a:r>
            <a:r>
              <a:rPr lang="el-GR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Δ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E/</a:t>
            </a:r>
            <a:r>
              <a:rPr lang="el-GR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Δ</a:t>
            </a:r>
            <a:r>
              <a:rPr lang="en-US" b="1" i="1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sym typeface="Symbol" pitchFamily="18" charset="2"/>
              </a:rPr>
              <a:t>x </a:t>
            </a:r>
            <a:r>
              <a:rPr lang="en-US" smtClean="0">
                <a:sym typeface="Symbol" pitchFamily="18" charset="2"/>
              </a:rPr>
              <a:t>uniform along that step</a:t>
            </a:r>
          </a:p>
          <a:p>
            <a:pPr>
              <a:defRPr/>
            </a:pPr>
            <a:r>
              <a:rPr lang="en-US" smtClean="0">
                <a:sym typeface="Symbol" pitchFamily="18" charset="2"/>
              </a:rPr>
              <a:t>The particle energy used for track-length estimators is the average one along the step (E</a:t>
            </a:r>
            <a:r>
              <a:rPr lang="en-US" baseline="-25000" smtClean="0">
                <a:sym typeface="Symbol" pitchFamily="18" charset="2"/>
              </a:rPr>
              <a:t>0</a:t>
            </a:r>
            <a:r>
              <a:rPr lang="en-US" smtClean="0">
                <a:sym typeface="Symbol" pitchFamily="18" charset="2"/>
              </a:rPr>
              <a:t>-</a:t>
            </a:r>
            <a:r>
              <a:rPr lang="el-GR" smtClean="0">
                <a:sym typeface="Symbol" pitchFamily="18" charset="2"/>
              </a:rPr>
              <a:t>Δ</a:t>
            </a:r>
            <a:r>
              <a:rPr lang="en-US" smtClean="0">
                <a:sym typeface="Symbol" pitchFamily="18" charset="2"/>
              </a:rPr>
              <a:t>E/2)</a:t>
            </a:r>
            <a:endParaRPr lang="el-GR" baseline="-25000" smtClean="0">
              <a:sym typeface="Symbol" pitchFamily="18" charset="2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69673-46F7-4858-A56D-6964E687440F}" type="slidenum">
              <a:rPr lang="en-US" smtClean="0"/>
              <a:pPr/>
              <a:t>36</a:t>
            </a:fld>
            <a:endParaRPr lang="en-US" smtClean="0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USRBIN track apportioning scoring</a:t>
            </a:r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895350" y="1050925"/>
            <a:ext cx="6983413" cy="4897438"/>
          </a:xfrm>
          <a:prstGeom prst="rect">
            <a:avLst/>
          </a:prstGeom>
          <a:noFill/>
          <a:ln w="19050" algn="ctr">
            <a:solidFill>
              <a:srgbClr val="000000"/>
            </a:solidFill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99332" name="Line 4"/>
          <p:cNvSpPr>
            <a:spLocks noChangeShapeType="1"/>
          </p:cNvSpPr>
          <p:nvPr/>
        </p:nvSpPr>
        <p:spPr bwMode="auto">
          <a:xfrm>
            <a:off x="147637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3" name="Line 5"/>
          <p:cNvSpPr>
            <a:spLocks noChangeShapeType="1"/>
          </p:cNvSpPr>
          <p:nvPr/>
        </p:nvSpPr>
        <p:spPr bwMode="auto">
          <a:xfrm>
            <a:off x="2051050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4" name="Line 6"/>
          <p:cNvSpPr>
            <a:spLocks noChangeShapeType="1"/>
          </p:cNvSpPr>
          <p:nvPr/>
        </p:nvSpPr>
        <p:spPr bwMode="auto">
          <a:xfrm>
            <a:off x="2627313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5" name="Line 7"/>
          <p:cNvSpPr>
            <a:spLocks noChangeShapeType="1"/>
          </p:cNvSpPr>
          <p:nvPr/>
        </p:nvSpPr>
        <p:spPr bwMode="auto">
          <a:xfrm>
            <a:off x="320357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6" name="Line 8"/>
          <p:cNvSpPr>
            <a:spLocks noChangeShapeType="1"/>
          </p:cNvSpPr>
          <p:nvPr/>
        </p:nvSpPr>
        <p:spPr bwMode="auto">
          <a:xfrm>
            <a:off x="3779838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7" name="Line 9"/>
          <p:cNvSpPr>
            <a:spLocks noChangeShapeType="1"/>
          </p:cNvSpPr>
          <p:nvPr/>
        </p:nvSpPr>
        <p:spPr bwMode="auto">
          <a:xfrm>
            <a:off x="4356100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8" name="Line 10"/>
          <p:cNvSpPr>
            <a:spLocks noChangeShapeType="1"/>
          </p:cNvSpPr>
          <p:nvPr/>
        </p:nvSpPr>
        <p:spPr bwMode="auto">
          <a:xfrm>
            <a:off x="4932363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39" name="Line 11"/>
          <p:cNvSpPr>
            <a:spLocks noChangeShapeType="1"/>
          </p:cNvSpPr>
          <p:nvPr/>
        </p:nvSpPr>
        <p:spPr bwMode="auto">
          <a:xfrm>
            <a:off x="550862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0" name="Line 12"/>
          <p:cNvSpPr>
            <a:spLocks noChangeShapeType="1"/>
          </p:cNvSpPr>
          <p:nvPr/>
        </p:nvSpPr>
        <p:spPr bwMode="auto">
          <a:xfrm>
            <a:off x="6156325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1" name="Line 13"/>
          <p:cNvSpPr>
            <a:spLocks noChangeShapeType="1"/>
          </p:cNvSpPr>
          <p:nvPr/>
        </p:nvSpPr>
        <p:spPr bwMode="auto">
          <a:xfrm>
            <a:off x="6732588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2" name="Line 14"/>
          <p:cNvSpPr>
            <a:spLocks noChangeShapeType="1"/>
          </p:cNvSpPr>
          <p:nvPr/>
        </p:nvSpPr>
        <p:spPr bwMode="auto">
          <a:xfrm>
            <a:off x="7308850" y="1052513"/>
            <a:ext cx="0" cy="4897437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3" name="Line 15"/>
          <p:cNvSpPr>
            <a:spLocks noChangeShapeType="1"/>
          </p:cNvSpPr>
          <p:nvPr/>
        </p:nvSpPr>
        <p:spPr bwMode="auto">
          <a:xfrm>
            <a:off x="900113" y="162877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4" name="Line 16"/>
          <p:cNvSpPr>
            <a:spLocks noChangeShapeType="1"/>
          </p:cNvSpPr>
          <p:nvPr/>
        </p:nvSpPr>
        <p:spPr bwMode="auto">
          <a:xfrm>
            <a:off x="900113" y="227647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5" name="Line 17"/>
          <p:cNvSpPr>
            <a:spLocks noChangeShapeType="1"/>
          </p:cNvSpPr>
          <p:nvPr/>
        </p:nvSpPr>
        <p:spPr bwMode="auto">
          <a:xfrm>
            <a:off x="900113" y="292417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6" name="Line 18"/>
          <p:cNvSpPr>
            <a:spLocks noChangeShapeType="1"/>
          </p:cNvSpPr>
          <p:nvPr/>
        </p:nvSpPr>
        <p:spPr bwMode="auto">
          <a:xfrm>
            <a:off x="900113" y="3573463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7" name="Line 19"/>
          <p:cNvSpPr>
            <a:spLocks noChangeShapeType="1"/>
          </p:cNvSpPr>
          <p:nvPr/>
        </p:nvSpPr>
        <p:spPr bwMode="auto">
          <a:xfrm>
            <a:off x="900113" y="414972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8" name="Line 20"/>
          <p:cNvSpPr>
            <a:spLocks noChangeShapeType="1"/>
          </p:cNvSpPr>
          <p:nvPr/>
        </p:nvSpPr>
        <p:spPr bwMode="auto">
          <a:xfrm>
            <a:off x="900113" y="4797425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49" name="Line 21"/>
          <p:cNvSpPr>
            <a:spLocks noChangeShapeType="1"/>
          </p:cNvSpPr>
          <p:nvPr/>
        </p:nvSpPr>
        <p:spPr bwMode="auto">
          <a:xfrm>
            <a:off x="900113" y="5373688"/>
            <a:ext cx="6985000" cy="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0" name="Line 22"/>
          <p:cNvSpPr>
            <a:spLocks noChangeShapeType="1"/>
          </p:cNvSpPr>
          <p:nvPr/>
        </p:nvSpPr>
        <p:spPr bwMode="auto">
          <a:xfrm flipV="1">
            <a:off x="1187450" y="3429000"/>
            <a:ext cx="2952750" cy="10795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351" name="Line 23"/>
          <p:cNvSpPr>
            <a:spLocks noChangeShapeType="1"/>
          </p:cNvSpPr>
          <p:nvPr/>
        </p:nvSpPr>
        <p:spPr bwMode="auto">
          <a:xfrm flipV="1">
            <a:off x="4140200" y="2997200"/>
            <a:ext cx="2303463" cy="4318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352" name="Line 24"/>
          <p:cNvSpPr>
            <a:spLocks noChangeShapeType="1"/>
          </p:cNvSpPr>
          <p:nvPr/>
        </p:nvSpPr>
        <p:spPr bwMode="auto">
          <a:xfrm flipV="1">
            <a:off x="6443663" y="2133600"/>
            <a:ext cx="1223962" cy="863600"/>
          </a:xfrm>
          <a:prstGeom prst="line">
            <a:avLst/>
          </a:prstGeom>
          <a:noFill/>
          <a:ln w="19050">
            <a:solidFill>
              <a:srgbClr val="FF0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3" name="Line 25"/>
          <p:cNvSpPr>
            <a:spLocks noChangeShapeType="1"/>
          </p:cNvSpPr>
          <p:nvPr/>
        </p:nvSpPr>
        <p:spPr bwMode="auto">
          <a:xfrm>
            <a:off x="1187450" y="4437063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4" name="Line 26"/>
          <p:cNvSpPr>
            <a:spLocks noChangeShapeType="1"/>
          </p:cNvSpPr>
          <p:nvPr/>
        </p:nvSpPr>
        <p:spPr bwMode="auto">
          <a:xfrm>
            <a:off x="1476375" y="436562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5" name="Line 27"/>
          <p:cNvSpPr>
            <a:spLocks noChangeShapeType="1"/>
          </p:cNvSpPr>
          <p:nvPr/>
        </p:nvSpPr>
        <p:spPr bwMode="auto">
          <a:xfrm>
            <a:off x="2051050" y="414972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6" name="Line 28"/>
          <p:cNvSpPr>
            <a:spLocks noChangeShapeType="1"/>
          </p:cNvSpPr>
          <p:nvPr/>
        </p:nvSpPr>
        <p:spPr bwMode="auto">
          <a:xfrm>
            <a:off x="2627313" y="393382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7" name="Line 29"/>
          <p:cNvSpPr>
            <a:spLocks noChangeShapeType="1"/>
          </p:cNvSpPr>
          <p:nvPr/>
        </p:nvSpPr>
        <p:spPr bwMode="auto">
          <a:xfrm>
            <a:off x="2195513" y="40767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8" name="Line 30"/>
          <p:cNvSpPr>
            <a:spLocks noChangeShapeType="1"/>
          </p:cNvSpPr>
          <p:nvPr/>
        </p:nvSpPr>
        <p:spPr bwMode="auto">
          <a:xfrm>
            <a:off x="3203575" y="37163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59" name="Line 31"/>
          <p:cNvSpPr>
            <a:spLocks noChangeShapeType="1"/>
          </p:cNvSpPr>
          <p:nvPr/>
        </p:nvSpPr>
        <p:spPr bwMode="auto">
          <a:xfrm>
            <a:off x="3779838" y="35004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0" name="Line 32"/>
          <p:cNvSpPr>
            <a:spLocks noChangeShapeType="1"/>
          </p:cNvSpPr>
          <p:nvPr/>
        </p:nvSpPr>
        <p:spPr bwMode="auto">
          <a:xfrm>
            <a:off x="4356100" y="32845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1" name="Line 33"/>
          <p:cNvSpPr>
            <a:spLocks noChangeShapeType="1"/>
          </p:cNvSpPr>
          <p:nvPr/>
        </p:nvSpPr>
        <p:spPr bwMode="auto">
          <a:xfrm>
            <a:off x="4932363" y="32131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2" name="Line 34"/>
          <p:cNvSpPr>
            <a:spLocks noChangeShapeType="1"/>
          </p:cNvSpPr>
          <p:nvPr/>
        </p:nvSpPr>
        <p:spPr bwMode="auto">
          <a:xfrm>
            <a:off x="5508625" y="3141663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3" name="Line 35"/>
          <p:cNvSpPr>
            <a:spLocks noChangeShapeType="1"/>
          </p:cNvSpPr>
          <p:nvPr/>
        </p:nvSpPr>
        <p:spPr bwMode="auto">
          <a:xfrm>
            <a:off x="6156325" y="29972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4" name="Line 36"/>
          <p:cNvSpPr>
            <a:spLocks noChangeShapeType="1"/>
          </p:cNvSpPr>
          <p:nvPr/>
        </p:nvSpPr>
        <p:spPr bwMode="auto">
          <a:xfrm>
            <a:off x="6588125" y="28527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5" name="Line 37"/>
          <p:cNvSpPr>
            <a:spLocks noChangeShapeType="1"/>
          </p:cNvSpPr>
          <p:nvPr/>
        </p:nvSpPr>
        <p:spPr bwMode="auto">
          <a:xfrm>
            <a:off x="6732588" y="2708275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6" name="Line 38"/>
          <p:cNvSpPr>
            <a:spLocks noChangeShapeType="1"/>
          </p:cNvSpPr>
          <p:nvPr/>
        </p:nvSpPr>
        <p:spPr bwMode="auto">
          <a:xfrm>
            <a:off x="7308850" y="2349500"/>
            <a:ext cx="0" cy="144463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67" name="Line 39"/>
          <p:cNvSpPr>
            <a:spLocks noChangeShapeType="1"/>
          </p:cNvSpPr>
          <p:nvPr/>
        </p:nvSpPr>
        <p:spPr bwMode="auto">
          <a:xfrm>
            <a:off x="7451725" y="2205038"/>
            <a:ext cx="0" cy="144462"/>
          </a:xfrm>
          <a:prstGeom prst="line">
            <a:avLst/>
          </a:prstGeom>
          <a:noFill/>
          <a:ln w="19050">
            <a:solidFill>
              <a:srgbClr val="00FF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00392" name="AutoShape 40"/>
          <p:cNvSpPr>
            <a:spLocks noChangeAspect="1" noChangeArrowheads="1"/>
          </p:cNvSpPr>
          <p:nvPr/>
        </p:nvSpPr>
        <p:spPr bwMode="auto">
          <a:xfrm>
            <a:off x="3995738" y="3357563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0393" name="AutoShape 41"/>
          <p:cNvSpPr>
            <a:spLocks noChangeAspect="1" noChangeArrowheads="1"/>
          </p:cNvSpPr>
          <p:nvPr/>
        </p:nvSpPr>
        <p:spPr bwMode="auto">
          <a:xfrm>
            <a:off x="6372225" y="2924175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0394" name="AutoShape 42"/>
          <p:cNvSpPr>
            <a:spLocks noChangeAspect="1" noChangeArrowheads="1"/>
          </p:cNvSpPr>
          <p:nvPr/>
        </p:nvSpPr>
        <p:spPr bwMode="auto">
          <a:xfrm>
            <a:off x="1116013" y="4437063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0395" name="AutoShape 43"/>
          <p:cNvSpPr>
            <a:spLocks noChangeAspect="1" noChangeArrowheads="1"/>
          </p:cNvSpPr>
          <p:nvPr/>
        </p:nvSpPr>
        <p:spPr bwMode="auto">
          <a:xfrm>
            <a:off x="7596188" y="2060575"/>
            <a:ext cx="146050" cy="139700"/>
          </a:xfrm>
          <a:prstGeom prst="star5">
            <a:avLst/>
          </a:prstGeom>
          <a:noFill/>
          <a:ln w="1905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pPr>
              <a:defRPr/>
            </a:pPr>
            <a:endParaRPr lang="en-US"/>
          </a:p>
        </p:txBody>
      </p:sp>
      <p:sp>
        <p:nvSpPr>
          <p:cNvPr id="99372" name="Line 44"/>
          <p:cNvSpPr>
            <a:spLocks noChangeShapeType="1"/>
          </p:cNvSpPr>
          <p:nvPr/>
        </p:nvSpPr>
        <p:spPr bwMode="auto">
          <a:xfrm>
            <a:off x="2843213" y="2636838"/>
            <a:ext cx="576262" cy="863600"/>
          </a:xfrm>
          <a:prstGeom prst="line">
            <a:avLst/>
          </a:prstGeom>
          <a:noFill/>
          <a:ln w="31750">
            <a:solidFill>
              <a:srgbClr val="FF6600"/>
            </a:solidFill>
            <a:round/>
            <a:headEnd/>
            <a:tailEnd type="stealth" w="lg" len="med"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373" name="Text Box 45"/>
          <p:cNvSpPr txBox="1">
            <a:spLocks noChangeArrowheads="1"/>
          </p:cNvSpPr>
          <p:nvPr/>
        </p:nvSpPr>
        <p:spPr bwMode="auto">
          <a:xfrm>
            <a:off x="2392363" y="2205038"/>
            <a:ext cx="4900612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 energy deposition will be </a:t>
            </a:r>
            <a:r>
              <a:rPr lang="el-GR"/>
              <a:t>Δ</a:t>
            </a:r>
            <a:r>
              <a:rPr lang="en-US"/>
              <a:t>l/</a:t>
            </a:r>
            <a:r>
              <a:rPr lang="el-GR"/>
              <a:t>Δ</a:t>
            </a:r>
            <a:r>
              <a:rPr lang="en-US"/>
              <a:t>x </a:t>
            </a:r>
            <a:r>
              <a:rPr lang="el-GR"/>
              <a:t>Δ</a:t>
            </a:r>
            <a:r>
              <a:rPr lang="en-US"/>
              <a:t>E</a:t>
            </a:r>
            <a:endParaRPr lang="el-GR"/>
          </a:p>
        </p:txBody>
      </p:sp>
      <p:sp>
        <p:nvSpPr>
          <p:cNvPr id="99374" name="Line 46"/>
          <p:cNvSpPr>
            <a:spLocks noChangeShapeType="1"/>
          </p:cNvSpPr>
          <p:nvPr/>
        </p:nvSpPr>
        <p:spPr bwMode="auto">
          <a:xfrm>
            <a:off x="3276600" y="3860800"/>
            <a:ext cx="358775" cy="215900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375" name="Line 47"/>
          <p:cNvSpPr>
            <a:spLocks noChangeShapeType="1"/>
          </p:cNvSpPr>
          <p:nvPr/>
        </p:nvSpPr>
        <p:spPr bwMode="auto">
          <a:xfrm>
            <a:off x="3779838" y="3644900"/>
            <a:ext cx="71437" cy="360363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99376" name="Text Box 48"/>
          <p:cNvSpPr txBox="1">
            <a:spLocks noChangeArrowheads="1"/>
          </p:cNvSpPr>
          <p:nvPr/>
        </p:nvSpPr>
        <p:spPr bwMode="auto">
          <a:xfrm>
            <a:off x="3616325" y="4005263"/>
            <a:ext cx="455613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</a:t>
            </a:r>
            <a:r>
              <a:rPr lang="en-US"/>
              <a:t>l</a:t>
            </a:r>
            <a:endParaRPr lang="el-GR"/>
          </a:p>
        </p:txBody>
      </p:sp>
      <p:sp>
        <p:nvSpPr>
          <p:cNvPr id="99377" name="Line 49"/>
          <p:cNvSpPr>
            <a:spLocks noChangeShapeType="1"/>
          </p:cNvSpPr>
          <p:nvPr/>
        </p:nvSpPr>
        <p:spPr bwMode="auto">
          <a:xfrm>
            <a:off x="1258888" y="4652963"/>
            <a:ext cx="2160587" cy="576262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78" name="Line 50"/>
          <p:cNvSpPr>
            <a:spLocks noChangeShapeType="1"/>
          </p:cNvSpPr>
          <p:nvPr/>
        </p:nvSpPr>
        <p:spPr bwMode="auto">
          <a:xfrm flipH="1">
            <a:off x="3851275" y="3644900"/>
            <a:ext cx="288925" cy="1512888"/>
          </a:xfrm>
          <a:prstGeom prst="line">
            <a:avLst/>
          </a:prstGeom>
          <a:noFill/>
          <a:ln w="25400">
            <a:solidFill>
              <a:srgbClr val="FF66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99379" name="Text Box 51"/>
          <p:cNvSpPr txBox="1">
            <a:spLocks noChangeArrowheads="1"/>
          </p:cNvSpPr>
          <p:nvPr/>
        </p:nvSpPr>
        <p:spPr bwMode="auto">
          <a:xfrm>
            <a:off x="3543300" y="5157788"/>
            <a:ext cx="1041400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/>
              <a:t>Δ</a:t>
            </a:r>
            <a:r>
              <a:rPr lang="en-US"/>
              <a:t>x, </a:t>
            </a:r>
            <a:r>
              <a:rPr lang="el-GR"/>
              <a:t>Δ</a:t>
            </a:r>
            <a:r>
              <a:rPr lang="en-US"/>
              <a:t>E</a:t>
            </a:r>
            <a:endParaRPr lang="el-GR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E4C1512-8995-4868-8100-BE7DD52774BA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USRBIN track apportioning scoring</a:t>
            </a:r>
          </a:p>
        </p:txBody>
      </p:sp>
      <p:pic>
        <p:nvPicPr>
          <p:cNvPr id="101379" name="Picture 3" descr="ForAlfredo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188" y="908050"/>
            <a:ext cx="7021512" cy="526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9BC640B-1F0E-4DF6-A08F-614259DBDE72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smtClean="0"/>
              <a:t>USRTRACK scoring: 200 MeV p on C</a:t>
            </a:r>
          </a:p>
        </p:txBody>
      </p:sp>
      <p:pic>
        <p:nvPicPr>
          <p:cNvPr id="103427" name="Picture 3" descr="niel_usrtrack_40_plot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19175" y="981075"/>
            <a:ext cx="6432550" cy="482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428" name="Text Box 4"/>
          <p:cNvSpPr txBox="1">
            <a:spLocks noChangeArrowheads="1"/>
          </p:cNvSpPr>
          <p:nvPr/>
        </p:nvSpPr>
        <p:spPr bwMode="auto">
          <a:xfrm>
            <a:off x="735013" y="6021388"/>
            <a:ext cx="5483225" cy="396875"/>
          </a:xfrm>
          <a:prstGeom prst="rect">
            <a:avLst/>
          </a:prstGeom>
          <a:noFill/>
          <a:ln w="19050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Default settings, </a:t>
            </a:r>
            <a:r>
              <a:rPr lang="en-US">
                <a:sym typeface="Symbol" pitchFamily="18" charset="2"/>
              </a:rPr>
              <a:t> 20% energy loss per step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244E6-5409-4DC1-A071-CA75808192E3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2603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Discrete ionization events</a:t>
            </a:r>
          </a:p>
        </p:txBody>
      </p:sp>
      <p:sp>
        <p:nvSpPr>
          <p:cNvPr id="33795" name="Text Box 4"/>
          <p:cNvSpPr txBox="1">
            <a:spLocks noChangeArrowheads="1"/>
          </p:cNvSpPr>
          <p:nvPr/>
        </p:nvSpPr>
        <p:spPr bwMode="auto">
          <a:xfrm>
            <a:off x="611188" y="908050"/>
            <a:ext cx="8085137" cy="3444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Above a pre-set threshold, ionization is modeled as  </a:t>
            </a:r>
            <a:r>
              <a:rPr lang="el-GR">
                <a:solidFill>
                  <a:srgbClr val="CC0000"/>
                </a:solidFill>
              </a:rPr>
              <a:t>δ</a:t>
            </a:r>
            <a:r>
              <a:rPr lang="en-US">
                <a:solidFill>
                  <a:srgbClr val="CC0000"/>
                </a:solidFill>
              </a:rPr>
              <a:t> ray</a:t>
            </a:r>
            <a:r>
              <a:rPr lang="en-US"/>
              <a:t> production (free electrons)</a:t>
            </a:r>
          </a:p>
          <a:p>
            <a:pPr lvl="1" indent="342900">
              <a:buFontTx/>
              <a:buChar char="•"/>
            </a:pPr>
            <a:r>
              <a:rPr lang="el-GR"/>
              <a:t>Spin 0 or 1/2 δ-ray production (charged hadrons, muons)</a:t>
            </a:r>
            <a:endParaRPr lang="en-US"/>
          </a:p>
          <a:p>
            <a:pPr lvl="1" indent="342900">
              <a:buFontTx/>
              <a:buChar char="•"/>
            </a:pPr>
            <a:r>
              <a:rPr lang="en-US"/>
              <a:t>Bhabha scattering (e</a:t>
            </a:r>
            <a:r>
              <a:rPr lang="en-US" baseline="30000"/>
              <a:t>+</a:t>
            </a:r>
            <a:r>
              <a:rPr lang="en-US"/>
              <a:t>)</a:t>
            </a:r>
          </a:p>
          <a:p>
            <a:pPr lvl="1" indent="342900">
              <a:buFontTx/>
              <a:buChar char="•"/>
            </a:pPr>
            <a:r>
              <a:rPr lang="en-US"/>
              <a:t>Møller scattering  (e</a:t>
            </a:r>
            <a:r>
              <a:rPr lang="en-US" baseline="30000"/>
              <a:t>-</a:t>
            </a:r>
            <a:r>
              <a:rPr lang="en-US"/>
              <a:t>)</a:t>
            </a:r>
          </a:p>
          <a:p>
            <a:pPr lvl="1" indent="342900"/>
            <a:endParaRPr lang="en-US"/>
          </a:p>
          <a:p>
            <a:r>
              <a:rPr lang="en-US"/>
              <a:t>The threshold refers to the kinetic energy of the emitted </a:t>
            </a:r>
            <a:r>
              <a:rPr lang="el-GR">
                <a:solidFill>
                  <a:srgbClr val="CC0000"/>
                </a:solidFill>
              </a:rPr>
              <a:t>δ</a:t>
            </a:r>
            <a:r>
              <a:rPr lang="en-US">
                <a:solidFill>
                  <a:srgbClr val="CC0000"/>
                </a:solidFill>
              </a:rPr>
              <a:t> ray</a:t>
            </a:r>
            <a:r>
              <a:rPr lang="en-US"/>
              <a:t> </a:t>
            </a:r>
          </a:p>
          <a:p>
            <a:endParaRPr lang="en-US"/>
          </a:p>
          <a:p>
            <a:r>
              <a:rPr lang="en-US"/>
              <a:t>For Electrons : set by </a:t>
            </a:r>
            <a:r>
              <a:rPr lang="en-US">
                <a:solidFill>
                  <a:srgbClr val="CC0000"/>
                </a:solidFill>
              </a:rPr>
              <a:t>EMFCUT</a:t>
            </a:r>
            <a:r>
              <a:rPr lang="en-US"/>
              <a:t> with the </a:t>
            </a:r>
            <a:r>
              <a:rPr lang="en-US">
                <a:solidFill>
                  <a:srgbClr val="CC0000"/>
                </a:solidFill>
              </a:rPr>
              <a:t>PROD-CUT</a:t>
            </a:r>
            <a:r>
              <a:rPr lang="en-US"/>
              <a:t> sdum </a:t>
            </a:r>
          </a:p>
          <a:p>
            <a:endParaRPr lang="en-US"/>
          </a:p>
          <a:p>
            <a:r>
              <a:rPr lang="en-US"/>
              <a:t>For charged hadrons/muons:</a:t>
            </a:r>
          </a:p>
        </p:txBody>
      </p:sp>
      <p:sp>
        <p:nvSpPr>
          <p:cNvPr id="33796" name="Rectangle 5"/>
          <p:cNvSpPr>
            <a:spLocks noChangeArrowheads="1"/>
          </p:cNvSpPr>
          <p:nvPr/>
        </p:nvSpPr>
        <p:spPr bwMode="auto">
          <a:xfrm>
            <a:off x="539750" y="4365625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DELTARAY </a:t>
            </a:r>
            <a:r>
              <a:rPr lang="el-GR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δ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Thresh Ntab	Wtab	Mat1	Mat2	Step	PRINT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	</a:t>
            </a:r>
            <a:endParaRPr lang="en-US" sz="1600" b="1">
              <a:latin typeface="Courier New" pitchFamily="49" charset="0"/>
            </a:endParaRPr>
          </a:p>
        </p:txBody>
      </p:sp>
      <p:sp>
        <p:nvSpPr>
          <p:cNvPr id="33797" name="Text Box 7"/>
          <p:cNvSpPr txBox="1">
            <a:spLocks noChangeArrowheads="1"/>
          </p:cNvSpPr>
          <p:nvPr/>
        </p:nvSpPr>
        <p:spPr bwMode="auto">
          <a:xfrm>
            <a:off x="395288" y="4941888"/>
            <a:ext cx="8569325" cy="10064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l-GR">
                <a:solidFill>
                  <a:srgbClr val="0000FF"/>
                </a:solidFill>
              </a:rPr>
              <a:t>δ</a:t>
            </a:r>
            <a:r>
              <a:rPr lang="en-US">
                <a:solidFill>
                  <a:srgbClr val="0000FF"/>
                </a:solidFill>
              </a:rPr>
              <a:t>Thresh = production threshold, in materials Mat1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 Mat2</a:t>
            </a:r>
            <a:endParaRPr lang="en-US">
              <a:solidFill>
                <a:srgbClr val="0000FF"/>
              </a:solidFill>
            </a:endParaRPr>
          </a:p>
          <a:p>
            <a:r>
              <a:rPr lang="en-US">
                <a:solidFill>
                  <a:srgbClr val="0000FF"/>
                </a:solidFill>
              </a:rPr>
              <a:t>Ntab, Wtab control the accuracy of dp/dx tabulations (advanced user)</a:t>
            </a:r>
          </a:p>
          <a:p>
            <a:r>
              <a:rPr lang="en-US">
                <a:solidFill>
                  <a:srgbClr val="0000FF"/>
                </a:solidFill>
              </a:rPr>
              <a:t>If PRINT is set (not def.) dp/dx</a:t>
            </a:r>
            <a:r>
              <a:rPr lang="en-US"/>
              <a:t>  </a:t>
            </a:r>
            <a:r>
              <a:rPr lang="en-US">
                <a:solidFill>
                  <a:srgbClr val="0000FF"/>
                </a:solidFill>
              </a:rPr>
              <a:t>tabulations are printed on stdout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D46535A-ED65-4B07-9408-970C046DCAE4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71550" y="260350"/>
            <a:ext cx="7772400" cy="609600"/>
          </a:xfrm>
        </p:spPr>
        <p:txBody>
          <a:bodyPr/>
          <a:lstStyle/>
          <a:p>
            <a:pPr eaLnBrk="1" hangingPunct="1"/>
            <a:r>
              <a:rPr lang="en-US" sz="3200" b="1" smtClean="0"/>
              <a:t>Continuous energy losses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684213" y="1081088"/>
            <a:ext cx="8085137" cy="34448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Below the </a:t>
            </a:r>
            <a:r>
              <a:rPr lang="el-GR"/>
              <a:t>δ</a:t>
            </a:r>
            <a:r>
              <a:rPr lang="en-US"/>
              <a:t>-ray threshold, energy losses are treated as “continuous”, with some special features:</a:t>
            </a:r>
          </a:p>
          <a:p>
            <a:pPr marL="574675" lvl="1" indent="-117475">
              <a:buFontTx/>
              <a:buChar char="•"/>
            </a:pPr>
            <a:r>
              <a:rPr lang="en-US"/>
              <a:t>Fluctuations of energy loss are simulated with a FLUKA- specific algorithm</a:t>
            </a:r>
          </a:p>
          <a:p>
            <a:pPr marL="574675" lvl="1" indent="-117475">
              <a:buFontTx/>
              <a:buChar char="•"/>
            </a:pPr>
            <a:r>
              <a:rPr lang="en-US"/>
              <a:t>The energy dependence of cross sections and dE/dx is taken into account exactly (see later) </a:t>
            </a:r>
          </a:p>
          <a:p>
            <a:pPr marL="574675" lvl="1" indent="-117475">
              <a:buFontTx/>
              <a:buChar char="•"/>
            </a:pPr>
            <a:r>
              <a:rPr lang="en-US"/>
              <a:t>Latest recommended values of ionization potential and density effect parameters implemented for elements (Sternheimer, Berger &amp; Seltzer), but can be overridden by the user with (set yourself for compounds!)</a:t>
            </a:r>
          </a:p>
          <a:p>
            <a:pPr marL="574675" lvl="1" indent="-117475"/>
            <a:endParaRPr lang="el-GR"/>
          </a:p>
        </p:txBody>
      </p:sp>
      <p:sp>
        <p:nvSpPr>
          <p:cNvPr id="35844" name="Rectangle 4"/>
          <p:cNvSpPr>
            <a:spLocks noChangeArrowheads="1"/>
          </p:cNvSpPr>
          <p:nvPr/>
        </p:nvSpPr>
        <p:spPr bwMode="auto">
          <a:xfrm>
            <a:off x="612775" y="4503738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STERNHEI C	X0	X1	a	m	</a:t>
            </a:r>
            <a:r>
              <a:rPr lang="el-GR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δ</a:t>
            </a:r>
            <a:r>
              <a:rPr lang="en-US" sz="1600" b="1" baseline="-2500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0	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</a:t>
            </a: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35845" name="Rectangle 6"/>
          <p:cNvSpPr>
            <a:spLocks noChangeArrowheads="1"/>
          </p:cNvSpPr>
          <p:nvPr/>
        </p:nvSpPr>
        <p:spPr bwMode="auto">
          <a:xfrm>
            <a:off x="611188" y="5373688"/>
            <a:ext cx="7991475" cy="365125"/>
          </a:xfrm>
          <a:prstGeom prst="rect">
            <a:avLst/>
          </a:prstGeom>
          <a:noFill/>
          <a:ln w="28575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tabLst>
                <a:tab pos="465138" algn="l"/>
                <a:tab pos="1379538" algn="l"/>
                <a:tab pos="2293938" algn="l"/>
                <a:tab pos="3208338" algn="l"/>
                <a:tab pos="4122738" algn="l"/>
                <a:tab pos="5037138" algn="l"/>
                <a:tab pos="5951538" algn="l"/>
                <a:tab pos="6865938" algn="l"/>
                <a:tab pos="7780338" algn="r"/>
              </a:tabLst>
            </a:pP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r>
              <a:rPr lang="fr-FR" sz="1600" b="1">
                <a:solidFill>
                  <a:srgbClr val="0000FF"/>
                </a:solidFill>
                <a:latin typeface="Courier New" pitchFamily="49" charset="0"/>
              </a:rPr>
              <a:t>MAT-PROP Gasp	Rhosc	Iion</a:t>
            </a:r>
            <a:r>
              <a:rPr lang="en-US" sz="1600" b="1" baseline="-25000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	</a:t>
            </a:r>
            <a:r>
              <a:rPr lang="en-US" sz="1600" b="1">
                <a:solidFill>
                  <a:srgbClr val="0000FF"/>
                </a:solidFill>
                <a:latin typeface="Courier New" pitchFamily="49" charset="0"/>
                <a:cs typeface="Courier New" pitchFamily="49" charset="0"/>
              </a:rPr>
              <a:t>Mat1	Mat2	Step</a:t>
            </a:r>
            <a:r>
              <a:rPr lang="fr-FR" sz="1600">
                <a:solidFill>
                  <a:srgbClr val="0000FF"/>
                </a:solidFill>
                <a:latin typeface="Courier New" pitchFamily="49" charset="0"/>
              </a:rPr>
              <a:t>	</a:t>
            </a:r>
            <a:endParaRPr lang="en-US" sz="1600">
              <a:latin typeface="Courier New" pitchFamily="49" charset="0"/>
            </a:endParaRPr>
          </a:p>
        </p:txBody>
      </p:sp>
      <p:sp>
        <p:nvSpPr>
          <p:cNvPr id="35846" name="Oval 7"/>
          <p:cNvSpPr>
            <a:spLocks noChangeArrowheads="1"/>
          </p:cNvSpPr>
          <p:nvPr/>
        </p:nvSpPr>
        <p:spPr bwMode="auto">
          <a:xfrm>
            <a:off x="3708400" y="5229225"/>
            <a:ext cx="863600" cy="647700"/>
          </a:xfrm>
          <a:prstGeom prst="ellipse">
            <a:avLst/>
          </a:prstGeom>
          <a:noFill/>
          <a:ln w="12700" algn="ctr">
            <a:solidFill>
              <a:srgbClr val="FF0000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6EED08-15A0-4882-AB19-CD2382A0D1D2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fluctuations -I</a:t>
            </a:r>
          </a:p>
        </p:txBody>
      </p:sp>
      <p:pic>
        <p:nvPicPr>
          <p:cNvPr id="37891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750" y="1052513"/>
            <a:ext cx="8167688" cy="425450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3505E4-AF06-4194-B023-AC3E8FC0F5C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fluctuations -II</a:t>
            </a:r>
          </a:p>
        </p:txBody>
      </p:sp>
      <p:pic>
        <p:nvPicPr>
          <p:cNvPr id="39939" name="Picture 5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3850" y="1125538"/>
            <a:ext cx="8820150" cy="4959350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BFE342-27B0-499B-B0A8-906A582B275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Ionization fluctuations -III</a:t>
            </a:r>
          </a:p>
        </p:txBody>
      </p:sp>
      <p:pic>
        <p:nvPicPr>
          <p:cNvPr id="41987" name="Picture 6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963" y="1295400"/>
            <a:ext cx="9063037" cy="42084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sp>
        <p:nvSpPr>
          <p:cNvPr id="41988" name="Rectangle 7"/>
          <p:cNvSpPr>
            <a:spLocks noChangeArrowheads="1"/>
          </p:cNvSpPr>
          <p:nvPr/>
        </p:nvSpPr>
        <p:spPr bwMode="auto">
          <a:xfrm>
            <a:off x="457200" y="5486400"/>
            <a:ext cx="8229600" cy="9461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>
                <a:solidFill>
                  <a:schemeClr val="accent2"/>
                </a:solidFill>
              </a:rPr>
              <a:t>Experimental</a:t>
            </a:r>
            <a:r>
              <a:rPr lang="en-US" baseline="30000">
                <a:solidFill>
                  <a:schemeClr val="accent2"/>
                </a:solidFill>
              </a:rPr>
              <a:t> 1</a:t>
            </a:r>
            <a:r>
              <a:rPr lang="en-US">
                <a:solidFill>
                  <a:schemeClr val="accent2"/>
                </a:solidFill>
              </a:rPr>
              <a:t> and calculated energy loss distributions for 2 GeV/c positrons (left) and protons (right) traversing 100</a:t>
            </a:r>
            <a:r>
              <a:rPr lang="el-GR">
                <a:solidFill>
                  <a:schemeClr val="accent2"/>
                </a:solidFill>
              </a:rPr>
              <a:t>μ</a:t>
            </a:r>
            <a:r>
              <a:rPr lang="en-US">
                <a:solidFill>
                  <a:schemeClr val="accent2"/>
                </a:solidFill>
              </a:rPr>
              <a:t>m of Si        </a:t>
            </a:r>
            <a:r>
              <a:rPr lang="en-US" sz="1600"/>
              <a:t>J.Bak et al. NPB288, 681 (1987)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2"/>
          <p:cNvSpPr>
            <a:spLocks noGrp="1" noChangeArrowheads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15260C3-BEF7-419B-A75B-60FC4B3329C6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b="1" smtClean="0"/>
              <a:t>Energy dependent quantities I</a:t>
            </a:r>
          </a:p>
        </p:txBody>
      </p:sp>
      <p:pic>
        <p:nvPicPr>
          <p:cNvPr id="44035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2740" r="2292" b="1584"/>
          <a:stretch>
            <a:fillRect/>
          </a:stretch>
        </p:blipFill>
        <p:spPr bwMode="auto">
          <a:xfrm>
            <a:off x="395288" y="1268413"/>
            <a:ext cx="8748712" cy="4537075"/>
          </a:xfrm>
          <a:prstGeom prst="rect">
            <a:avLst/>
          </a:prstGeom>
          <a:noFill/>
          <a:ln w="28575" algn="ctr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Blueprint">
  <a:themeElements>
    <a:clrScheme name="Blueprint 9">
      <a:dk1>
        <a:srgbClr val="40458C"/>
      </a:dk1>
      <a:lt1>
        <a:srgbClr val="FFFFFF"/>
      </a:lt1>
      <a:dk2>
        <a:srgbClr val="660066"/>
      </a:dk2>
      <a:lt2>
        <a:srgbClr val="B7C1EB"/>
      </a:lt2>
      <a:accent1>
        <a:srgbClr val="ECD882"/>
      </a:accent1>
      <a:accent2>
        <a:srgbClr val="0033CC"/>
      </a:accent2>
      <a:accent3>
        <a:srgbClr val="FFFFFF"/>
      </a:accent3>
      <a:accent4>
        <a:srgbClr val="353A77"/>
      </a:accent4>
      <a:accent5>
        <a:srgbClr val="F4E9C1"/>
      </a:accent5>
      <a:accent6>
        <a:srgbClr val="002DB9"/>
      </a:accent6>
      <a:hlink>
        <a:srgbClr val="6F89F7"/>
      </a:hlink>
      <a:folHlink>
        <a:srgbClr val="CFDBFD"/>
      </a:folHlink>
    </a:clrScheme>
    <a:fontScheme name="Blueprin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Blueprint 1">
        <a:dk1>
          <a:srgbClr val="000000"/>
        </a:dk1>
        <a:lt1>
          <a:srgbClr val="FFFFFF"/>
        </a:lt1>
        <a:dk2>
          <a:srgbClr val="40458C"/>
        </a:dk2>
        <a:lt2>
          <a:srgbClr val="FFFFCC"/>
        </a:lt2>
        <a:accent1>
          <a:srgbClr val="8D8DB3"/>
        </a:accent1>
        <a:accent2>
          <a:srgbClr val="B2B2B2"/>
        </a:accent2>
        <a:accent3>
          <a:srgbClr val="AFB0C5"/>
        </a:accent3>
        <a:accent4>
          <a:srgbClr val="DADADA"/>
        </a:accent4>
        <a:accent5>
          <a:srgbClr val="C5C5D6"/>
        </a:accent5>
        <a:accent6>
          <a:srgbClr val="A1A1A1"/>
        </a:accent6>
        <a:hlink>
          <a:srgbClr val="6F89F7"/>
        </a:hlink>
        <a:folHlink>
          <a:srgbClr val="4F56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2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B2B2B2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A1A1A1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3">
        <a:dk1>
          <a:srgbClr val="000000"/>
        </a:dk1>
        <a:lt1>
          <a:srgbClr val="FFFFFF"/>
        </a:lt1>
        <a:dk2>
          <a:srgbClr val="4D4D4D"/>
        </a:dk2>
        <a:lt2>
          <a:srgbClr val="B2B2B2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777777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4">
        <a:dk1>
          <a:srgbClr val="333300"/>
        </a:dk1>
        <a:lt1>
          <a:srgbClr val="FFFFFF"/>
        </a:lt1>
        <a:dk2>
          <a:srgbClr val="663300"/>
        </a:dk2>
        <a:lt2>
          <a:srgbClr val="B2B2B2"/>
        </a:lt2>
        <a:accent1>
          <a:srgbClr val="DDC6A7"/>
        </a:accent1>
        <a:accent2>
          <a:srgbClr val="D9C167"/>
        </a:accent2>
        <a:accent3>
          <a:srgbClr val="FFFFFF"/>
        </a:accent3>
        <a:accent4>
          <a:srgbClr val="2A2A00"/>
        </a:accent4>
        <a:accent5>
          <a:srgbClr val="EBDFD0"/>
        </a:accent5>
        <a:accent6>
          <a:srgbClr val="C4AF5D"/>
        </a:accent6>
        <a:hlink>
          <a:srgbClr val="8A7A66"/>
        </a:hlink>
        <a:folHlink>
          <a:srgbClr val="C0AE9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5">
        <a:dk1>
          <a:srgbClr val="000000"/>
        </a:dk1>
        <a:lt1>
          <a:srgbClr val="FFFFFF"/>
        </a:lt1>
        <a:dk2>
          <a:srgbClr val="003366"/>
        </a:dk2>
        <a:lt2>
          <a:srgbClr val="CCFFCC"/>
        </a:lt2>
        <a:accent1>
          <a:srgbClr val="006699"/>
        </a:accent1>
        <a:accent2>
          <a:srgbClr val="009999"/>
        </a:accent2>
        <a:accent3>
          <a:srgbClr val="AAADB8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99CC"/>
        </a:hlink>
        <a:folHlink>
          <a:srgbClr val="0045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6">
        <a:dk1>
          <a:srgbClr val="000000"/>
        </a:dk1>
        <a:lt1>
          <a:srgbClr val="FFFFFF"/>
        </a:lt1>
        <a:dk2>
          <a:srgbClr val="004A48"/>
        </a:dk2>
        <a:lt2>
          <a:srgbClr val="33CCCC"/>
        </a:lt2>
        <a:accent1>
          <a:srgbClr val="006699"/>
        </a:accent1>
        <a:accent2>
          <a:srgbClr val="009999"/>
        </a:accent2>
        <a:accent3>
          <a:srgbClr val="AAB1B1"/>
        </a:accent3>
        <a:accent4>
          <a:srgbClr val="DADADA"/>
        </a:accent4>
        <a:accent5>
          <a:srgbClr val="AAB8CA"/>
        </a:accent5>
        <a:accent6>
          <a:srgbClr val="008A8A"/>
        </a:accent6>
        <a:hlink>
          <a:srgbClr val="00CC99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7">
        <a:dk1>
          <a:srgbClr val="000000"/>
        </a:dk1>
        <a:lt1>
          <a:srgbClr val="FFFFFF"/>
        </a:lt1>
        <a:dk2>
          <a:srgbClr val="333300"/>
        </a:dk2>
        <a:lt2>
          <a:srgbClr val="FFFFCC"/>
        </a:lt2>
        <a:accent1>
          <a:srgbClr val="CC9900"/>
        </a:accent1>
        <a:accent2>
          <a:srgbClr val="CC6600"/>
        </a:accent2>
        <a:accent3>
          <a:srgbClr val="ADADAA"/>
        </a:accent3>
        <a:accent4>
          <a:srgbClr val="DADADA"/>
        </a:accent4>
        <a:accent5>
          <a:srgbClr val="E2CAAA"/>
        </a:accent5>
        <a:accent6>
          <a:srgbClr val="B95C00"/>
        </a:accent6>
        <a:hlink>
          <a:srgbClr val="808000"/>
        </a:hlink>
        <a:folHlink>
          <a:srgbClr val="525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ueprint 8">
        <a:dk1>
          <a:srgbClr val="003D62"/>
        </a:dk1>
        <a:lt1>
          <a:srgbClr val="FFFFFF"/>
        </a:lt1>
        <a:dk2>
          <a:srgbClr val="006699"/>
        </a:dk2>
        <a:lt2>
          <a:srgbClr val="C8D1DA"/>
        </a:lt2>
        <a:accent1>
          <a:srgbClr val="9AC0EA"/>
        </a:accent1>
        <a:accent2>
          <a:srgbClr val="80C3C8"/>
        </a:accent2>
        <a:accent3>
          <a:srgbClr val="FFFFFF"/>
        </a:accent3>
        <a:accent4>
          <a:srgbClr val="003353"/>
        </a:accent4>
        <a:accent5>
          <a:srgbClr val="CADCF3"/>
        </a:accent5>
        <a:accent6>
          <a:srgbClr val="73B0B5"/>
        </a:accent6>
        <a:hlink>
          <a:srgbClr val="81ABCB"/>
        </a:hlink>
        <a:folHlink>
          <a:srgbClr val="B6CBD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ueprint 9">
        <a:dk1>
          <a:srgbClr val="40458C"/>
        </a:dk1>
        <a:lt1>
          <a:srgbClr val="FFFFFF"/>
        </a:lt1>
        <a:dk2>
          <a:srgbClr val="660066"/>
        </a:dk2>
        <a:lt2>
          <a:srgbClr val="B7C1EB"/>
        </a:lt2>
        <a:accent1>
          <a:srgbClr val="ECD882"/>
        </a:accent1>
        <a:accent2>
          <a:srgbClr val="0033CC"/>
        </a:accent2>
        <a:accent3>
          <a:srgbClr val="FFFFFF"/>
        </a:accent3>
        <a:accent4>
          <a:srgbClr val="353A77"/>
        </a:accent4>
        <a:accent5>
          <a:srgbClr val="F4E9C1"/>
        </a:accent5>
        <a:accent6>
          <a:srgbClr val="002DB9"/>
        </a:accent6>
        <a:hlink>
          <a:srgbClr val="6F89F7"/>
        </a:hlink>
        <a:folHlink>
          <a:srgbClr val="CFDBF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2857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Designs\Blueprint.pot</Template>
  <TotalTime>14612</TotalTime>
  <Words>2167</Words>
  <Application>Microsoft PowerPoint</Application>
  <PresentationFormat>Overhead</PresentationFormat>
  <Paragraphs>345</Paragraphs>
  <Slides>38</Slides>
  <Notes>38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38</vt:i4>
      </vt:variant>
    </vt:vector>
  </HeadingPairs>
  <TitlesOfParts>
    <vt:vector size="48" baseType="lpstr">
      <vt:lpstr>Comic Sans MS</vt:lpstr>
      <vt:lpstr>Arial</vt:lpstr>
      <vt:lpstr>Wingdings</vt:lpstr>
      <vt:lpstr>Times New Roman</vt:lpstr>
      <vt:lpstr>Tahoma</vt:lpstr>
      <vt:lpstr>Courier New</vt:lpstr>
      <vt:lpstr>Symbol</vt:lpstr>
      <vt:lpstr>Blueprint</vt:lpstr>
      <vt:lpstr>Custom Design</vt:lpstr>
      <vt:lpstr>Blueprint</vt:lpstr>
      <vt:lpstr>Ionization and Transport</vt:lpstr>
      <vt:lpstr>Topics</vt:lpstr>
      <vt:lpstr>Ionization energy losses</vt:lpstr>
      <vt:lpstr>Discrete ionization events</vt:lpstr>
      <vt:lpstr>Continuous energy losses</vt:lpstr>
      <vt:lpstr>Ionization fluctuations -I</vt:lpstr>
      <vt:lpstr>Ionization fluctuations -II</vt:lpstr>
      <vt:lpstr>Ionization fluctuations -III</vt:lpstr>
      <vt:lpstr>Energy dependent quantities I</vt:lpstr>
      <vt:lpstr>Energy dependent quantities II</vt:lpstr>
      <vt:lpstr>Ionization fluctuation options</vt:lpstr>
      <vt:lpstr>Playing with a proton beam</vt:lpstr>
      <vt:lpstr>Playing with a proton beam II part</vt:lpstr>
      <vt:lpstr>Heavy ions</vt:lpstr>
      <vt:lpstr>Heavy ions dE/dx</vt:lpstr>
      <vt:lpstr>Bragg peaks vs exp. data: 20Ne @ 670 MeV/n</vt:lpstr>
      <vt:lpstr>Bragg peaks vs exp. data: 12C @ 270 &amp; 330 MeV/n</vt:lpstr>
      <vt:lpstr>Bragg peaks vs exp. data: 12C @ 270 MeV/n</vt:lpstr>
      <vt:lpstr>Charged particle transport</vt:lpstr>
      <vt:lpstr>Setting particle transport threshold</vt:lpstr>
      <vt:lpstr>Charged particle transport</vt:lpstr>
      <vt:lpstr>The FLUKA  MCS</vt:lpstr>
      <vt:lpstr>The FLUKA MCS - II</vt:lpstr>
      <vt:lpstr>Single Scattering</vt:lpstr>
      <vt:lpstr>Electron Backscattering</vt:lpstr>
      <vt:lpstr>User control of MCS</vt:lpstr>
      <vt:lpstr>Control of step size</vt:lpstr>
      <vt:lpstr>Control of step size II</vt:lpstr>
      <vt:lpstr>Magnetic field tracking in FLUKA</vt:lpstr>
      <vt:lpstr>How to define a magnetic field</vt:lpstr>
      <vt:lpstr>Magnetic field tracking in FLUKA</vt:lpstr>
      <vt:lpstr>Setting the tracking precision </vt:lpstr>
      <vt:lpstr>Setting precision by region</vt:lpstr>
      <vt:lpstr>The magfld.f user routine</vt:lpstr>
      <vt:lpstr>Some warnings about scoring:</vt:lpstr>
      <vt:lpstr>USRBIN track apportioning scoring</vt:lpstr>
      <vt:lpstr>USRBIN track apportioning scoring</vt:lpstr>
      <vt:lpstr>USRTRACK scoring: 200 MeV p on C</vt:lpstr>
    </vt:vector>
  </TitlesOfParts>
  <Company>CERN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Alfredo Ferrari</dc:creator>
  <cp:lastModifiedBy>Fluka</cp:lastModifiedBy>
  <cp:revision>916</cp:revision>
  <cp:lastPrinted>2004-07-08T08:47:15Z</cp:lastPrinted>
  <dcterms:created xsi:type="dcterms:W3CDTF">2003-02-06T18:33:45Z</dcterms:created>
  <dcterms:modified xsi:type="dcterms:W3CDTF">2009-10-14T12:50:30Z</dcterms:modified>
</cp:coreProperties>
</file>