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</p:sldMasterIdLst>
  <p:notesMasterIdLst>
    <p:notesMasterId r:id="rId40"/>
  </p:notesMasterIdLst>
  <p:sldIdLst>
    <p:sldId id="265" r:id="rId2"/>
    <p:sldId id="342" r:id="rId3"/>
    <p:sldId id="340" r:id="rId4"/>
    <p:sldId id="343" r:id="rId5"/>
    <p:sldId id="345" r:id="rId6"/>
    <p:sldId id="341" r:id="rId7"/>
    <p:sldId id="349" r:id="rId8"/>
    <p:sldId id="350" r:id="rId9"/>
    <p:sldId id="352" r:id="rId10"/>
    <p:sldId id="353" r:id="rId11"/>
    <p:sldId id="355" r:id="rId12"/>
    <p:sldId id="357" r:id="rId13"/>
    <p:sldId id="394" r:id="rId14"/>
    <p:sldId id="395" r:id="rId15"/>
    <p:sldId id="358" r:id="rId16"/>
    <p:sldId id="359" r:id="rId17"/>
    <p:sldId id="360" r:id="rId18"/>
    <p:sldId id="346" r:id="rId19"/>
    <p:sldId id="370" r:id="rId20"/>
    <p:sldId id="371" r:id="rId21"/>
    <p:sldId id="372" r:id="rId22"/>
    <p:sldId id="373" r:id="rId23"/>
    <p:sldId id="374" r:id="rId24"/>
    <p:sldId id="375" r:id="rId25"/>
    <p:sldId id="347" r:id="rId26"/>
    <p:sldId id="386" r:id="rId27"/>
    <p:sldId id="389" r:id="rId28"/>
    <p:sldId id="390" r:id="rId29"/>
    <p:sldId id="379" r:id="rId30"/>
    <p:sldId id="380" r:id="rId31"/>
    <p:sldId id="381" r:id="rId32"/>
    <p:sldId id="391" r:id="rId33"/>
    <p:sldId id="399" r:id="rId34"/>
    <p:sldId id="401" r:id="rId35"/>
    <p:sldId id="365" r:id="rId36"/>
    <p:sldId id="366" r:id="rId37"/>
    <p:sldId id="400" r:id="rId38"/>
    <p:sldId id="367" r:id="rId39"/>
  </p:sldIdLst>
  <p:sldSz cx="9144000" cy="6858000" type="screen4x3"/>
  <p:notesSz cx="7315200" cy="96012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27B206"/>
    <a:srgbClr val="0000FF"/>
    <a:srgbClr val="FF0000"/>
    <a:srgbClr val="FF3300"/>
    <a:srgbClr val="3DF71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13" autoAdjust="0"/>
    <p:restoredTop sz="90576" autoAdjust="0"/>
  </p:normalViewPr>
  <p:slideViewPr>
    <p:cSldViewPr>
      <p:cViewPr varScale="1">
        <p:scale>
          <a:sx n="71" d="100"/>
          <a:sy n="71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l" defTabSz="966788">
              <a:defRPr sz="1300"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</a:defRPr>
            </a:lvl1pPr>
          </a:lstStyle>
          <a:p>
            <a:fld id="{88C98F6C-3772-4FFE-A42A-0DCEEF5A204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6FD67-629C-4D35-AA07-51D95736B605}" type="slidenum">
              <a:rPr lang="en-US"/>
              <a:pPr/>
              <a:t>1</a:t>
            </a:fld>
            <a:endParaRPr 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CF8B35D-6C07-40D1-A7F7-81DDDDABDDE8}" type="slidenum">
              <a:rPr lang="en-US"/>
              <a:pPr/>
              <a:t>10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AE9DFC-8580-4ABD-92DF-A38755B20CD6}" type="slidenum">
              <a:rPr lang="en-US"/>
              <a:pPr/>
              <a:t>11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B41835-D1F9-4738-9EE5-F6A006330436}" type="slidenum">
              <a:rPr lang="en-US"/>
              <a:pPr/>
              <a:t>12</a:t>
            </a:fld>
            <a:endParaRPr lang="en-US"/>
          </a:p>
        </p:txBody>
      </p:sp>
      <p:sp>
        <p:nvSpPr>
          <p:cNvPr id="305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0D0EE-C8BE-43DF-B65E-0AF5272C667E}" type="slidenum">
              <a:rPr lang="en-US"/>
              <a:pPr/>
              <a:t>13</a:t>
            </a:fld>
            <a:endParaRPr lang="en-US"/>
          </a:p>
        </p:txBody>
      </p:sp>
      <p:sp>
        <p:nvSpPr>
          <p:cNvPr id="39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4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175523A-CC2F-486F-B3F3-3CF33EB998EC}" type="slidenum">
              <a:rPr lang="en-US"/>
              <a:pPr/>
              <a:t>14</a:t>
            </a:fld>
            <a:endParaRPr lang="en-US"/>
          </a:p>
        </p:txBody>
      </p:sp>
      <p:sp>
        <p:nvSpPr>
          <p:cNvPr id="39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6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27294F-3314-4828-BCDB-B8810BBB3074}" type="slidenum">
              <a:rPr lang="en-US"/>
              <a:pPr/>
              <a:t>15</a:t>
            </a:fld>
            <a:endParaRPr lang="en-US"/>
          </a:p>
        </p:txBody>
      </p:sp>
      <p:sp>
        <p:nvSpPr>
          <p:cNvPr id="307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AD4A95-8029-4BAD-A4C9-E1178E950DAF}" type="slidenum">
              <a:rPr lang="en-US"/>
              <a:pPr/>
              <a:t>16</a:t>
            </a:fld>
            <a:endParaRPr lang="en-US"/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F84F1-238B-4D81-99FA-44D416121CDB}" type="slidenum">
              <a:rPr lang="en-US"/>
              <a:pPr/>
              <a:t>17</a:t>
            </a:fld>
            <a:endParaRPr lang="en-US"/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B8042F-94CF-4FC1-A38E-38ADF5D1B937}" type="slidenum">
              <a:rPr lang="en-US"/>
              <a:pPr/>
              <a:t>18</a:t>
            </a:fld>
            <a:endParaRPr lang="en-US"/>
          </a:p>
        </p:txBody>
      </p:sp>
      <p:sp>
        <p:nvSpPr>
          <p:cNvPr id="310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E10C91A-F193-4C74-B914-C838EB1784D0}" type="slidenum">
              <a:rPr lang="en-US"/>
              <a:pPr/>
              <a:t>19</a:t>
            </a:fld>
            <a:endParaRPr lang="en-US"/>
          </a:p>
        </p:txBody>
      </p:sp>
      <p:sp>
        <p:nvSpPr>
          <p:cNvPr id="367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7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CBEFFD-E71E-4CE8-A13A-1FE405F3D00F}" type="slidenum">
              <a:rPr lang="en-US"/>
              <a:pPr/>
              <a:t>2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231994-88EF-410D-A713-408ECAD92690}" type="slidenum">
              <a:rPr lang="en-US"/>
              <a:pPr/>
              <a:t>20</a:t>
            </a:fld>
            <a:endParaRPr lang="en-US"/>
          </a:p>
        </p:txBody>
      </p:sp>
      <p:sp>
        <p:nvSpPr>
          <p:cNvPr id="368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662E83-9A7D-4698-AD2D-19C437BF10A7}" type="slidenum">
              <a:rPr lang="en-US"/>
              <a:pPr/>
              <a:t>21</a:t>
            </a:fld>
            <a:endParaRPr lang="en-US"/>
          </a:p>
        </p:txBody>
      </p:sp>
      <p:sp>
        <p:nvSpPr>
          <p:cNvPr id="369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8E366C-B3E1-4B48-B0F8-6352396DF2E9}" type="slidenum">
              <a:rPr lang="en-US"/>
              <a:pPr/>
              <a:t>22</a:t>
            </a:fld>
            <a:endParaRPr lang="en-US"/>
          </a:p>
        </p:txBody>
      </p:sp>
      <p:sp>
        <p:nvSpPr>
          <p:cNvPr id="370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0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99B357-4349-4319-AAA0-9FEB29CD8645}" type="slidenum">
              <a:rPr lang="en-US"/>
              <a:pPr/>
              <a:t>23</a:t>
            </a:fld>
            <a:endParaRPr lang="en-US"/>
          </a:p>
        </p:txBody>
      </p:sp>
      <p:sp>
        <p:nvSpPr>
          <p:cNvPr id="371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1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EA96D5-5BE8-453E-8DAB-B4D4971CAEA7}" type="slidenum">
              <a:rPr lang="en-US"/>
              <a:pPr/>
              <a:t>24</a:t>
            </a:fld>
            <a:endParaRPr lang="en-US"/>
          </a:p>
        </p:txBody>
      </p:sp>
      <p:sp>
        <p:nvSpPr>
          <p:cNvPr id="37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0BCFCC-ACE3-435D-8EB6-FE2DD0B30A8C}" type="slidenum">
              <a:rPr lang="en-US"/>
              <a:pPr/>
              <a:t>25</a:t>
            </a:fld>
            <a:endParaRPr lang="en-US"/>
          </a:p>
        </p:txBody>
      </p:sp>
      <p:sp>
        <p:nvSpPr>
          <p:cNvPr id="311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1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B719E-05CC-4D99-A606-D70184B911BB}" type="slidenum">
              <a:rPr lang="en-US"/>
              <a:pPr/>
              <a:t>26</a:t>
            </a:fld>
            <a:endParaRPr lang="en-US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80D1D9-7B0A-49FC-B6FB-06AC1806964F}" type="slidenum">
              <a:rPr lang="en-US"/>
              <a:pPr/>
              <a:t>27</a:t>
            </a:fld>
            <a:endParaRPr lang="en-US"/>
          </a:p>
        </p:txBody>
      </p:sp>
      <p:sp>
        <p:nvSpPr>
          <p:cNvPr id="38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5E4F3F-BD82-42A6-9D0D-9A0F2CBA99F3}" type="slidenum">
              <a:rPr lang="en-US"/>
              <a:pPr/>
              <a:t>28</a:t>
            </a:fld>
            <a:endParaRPr lang="en-US"/>
          </a:p>
        </p:txBody>
      </p:sp>
      <p:sp>
        <p:nvSpPr>
          <p:cNvPr id="38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CFB6BE-EDF1-4B1A-BE1A-72B7292E80AB}" type="slidenum">
              <a:rPr lang="en-US"/>
              <a:pPr/>
              <a:t>29</a:t>
            </a:fld>
            <a:endParaRPr lang="en-US"/>
          </a:p>
        </p:txBody>
      </p:sp>
      <p:sp>
        <p:nvSpPr>
          <p:cNvPr id="377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FA4B2-8FE3-4EC1-840A-19942117E60C}" type="slidenum">
              <a:rPr lang="en-US"/>
              <a:pPr/>
              <a:t>3</a:t>
            </a:fld>
            <a:endParaRPr lang="en-US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A02707-80FD-40DB-8BD1-FC00CE0363A5}" type="slidenum">
              <a:rPr lang="en-US"/>
              <a:pPr/>
              <a:t>30</a:t>
            </a:fld>
            <a:endParaRPr lang="en-US"/>
          </a:p>
        </p:txBody>
      </p:sp>
      <p:sp>
        <p:nvSpPr>
          <p:cNvPr id="378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88CCEA-F153-44E2-9148-6E18422EC20F}" type="slidenum">
              <a:rPr lang="en-US"/>
              <a:pPr/>
              <a:t>31</a:t>
            </a:fld>
            <a:endParaRPr lang="en-US"/>
          </a:p>
        </p:txBody>
      </p:sp>
      <p:sp>
        <p:nvSpPr>
          <p:cNvPr id="379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CA6A23-58C9-4F6C-9D30-B09575AA1824}" type="slidenum">
              <a:rPr lang="en-US"/>
              <a:pPr/>
              <a:t>32</a:t>
            </a:fld>
            <a:endParaRPr lang="en-US"/>
          </a:p>
        </p:txBody>
      </p:sp>
      <p:sp>
        <p:nvSpPr>
          <p:cNvPr id="38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9998CD-4807-4C97-9303-E81BCB51B799}" type="slidenum">
              <a:rPr lang="en-US"/>
              <a:pPr/>
              <a:t>33</a:t>
            </a:fld>
            <a:endParaRPr lang="en-US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6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2514A-D2F2-4B6F-B454-A60C77CAA2F4}" type="slidenum">
              <a:rPr lang="en-US"/>
              <a:pPr/>
              <a:t>34</a:t>
            </a:fld>
            <a:endParaRPr lang="en-US"/>
          </a:p>
        </p:txBody>
      </p:sp>
      <p:sp>
        <p:nvSpPr>
          <p:cNvPr id="420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0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28E7A-1180-479D-93F7-46E450FE8A70}" type="slidenum">
              <a:rPr lang="en-US"/>
              <a:pPr/>
              <a:t>35</a:t>
            </a:fld>
            <a:endParaRPr lang="en-US"/>
          </a:p>
        </p:txBody>
      </p:sp>
      <p:sp>
        <p:nvSpPr>
          <p:cNvPr id="316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6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98551FD-4EE3-480F-AA87-473D367D85EE}" type="slidenum">
              <a:rPr lang="en-US"/>
              <a:pPr/>
              <a:t>36</a:t>
            </a:fld>
            <a:endParaRPr lang="en-US"/>
          </a:p>
        </p:txBody>
      </p:sp>
      <p:sp>
        <p:nvSpPr>
          <p:cNvPr id="317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04C70-64CE-4C0E-AF4F-FFC5030B7342}" type="slidenum">
              <a:rPr lang="en-US"/>
              <a:pPr/>
              <a:t>37</a:t>
            </a:fld>
            <a:endParaRPr lang="en-US"/>
          </a:p>
        </p:txBody>
      </p:sp>
      <p:sp>
        <p:nvSpPr>
          <p:cNvPr id="41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8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F6CD89-DCE6-4E0F-AFE3-4C33B8D51B6F}" type="slidenum">
              <a:rPr lang="en-US"/>
              <a:pPr/>
              <a:t>38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616D09-18FA-44F2-ADFA-66930D7E3E64}" type="slidenum">
              <a:rPr lang="en-US"/>
              <a:pPr/>
              <a:t>4</a:t>
            </a:fld>
            <a:endParaRPr lang="en-US"/>
          </a:p>
        </p:txBody>
      </p:sp>
      <p:sp>
        <p:nvSpPr>
          <p:cNvPr id="292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636FC8-269C-44DA-977A-D883796666C0}" type="slidenum">
              <a:rPr lang="en-US"/>
              <a:pPr/>
              <a:t>5</a:t>
            </a:fld>
            <a:endParaRPr lang="en-US"/>
          </a:p>
        </p:txBody>
      </p:sp>
      <p:sp>
        <p:nvSpPr>
          <p:cNvPr id="29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66A88F-5165-467C-8B63-24F8EA4A0FC4}" type="slidenum">
              <a:rPr lang="en-US"/>
              <a:pPr/>
              <a:t>6</a:t>
            </a:fld>
            <a:endParaRPr lang="en-US"/>
          </a:p>
        </p:txBody>
      </p:sp>
      <p:sp>
        <p:nvSpPr>
          <p:cNvPr id="294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5B2E74-105E-40D5-8FFD-736EDBA0EB9C}" type="slidenum">
              <a:rPr lang="en-US"/>
              <a:pPr/>
              <a:t>7</a:t>
            </a:fld>
            <a:endParaRPr lang="en-US"/>
          </a:p>
        </p:txBody>
      </p:sp>
      <p:sp>
        <p:nvSpPr>
          <p:cNvPr id="296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9817E5-7916-4E1A-BC43-9BEACCA62D97}" type="slidenum">
              <a:rPr lang="en-US"/>
              <a:pPr/>
              <a:t>8</a:t>
            </a:fld>
            <a:endParaRPr lang="en-US"/>
          </a:p>
        </p:txBody>
      </p:sp>
      <p:sp>
        <p:nvSpPr>
          <p:cNvPr id="29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4538DF-6E46-4B00-8F2B-F818CE90403C}" type="slidenum">
              <a:rPr lang="en-US"/>
              <a:pPr/>
              <a:t>9</a:t>
            </a:fld>
            <a:endParaRPr lang="en-US"/>
          </a:p>
        </p:txBody>
      </p:sp>
      <p:sp>
        <p:nvSpPr>
          <p:cNvPr id="30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066" name="Group 2"/>
          <p:cNvGrpSpPr>
            <a:grpSpLocks/>
          </p:cNvGrpSpPr>
          <p:nvPr/>
        </p:nvGrpSpPr>
        <p:grpSpPr bwMode="auto">
          <a:xfrm>
            <a:off x="1588" y="887413"/>
            <a:ext cx="6654800" cy="2851150"/>
            <a:chOff x="1" y="559"/>
            <a:chExt cx="4192" cy="1796"/>
          </a:xfrm>
        </p:grpSpPr>
        <p:sp>
          <p:nvSpPr>
            <p:cNvPr id="216067" name="Line 3"/>
            <p:cNvSpPr>
              <a:spLocks noChangeShapeType="1"/>
            </p:cNvSpPr>
            <p:nvPr/>
          </p:nvSpPr>
          <p:spPr bwMode="ltGray">
            <a:xfrm>
              <a:off x="506" y="559"/>
              <a:ext cx="0" cy="1796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68" name="Line 4"/>
            <p:cNvSpPr>
              <a:spLocks noChangeShapeType="1"/>
            </p:cNvSpPr>
            <p:nvPr/>
          </p:nvSpPr>
          <p:spPr bwMode="ltGray">
            <a:xfrm flipH="1" flipV="1">
              <a:off x="1" y="1922"/>
              <a:ext cx="32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69" name="Line 5"/>
            <p:cNvSpPr>
              <a:spLocks noChangeShapeType="1"/>
            </p:cNvSpPr>
            <p:nvPr/>
          </p:nvSpPr>
          <p:spPr bwMode="ltGray">
            <a:xfrm flipH="1" flipV="1">
              <a:off x="382" y="936"/>
              <a:ext cx="3811" cy="1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0" name="Arc 6"/>
            <p:cNvSpPr>
              <a:spLocks/>
            </p:cNvSpPr>
            <p:nvPr/>
          </p:nvSpPr>
          <p:spPr bwMode="ltGray">
            <a:xfrm rot="16200000">
              <a:off x="426" y="864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198 w 43198"/>
                <a:gd name="T1" fmla="*/ 21879 h 43200"/>
                <a:gd name="T2" fmla="*/ 21875 w 43198"/>
                <a:gd name="T3" fmla="*/ 2 h 43200"/>
                <a:gd name="T4" fmla="*/ 21600 w 43198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198" h="43200" fill="none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</a:path>
                <a:path w="43198" h="43200" stroke="0" extrusionOk="0">
                  <a:moveTo>
                    <a:pt x="43198" y="21879"/>
                  </a:moveTo>
                  <a:cubicBezTo>
                    <a:pt x="43045" y="33698"/>
                    <a:pt x="33420" y="43199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691" y="-1"/>
                    <a:pt x="21783" y="0"/>
                    <a:pt x="21875" y="1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216071" name="Group 7"/>
          <p:cNvGrpSpPr>
            <a:grpSpLocks/>
          </p:cNvGrpSpPr>
          <p:nvPr/>
        </p:nvGrpSpPr>
        <p:grpSpPr bwMode="auto">
          <a:xfrm>
            <a:off x="2349500" y="3098800"/>
            <a:ext cx="6045200" cy="2876550"/>
            <a:chOff x="1480" y="1952"/>
            <a:chExt cx="3808" cy="1812"/>
          </a:xfrm>
        </p:grpSpPr>
        <p:sp>
          <p:nvSpPr>
            <p:cNvPr id="216072" name="Line 8"/>
            <p:cNvSpPr>
              <a:spLocks noChangeShapeType="1"/>
            </p:cNvSpPr>
            <p:nvPr/>
          </p:nvSpPr>
          <p:spPr bwMode="ltGray">
            <a:xfrm>
              <a:off x="1480" y="3442"/>
              <a:ext cx="3808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3" name="Line 9"/>
            <p:cNvSpPr>
              <a:spLocks noChangeShapeType="1"/>
            </p:cNvSpPr>
            <p:nvPr/>
          </p:nvSpPr>
          <p:spPr bwMode="ltGray">
            <a:xfrm>
              <a:off x="5172" y="1952"/>
              <a:ext cx="0" cy="181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6074" name="Arc 10"/>
            <p:cNvSpPr>
              <a:spLocks/>
            </p:cNvSpPr>
            <p:nvPr/>
          </p:nvSpPr>
          <p:spPr bwMode="ltGray">
            <a:xfrm rot="5400000">
              <a:off x="5098" y="3350"/>
              <a:ext cx="156" cy="157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050 w 43200"/>
                <a:gd name="T1" fmla="*/ 7 h 43200"/>
                <a:gd name="T2" fmla="*/ 0 w 43200"/>
                <a:gd name="T3" fmla="*/ 2160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</a:path>
                <a:path w="43200" h="43200" stroke="0" extrusionOk="0">
                  <a:moveTo>
                    <a:pt x="21050" y="7"/>
                  </a:moveTo>
                  <a:cubicBezTo>
                    <a:pt x="21233" y="2"/>
                    <a:pt x="21416" y="-1"/>
                    <a:pt x="21600" y="0"/>
                  </a:cubicBezTo>
                  <a:cubicBezTo>
                    <a:pt x="33529" y="0"/>
                    <a:pt x="43200" y="9670"/>
                    <a:pt x="43200" y="21600"/>
                  </a:cubicBez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607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607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309938"/>
            <a:ext cx="7162800" cy="2024062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6077" name="Rectangle 13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607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16079" name="Rectangle 1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FFCE18C0-C8E0-4E08-ABB2-CD5CA7527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40B0E40-5253-4F38-BCB0-81FF7A5CEF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3048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014313-C150-49A0-940A-E7EBEB38EE7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BFEB57A-A28A-48AC-8533-285AB13D7B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BEEC68B-476C-4CEA-8E40-170E38C231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38862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8382A3-3B3C-4764-B225-5AB7A688BB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1DDFB3-B1E1-48A8-9660-82DA2B1F83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1B7EDBA-519F-49E9-94ED-D5CB9A920F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26C4FE-0E34-4116-A853-4BED25F0E7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3A8AC2A-BAB1-422D-B8FC-842CA90D5B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A91CBF-0C05-41F8-826B-0478BF1CA7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ChangeArrowheads="1"/>
          </p:cNvSpPr>
          <p:nvPr/>
        </p:nvSpPr>
        <p:spPr bwMode="ltGray">
          <a:xfrm>
            <a:off x="3352800" y="0"/>
            <a:ext cx="5791200" cy="152400"/>
          </a:xfrm>
          <a:prstGeom prst="rect">
            <a:avLst/>
          </a:prstGeom>
          <a:pattFill prst="pct70">
            <a:fgClr>
              <a:schemeClr val="folHlink"/>
            </a:fgClr>
            <a:bgClr>
              <a:schemeClr val="bg1"/>
            </a:bgClr>
          </a:patt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15043" name="Line 3"/>
          <p:cNvSpPr>
            <a:spLocks noChangeShapeType="1"/>
          </p:cNvSpPr>
          <p:nvPr/>
        </p:nvSpPr>
        <p:spPr bwMode="ltGray">
          <a:xfrm>
            <a:off x="8839200" y="0"/>
            <a:ext cx="0" cy="23622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15044" name="Group 4"/>
          <p:cNvGrpSpPr>
            <a:grpSpLocks/>
          </p:cNvGrpSpPr>
          <p:nvPr/>
        </p:nvGrpSpPr>
        <p:grpSpPr bwMode="auto">
          <a:xfrm>
            <a:off x="304800" y="533400"/>
            <a:ext cx="1893888" cy="2590800"/>
            <a:chOff x="192" y="336"/>
            <a:chExt cx="1193" cy="1632"/>
          </a:xfrm>
        </p:grpSpPr>
        <p:sp>
          <p:nvSpPr>
            <p:cNvPr id="215045" name="Line 5"/>
            <p:cNvSpPr>
              <a:spLocks noChangeShapeType="1"/>
            </p:cNvSpPr>
            <p:nvPr/>
          </p:nvSpPr>
          <p:spPr bwMode="ltGray">
            <a:xfrm flipH="1">
              <a:off x="192" y="566"/>
              <a:ext cx="1193" cy="0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5046" name="Line 6"/>
            <p:cNvSpPr>
              <a:spLocks noChangeShapeType="1"/>
            </p:cNvSpPr>
            <p:nvPr/>
          </p:nvSpPr>
          <p:spPr bwMode="ltGray">
            <a:xfrm>
              <a:off x="383" y="336"/>
              <a:ext cx="0" cy="1632"/>
            </a:xfrm>
            <a:prstGeom prst="line">
              <a:avLst/>
            </a:prstGeom>
            <a:noFill/>
            <a:ln w="12700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15047" name="Arc 7"/>
            <p:cNvSpPr>
              <a:spLocks/>
            </p:cNvSpPr>
            <p:nvPr/>
          </p:nvSpPr>
          <p:spPr bwMode="ltGray">
            <a:xfrm>
              <a:off x="325" y="506"/>
              <a:ext cx="121" cy="12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rnd">
              <a:solidFill>
                <a:schemeClr val="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1504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49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7924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050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008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15052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400800"/>
            <a:ext cx="1600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E846D3B-2634-4A68-8AAD-BD457F7C510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2" name="Picture 15" descr="logo3000x2000light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11188" y="2060575"/>
            <a:ext cx="820896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l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itchFamily="2" charset="2"/>
        <a:buChar char="w"/>
        <a:defRPr sz="16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7" name="Rectangle 7"/>
          <p:cNvSpPr>
            <a:spLocks noGrp="1" noChangeArrowheads="1"/>
          </p:cNvSpPr>
          <p:nvPr>
            <p:ph type="ctrTitle"/>
          </p:nvPr>
        </p:nvSpPr>
        <p:spPr>
          <a:xfrm>
            <a:off x="514350" y="1495425"/>
            <a:ext cx="6543675" cy="1095375"/>
          </a:xfrm>
          <a:noFill/>
          <a:ln/>
        </p:spPr>
        <p:txBody>
          <a:bodyPr/>
          <a:lstStyle/>
          <a:p>
            <a:pPr algn="ctr"/>
            <a:r>
              <a:rPr lang="en-US">
                <a:latin typeface="Comic Sans MS" pitchFamily="66" charset="0"/>
              </a:rPr>
              <a:t>Heavy Ion Interactions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2857500" y="4857750"/>
            <a:ext cx="5111750" cy="442913"/>
          </a:xfrm>
        </p:spPr>
        <p:txBody>
          <a:bodyPr/>
          <a:lstStyle/>
          <a:p>
            <a:pPr algn="r" eaLnBrk="1" hangingPunct="1">
              <a:lnSpc>
                <a:spcPct val="90000"/>
              </a:lnSpc>
            </a:pPr>
            <a:r>
              <a:rPr lang="en-US" dirty="0" smtClean="0"/>
              <a:t> Beginners’ FLUKA Course</a:t>
            </a:r>
          </a:p>
        </p:txBody>
      </p:sp>
      <p:pic>
        <p:nvPicPr>
          <p:cNvPr id="5" name="Picture 17" descr="logo3000x20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2050" y="0"/>
            <a:ext cx="2901950" cy="10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(hadron-hadron)</a:t>
            </a:r>
          </a:p>
        </p:txBody>
      </p:sp>
      <p:pic>
        <p:nvPicPr>
          <p:cNvPr id="2723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470025"/>
            <a:ext cx="8077200" cy="44735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(hadron-nucleus)</a:t>
            </a:r>
          </a:p>
        </p:txBody>
      </p:sp>
      <p:pic>
        <p:nvPicPr>
          <p:cNvPr id="2744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027113"/>
            <a:ext cx="8077200" cy="53736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pic>
        <p:nvPicPr>
          <p:cNvPr id="276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954088"/>
            <a:ext cx="7467600" cy="554513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minimum bias d-Au and p-p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collisions at a c.m. energy of 200GeV/A.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BRAHMS- and PHOBOS-Collaborations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3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1131888"/>
            <a:ext cx="4191000" cy="35925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Comparison to data (nucleus-nucleus)</a:t>
            </a:r>
          </a:p>
        </p:txBody>
      </p:sp>
      <p:sp>
        <p:nvSpPr>
          <p:cNvPr id="395267" name="Text Box 3"/>
          <p:cNvSpPr txBox="1">
            <a:spLocks noChangeArrowheads="1"/>
          </p:cNvSpPr>
          <p:nvPr/>
        </p:nvSpPr>
        <p:spPr bwMode="auto">
          <a:xfrm>
            <a:off x="914400" y="5334000"/>
            <a:ext cx="7467600" cy="10953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Pseudorapidity distribution of charged hadrons produced in Au-Au collisions at a c.m. 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energy of 130GeV/A (left) and 200GeV/A (right) for different ranges of centralities. </a:t>
            </a:r>
          </a:p>
          <a:p>
            <a:pPr algn="l"/>
            <a:endParaRPr lang="en-US" sz="1400">
              <a:solidFill>
                <a:srgbClr val="27B206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 PHOBOS-Collaboration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J.Ranft, in Proceedings of the Hadronic Shower Simulation Workshop, CP896, Batavia, Illinois (USA), 6-8 September 2006</a:t>
            </a:r>
            <a:endParaRPr lang="en-US"/>
          </a:p>
        </p:txBody>
      </p:sp>
      <p:pic>
        <p:nvPicPr>
          <p:cNvPr id="395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066800"/>
            <a:ext cx="3581400" cy="41910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9526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143000"/>
            <a:ext cx="3721100" cy="4038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751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7275" y="990600"/>
            <a:ext cx="7391400" cy="53800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Interface to FLUKA</a:t>
            </a:r>
          </a:p>
        </p:txBody>
      </p:sp>
      <p:pic>
        <p:nvPicPr>
          <p:cNvPr id="27853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187450"/>
            <a:ext cx="8077200" cy="50609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2795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4668838" cy="548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79557" name="Text Box 5"/>
          <p:cNvSpPr txBox="1">
            <a:spLocks noChangeArrowheads="1"/>
          </p:cNvSpPr>
          <p:nvPr/>
        </p:nvSpPr>
        <p:spPr bwMode="auto">
          <a:xfrm>
            <a:off x="5046663" y="6232525"/>
            <a:ext cx="271462" cy="244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000">
                <a:solidFill>
                  <a:srgbClr val="000000"/>
                </a:solidFill>
                <a:latin typeface="Comic Sans MS" pitchFamily="66" charset="0"/>
              </a:rPr>
              <a:t>Z</a:t>
            </a:r>
          </a:p>
        </p:txBody>
      </p:sp>
      <p:sp>
        <p:nvSpPr>
          <p:cNvPr id="279558" name="Text Box 6"/>
          <p:cNvSpPr txBox="1">
            <a:spLocks noChangeArrowheads="1"/>
          </p:cNvSpPr>
          <p:nvPr/>
        </p:nvSpPr>
        <p:spPr bwMode="auto">
          <a:xfrm>
            <a:off x="5468938" y="4572000"/>
            <a:ext cx="3217862" cy="20066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Fragment charge cross sections for</a:t>
            </a:r>
          </a:p>
          <a:p>
            <a:pPr algn="l"/>
            <a:r>
              <a:rPr lang="en-US" sz="1400">
                <a:solidFill>
                  <a:srgbClr val="27B206"/>
                </a:solidFill>
                <a:latin typeface="Comic Sans MS" pitchFamily="66" charset="0"/>
              </a:rPr>
              <a:t>158GeV/n Pb ions on various targets.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FLUKA: solid histogram(total)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dashed histogram (em diss.)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Exp. data: symbols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NPA662, 207 (2000),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NPA707, 513 (2002),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C.Scheidenberger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. PRC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et al.)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0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>
                <a:latin typeface="Comic Sans MS" pitchFamily="66" charset="0"/>
              </a:rPr>
              <a:t>	RQMD-2.4 </a:t>
            </a:r>
            <a:r>
              <a:rPr lang="en-US" sz="1600">
                <a:latin typeface="Comic Sans MS" pitchFamily="66" charset="0"/>
              </a:rPr>
              <a:t>(original code by H.Sorge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            FLUKA-implementation by A.Ferrari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</p:txBody>
      </p:sp>
      <p:sp>
        <p:nvSpPr>
          <p:cNvPr id="265221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5222" name="Rectangle 6"/>
          <p:cNvSpPr>
            <a:spLocks noChangeArrowheads="1"/>
          </p:cNvSpPr>
          <p:nvPr/>
        </p:nvSpPr>
        <p:spPr bwMode="auto">
          <a:xfrm>
            <a:off x="762000" y="3057525"/>
            <a:ext cx="79248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7" name="Rectangle 5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20519" name="Text Box 7"/>
          <p:cNvSpPr txBox="1">
            <a:spLocks noChangeArrowheads="1"/>
          </p:cNvSpPr>
          <p:nvPr/>
        </p:nvSpPr>
        <p:spPr bwMode="auto">
          <a:xfrm>
            <a:off x="685800" y="1295400"/>
            <a:ext cx="8077200" cy="32099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/>
              <a:t>	</a:t>
            </a:r>
            <a:r>
              <a:rPr lang="en-US" sz="2000"/>
              <a:t>interface to a suitably modified </a:t>
            </a:r>
            <a:r>
              <a:rPr lang="en-US" sz="2000" b="1"/>
              <a:t>RQMD model</a:t>
            </a:r>
          </a:p>
          <a:p>
            <a:pPr algn="l"/>
            <a:endParaRPr lang="en-US" sz="2000"/>
          </a:p>
          <a:p>
            <a:pPr algn="l"/>
            <a:endParaRPr lang="en-US" sz="1800"/>
          </a:p>
          <a:p>
            <a:pPr algn="l">
              <a:lnSpc>
                <a:spcPct val="150000"/>
              </a:lnSpc>
            </a:pPr>
            <a:r>
              <a:rPr lang="en-US" sz="1400"/>
              <a:t>RQMD-2.4 (H. Sorge, 1998) was successfully applied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to relativistic A-A particle production over a wide energy range</a:t>
            </a:r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[H. Sorge, Phys. Rev. </a:t>
            </a:r>
            <a:r>
              <a:rPr lang="en-US" sz="1400" b="1"/>
              <a:t>C 52</a:t>
            </a:r>
            <a:r>
              <a:rPr lang="en-US" sz="1400"/>
              <a:t>, 3291 (1995);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H. Sorge, H. Stöcker, and W. Greiner, Ann. Phys. </a:t>
            </a:r>
            <a:r>
              <a:rPr lang="en-US" sz="1400" b="1"/>
              <a:t>192</a:t>
            </a:r>
            <a:r>
              <a:rPr lang="en-US" sz="1400"/>
              <a:t>, 266 (1989)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			and Nucl. Phys. </a:t>
            </a:r>
            <a:r>
              <a:rPr lang="en-US" sz="1400" b="1"/>
              <a:t>A 498</a:t>
            </a:r>
            <a:r>
              <a:rPr lang="en-US" sz="1400"/>
              <a:t>, 567c (1989)]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Overview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0099" name="Text Box 3"/>
          <p:cNvSpPr txBox="1">
            <a:spLocks noChangeArrowheads="1"/>
          </p:cNvSpPr>
          <p:nvPr/>
        </p:nvSpPr>
        <p:spPr bwMode="auto">
          <a:xfrm>
            <a:off x="900113" y="1747838"/>
            <a:ext cx="8243887" cy="37528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/>
            <a:r>
              <a:rPr lang="en-US" sz="2200" u="sng">
                <a:solidFill>
                  <a:srgbClr val="0000FF"/>
                </a:solidFill>
                <a:latin typeface="Comic Sans MS" pitchFamily="66" charset="0"/>
              </a:rPr>
              <a:t>The models</a:t>
            </a:r>
          </a:p>
          <a:p>
            <a:pPr algn="l"/>
            <a:endParaRPr lang="en-US" sz="2200" u="sng">
              <a:solidFill>
                <a:srgbClr val="0000FF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00FF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DPMJET 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RQMD</a:t>
            </a:r>
          </a:p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   BME</a:t>
            </a:r>
          </a:p>
          <a:p>
            <a:pPr algn="l"/>
            <a:endParaRPr lang="en-US" sz="2200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r>
              <a:rPr lang="en-US" sz="2200" u="sng">
                <a:solidFill>
                  <a:srgbClr val="009900"/>
                </a:solidFill>
                <a:latin typeface="Comic Sans MS" pitchFamily="66" charset="0"/>
              </a:rPr>
              <a:t>Input options</a:t>
            </a:r>
            <a:endParaRPr lang="en-US" sz="2200" i="1" u="sng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solidFill>
                  <a:srgbClr val="009900"/>
                </a:solidFill>
                <a:latin typeface="Comic Sans MS" pitchFamily="66" charset="0"/>
              </a:rPr>
              <a:t>  </a:t>
            </a:r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Beam definition</a:t>
            </a:r>
          </a:p>
          <a:p>
            <a:pPr algn="l"/>
            <a:r>
              <a:rPr lang="en-US" sz="1600">
                <a:solidFill>
                  <a:srgbClr val="009900"/>
                </a:solidFill>
                <a:latin typeface="Comic Sans MS" pitchFamily="66" charset="0"/>
              </a:rPr>
              <a:t>  Transport thresholds</a:t>
            </a: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  <a:p>
            <a:pPr algn="l"/>
            <a:endParaRPr lang="en-US" sz="1600">
              <a:solidFill>
                <a:srgbClr val="009900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original code</a:t>
            </a:r>
          </a:p>
        </p:txBody>
      </p:sp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54088"/>
            <a:ext cx="8077200" cy="552291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pic>
        <p:nvPicPr>
          <p:cNvPr id="3225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98525"/>
            <a:ext cx="7696200" cy="55784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363" y="936625"/>
            <a:ext cx="8097837" cy="5464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pic>
        <p:nvPicPr>
          <p:cNvPr id="3246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1103313"/>
            <a:ext cx="8178800" cy="49164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RQMD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FLUKA benchmarks</a:t>
            </a:r>
          </a:p>
        </p:txBody>
      </p:sp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1311275" y="6172200"/>
            <a:ext cx="6918325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b="1">
                <a:solidFill>
                  <a:srgbClr val="000000"/>
                </a:solidFill>
              </a:rPr>
              <a:t>exp. data</a:t>
            </a:r>
            <a:r>
              <a:rPr lang="en-US" sz="1400">
                <a:solidFill>
                  <a:srgbClr val="000000"/>
                </a:solidFill>
              </a:rPr>
              <a:t> (stars) from J. Benlliure, P. Armbruster </a:t>
            </a:r>
            <a:r>
              <a:rPr lang="en-US" sz="1400" i="1">
                <a:solidFill>
                  <a:srgbClr val="000000"/>
                </a:solidFill>
              </a:rPr>
              <a:t>et al.</a:t>
            </a:r>
            <a:r>
              <a:rPr lang="en-US" sz="1400">
                <a:solidFill>
                  <a:srgbClr val="000000"/>
                </a:solidFill>
              </a:rPr>
              <a:t>, Eur. Phys. J </a:t>
            </a:r>
            <a:r>
              <a:rPr lang="en-US" sz="1400" b="1">
                <a:solidFill>
                  <a:srgbClr val="000000"/>
                </a:solidFill>
              </a:rPr>
              <a:t>A 2</a:t>
            </a:r>
            <a:r>
              <a:rPr lang="en-US" sz="1400">
                <a:solidFill>
                  <a:srgbClr val="000000"/>
                </a:solidFill>
              </a:rPr>
              <a:t>, 193 (1998)</a:t>
            </a:r>
          </a:p>
        </p:txBody>
      </p:sp>
      <p:sp>
        <p:nvSpPr>
          <p:cNvPr id="325638" name="Rectangle 6"/>
          <p:cNvSpPr>
            <a:spLocks noChangeArrowheads="1"/>
          </p:cNvSpPr>
          <p:nvPr/>
        </p:nvSpPr>
        <p:spPr bwMode="auto">
          <a:xfrm>
            <a:off x="2286000" y="8382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rgbClr val="0000FF"/>
                </a:solidFill>
              </a:rPr>
              <a:t>Isotopic distributions of fragmentation products</a:t>
            </a:r>
          </a:p>
        </p:txBody>
      </p:sp>
      <p:sp>
        <p:nvSpPr>
          <p:cNvPr id="325639" name="Text Box 7"/>
          <p:cNvSpPr txBox="1">
            <a:spLocks noChangeArrowheads="1"/>
          </p:cNvSpPr>
          <p:nvPr/>
        </p:nvSpPr>
        <p:spPr bwMode="auto">
          <a:xfrm>
            <a:off x="6705600" y="2470150"/>
            <a:ext cx="2159000" cy="892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125000"/>
              </a:lnSpc>
            </a:pPr>
            <a:r>
              <a:rPr lang="en-US" sz="1400" i="1">
                <a:solidFill>
                  <a:srgbClr val="000000"/>
                </a:solidFill>
              </a:rPr>
              <a:t>fission</a:t>
            </a:r>
            <a:r>
              <a:rPr lang="en-US" sz="1400">
                <a:solidFill>
                  <a:srgbClr val="000000"/>
                </a:solidFill>
              </a:rPr>
              <a:t> products excluded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like in the experimental</a:t>
            </a:r>
          </a:p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00"/>
                </a:solidFill>
              </a:rPr>
              <a:t>analysis</a:t>
            </a:r>
          </a:p>
        </p:txBody>
      </p:sp>
      <p:pic>
        <p:nvPicPr>
          <p:cNvPr id="325640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5867400" cy="4781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6244" name="Rectangle 4"/>
          <p:cNvSpPr>
            <a:spLocks noChangeArrowheads="1"/>
          </p:cNvSpPr>
          <p:nvPr/>
        </p:nvSpPr>
        <p:spPr bwMode="auto">
          <a:xfrm>
            <a:off x="838200" y="32004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A.Ferrari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6245" name="Text Box 5"/>
          <p:cNvSpPr txBox="1">
            <a:spLocks noChangeArrowheads="1"/>
          </p:cNvSpPr>
          <p:nvPr/>
        </p:nvSpPr>
        <p:spPr bwMode="auto">
          <a:xfrm>
            <a:off x="862013" y="1460500"/>
            <a:ext cx="5934075" cy="13684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Dual Parton Model (DPM)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DPMJET-III (original code by R.Engel, J.Ranft and S.Roesler,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                       FLUKA-implemenation by T.Empl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6246" name="Rectangle 6"/>
          <p:cNvSpPr>
            <a:spLocks noChangeArrowheads="1"/>
          </p:cNvSpPr>
          <p:nvPr/>
        </p:nvSpPr>
        <p:spPr bwMode="auto">
          <a:xfrm>
            <a:off x="762000" y="4724400"/>
            <a:ext cx="7924800" cy="13716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66247" name="Rectangle 7"/>
          <p:cNvSpPr>
            <a:spLocks noChangeArrowheads="1"/>
          </p:cNvSpPr>
          <p:nvPr/>
        </p:nvSpPr>
        <p:spPr bwMode="auto">
          <a:xfrm>
            <a:off x="971550" y="4784725"/>
            <a:ext cx="7467600" cy="16160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>
                <a:latin typeface="Comic Sans MS" pitchFamily="66" charset="0"/>
              </a:rPr>
              <a:t>	BME (original code by E.Gadioli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FLUKA-implementation by F.Cerutti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200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-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References</a:t>
            </a:r>
          </a:p>
        </p:txBody>
      </p:sp>
      <p:sp>
        <p:nvSpPr>
          <p:cNvPr id="360454" name="Text Box 6"/>
          <p:cNvSpPr txBox="1">
            <a:spLocks noChangeArrowheads="1"/>
          </p:cNvSpPr>
          <p:nvPr/>
        </p:nvSpPr>
        <p:spPr bwMode="auto">
          <a:xfrm>
            <a:off x="685800" y="1371600"/>
            <a:ext cx="8077200" cy="2344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1400"/>
              <a:t>		</a:t>
            </a:r>
            <a:r>
              <a:rPr lang="en-US" sz="2000"/>
              <a:t>interface to a Monte Carlo code</a:t>
            </a:r>
          </a:p>
          <a:p>
            <a:pPr algn="l">
              <a:lnSpc>
                <a:spcPct val="150000"/>
              </a:lnSpc>
            </a:pPr>
            <a:r>
              <a:rPr lang="en-US" sz="2000"/>
              <a:t>	founded on the BME theory (E. Gadioli et al.)</a:t>
            </a:r>
          </a:p>
          <a:p>
            <a:pPr algn="l"/>
            <a:endParaRPr lang="en-US" sz="1800"/>
          </a:p>
          <a:p>
            <a:pPr algn="l"/>
            <a:endParaRPr lang="en-US" sz="1400"/>
          </a:p>
          <a:p>
            <a:pPr algn="l"/>
            <a:endParaRPr lang="en-US" sz="1400"/>
          </a:p>
          <a:p>
            <a:pPr algn="l">
              <a:lnSpc>
                <a:spcPct val="150000"/>
              </a:lnSpc>
            </a:pPr>
            <a:r>
              <a:rPr lang="en-US" sz="1400"/>
              <a:t>[M. Cavinato </a:t>
            </a:r>
            <a:r>
              <a:rPr lang="en-US" sz="1400" i="1"/>
              <a:t>et al.</a:t>
            </a:r>
            <a:r>
              <a:rPr lang="en-US" sz="1400"/>
              <a:t>, Nucl. Phys. </a:t>
            </a:r>
            <a:r>
              <a:rPr lang="en-US" sz="1400" b="1"/>
              <a:t>A 679</a:t>
            </a:r>
            <a:r>
              <a:rPr lang="en-US" sz="1400"/>
              <a:t>, 753 (2001),</a:t>
            </a:r>
          </a:p>
          <a:p>
            <a:pPr algn="l">
              <a:lnSpc>
                <a:spcPct val="150000"/>
              </a:lnSpc>
            </a:pPr>
            <a:r>
              <a:rPr lang="en-US" sz="1400"/>
              <a:t>M. Cavinato </a:t>
            </a:r>
            <a:r>
              <a:rPr lang="en-US" sz="1400" i="1"/>
              <a:t>et al.</a:t>
            </a:r>
            <a:r>
              <a:rPr lang="en-US" sz="1400"/>
              <a:t>, Phys. Lett. </a:t>
            </a:r>
            <a:r>
              <a:rPr lang="en-US" sz="1400" b="1"/>
              <a:t>B 382</a:t>
            </a:r>
            <a:r>
              <a:rPr lang="en-US" sz="1400"/>
              <a:t>, 1 (1996)]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interfaced code</a:t>
            </a:r>
          </a:p>
        </p:txBody>
      </p:sp>
      <p:sp>
        <p:nvSpPr>
          <p:cNvPr id="363525" name="Rectangle 5"/>
          <p:cNvSpPr>
            <a:spLocks noChangeArrowheads="1"/>
          </p:cNvSpPr>
          <p:nvPr/>
        </p:nvSpPr>
        <p:spPr bwMode="auto">
          <a:xfrm>
            <a:off x="1905000" y="10668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600"/>
              <a:t>two different reaction paths have been adopted:</a:t>
            </a:r>
          </a:p>
        </p:txBody>
      </p:sp>
      <p:sp>
        <p:nvSpPr>
          <p:cNvPr id="363526" name="Rectangle 6"/>
          <p:cNvSpPr>
            <a:spLocks noChangeArrowheads="1"/>
          </p:cNvSpPr>
          <p:nvPr/>
        </p:nvSpPr>
        <p:spPr bwMode="auto">
          <a:xfrm>
            <a:off x="990600" y="1524000"/>
            <a:ext cx="2743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>
                <a:solidFill>
                  <a:srgbClr val="FF3300"/>
                </a:solidFill>
              </a:rPr>
              <a:t>1. COMPLETE FUSION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600"/>
              <a:t>P</a:t>
            </a:r>
            <a:r>
              <a:rPr lang="en-US" sz="1600" baseline="-25000"/>
              <a:t>CF</a:t>
            </a:r>
            <a:r>
              <a:rPr lang="en-US" sz="1600"/>
              <a:t>=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/>
              <a:t>CF</a:t>
            </a:r>
            <a:r>
              <a:rPr lang="en-US" sz="1600"/>
              <a:t>/</a:t>
            </a:r>
            <a:r>
              <a:rPr lang="en-US" sz="1600">
                <a:latin typeface="Symbol" pitchFamily="18" charset="2"/>
              </a:rPr>
              <a:t>s</a:t>
            </a:r>
            <a:r>
              <a:rPr lang="en-US" sz="1600" baseline="-25000"/>
              <a:t>R</a:t>
            </a:r>
            <a:r>
              <a:rPr lang="en-US" sz="1600"/>
              <a:t/>
            </a:r>
            <a:br>
              <a:rPr lang="en-US" sz="1600"/>
            </a:br>
            <a:r>
              <a:rPr lang="en-US" sz="1400"/>
              <a:t/>
            </a:r>
            <a:br>
              <a:rPr lang="en-US" sz="1400"/>
            </a:br>
            <a:r>
              <a:rPr lang="en-US" sz="1400" b="1"/>
              <a:t>pre-equilibrium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>     according to </a:t>
            </a:r>
            <a:r>
              <a:rPr lang="en-US" sz="1400" u="sng"/>
              <a:t>the BME theory</a:t>
            </a:r>
            <a:r>
              <a:rPr lang="en-US" sz="1400"/>
              <a:t/>
            </a:r>
            <a:br>
              <a:rPr lang="en-US" sz="1400"/>
            </a:br>
            <a:endParaRPr lang="en-US" sz="1400"/>
          </a:p>
        </p:txBody>
      </p:sp>
      <p:sp>
        <p:nvSpPr>
          <p:cNvPr id="363527" name="Rectangle 7"/>
          <p:cNvSpPr>
            <a:spLocks noChangeArrowheads="1"/>
          </p:cNvSpPr>
          <p:nvPr/>
        </p:nvSpPr>
        <p:spPr bwMode="auto">
          <a:xfrm>
            <a:off x="4343400" y="1676400"/>
            <a:ext cx="4495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>
              <a:lnSpc>
                <a:spcPct val="125000"/>
              </a:lnSpc>
            </a:pPr>
            <a:r>
              <a:rPr lang="en-US" sz="1400">
                <a:solidFill>
                  <a:srgbClr val="0000FF"/>
                </a:solidFill>
              </a:rPr>
              <a:t>2. PERIPHERAL COLLISION</a:t>
            </a:r>
            <a:r>
              <a:rPr lang="en-US" sz="1400"/>
              <a:t/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600"/>
              <a:t>P = 1 - P</a:t>
            </a:r>
            <a:r>
              <a:rPr lang="en-US" sz="1600" baseline="-25000"/>
              <a:t>CF</a:t>
            </a:r>
            <a:r>
              <a:rPr lang="en-US" sz="1600"/>
              <a:t/>
            </a:r>
            <a:br>
              <a:rPr lang="en-US" sz="1600"/>
            </a:br>
            <a:r>
              <a:rPr lang="en-US" sz="1400"/>
              <a:t/>
            </a:r>
            <a:br>
              <a:rPr lang="en-US" sz="1400"/>
            </a:br>
            <a:r>
              <a:rPr lang="en-US" sz="1400" i="1"/>
              <a:t>three body mechanism</a:t>
            </a:r>
            <a:r>
              <a:rPr lang="en-US" sz="1400"/>
              <a:t/>
            </a:r>
            <a:br>
              <a:rPr lang="en-US" sz="1400"/>
            </a:br>
            <a:r>
              <a:rPr lang="en-US" sz="1400" i="1"/>
              <a:t>pickup/stripping</a:t>
            </a:r>
            <a:r>
              <a:rPr lang="en-US" sz="1400"/>
              <a:t> (for asymmetric systems at low </a:t>
            </a:r>
            <a:r>
              <a:rPr lang="en-US" sz="1400" i="1"/>
              <a:t>b</a:t>
            </a:r>
            <a:r>
              <a:rPr lang="en-US" sz="1400"/>
              <a:t>)</a:t>
            </a:r>
            <a:br>
              <a:rPr lang="en-US" sz="1400"/>
            </a:br>
            <a:r>
              <a:rPr lang="en-US" sz="1400" i="1"/>
              <a:t>inelastic scattering</a:t>
            </a:r>
            <a:r>
              <a:rPr lang="en-US" sz="1400"/>
              <a:t> (at high </a:t>
            </a:r>
            <a:r>
              <a:rPr lang="en-US" sz="1400" i="1"/>
              <a:t>b</a:t>
            </a:r>
            <a:r>
              <a:rPr lang="en-US" sz="1400"/>
              <a:t>)</a:t>
            </a:r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762000" y="4572000"/>
            <a:ext cx="8153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>
                <a:solidFill>
                  <a:srgbClr val="FF3300"/>
                </a:solidFill>
              </a:rPr>
              <a:t>1.</a:t>
            </a:r>
            <a:r>
              <a:rPr lang="en-US" sz="1400"/>
              <a:t> In order to get the multiplicities of the pre-equilibrium particles and their double differential spectra, the BME theory is applied to a few representative systems at different bombarding energies and the results are parameterized.</a:t>
            </a:r>
            <a:br>
              <a:rPr lang="en-US" sz="1400"/>
            </a:br>
            <a:r>
              <a:rPr lang="en-US" sz="1400"/>
              <a:t/>
            </a:r>
            <a:br>
              <a:rPr lang="en-US" sz="1400"/>
            </a:br>
            <a:r>
              <a:rPr lang="en-US" sz="1400">
                <a:solidFill>
                  <a:srgbClr val="0000FF"/>
                </a:solidFill>
              </a:rPr>
              <a:t>2.</a:t>
            </a:r>
            <a:r>
              <a:rPr lang="en-US" sz="1400"/>
              <a:t> The complete fusion cross section decreases with increasing bombarding energy. We integrate the nuclear densities of the projectile and the target over their overlapping region, as a function of the impact parameter, and obtain </a:t>
            </a:r>
            <a:r>
              <a:rPr lang="en-US" sz="1400" u="sng"/>
              <a:t>a preferentially excited “middle source</a:t>
            </a:r>
            <a:r>
              <a:rPr lang="en-US" sz="1400"/>
              <a:t>” and two fragments (projectile- and target-like). The kinematics is suggested by break-up studies.</a:t>
            </a:r>
            <a:br>
              <a:rPr lang="en-US" sz="1400"/>
            </a:br>
            <a:endParaRPr lang="en-US" sz="1400"/>
          </a:p>
        </p:txBody>
      </p:sp>
      <p:sp>
        <p:nvSpPr>
          <p:cNvPr id="363529" name="Rectangle 9"/>
          <p:cNvSpPr>
            <a:spLocks noChangeArrowheads="1"/>
          </p:cNvSpPr>
          <p:nvPr/>
        </p:nvSpPr>
        <p:spPr bwMode="auto">
          <a:xfrm>
            <a:off x="3124200" y="3810000"/>
            <a:ext cx="167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1400"/>
              <a:t>FLUKA evaporation</a:t>
            </a:r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 flipH="1" flipV="1">
            <a:off x="2133600" y="3124200"/>
            <a:ext cx="2895600" cy="274320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248400" y="2557046"/>
            <a:ext cx="1922321" cy="33855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work in progress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database for the pre-equilibrium emissions</a:t>
            </a:r>
          </a:p>
        </p:txBody>
      </p:sp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838200" y="1066800"/>
            <a:ext cx="79248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aseline="30000" dirty="0"/>
              <a:t>16</a:t>
            </a:r>
            <a:r>
              <a:rPr lang="en-US" sz="2000" dirty="0"/>
              <a:t>O + </a:t>
            </a:r>
            <a:r>
              <a:rPr lang="en-US" sz="2000" baseline="30000" dirty="0"/>
              <a:t>6</a:t>
            </a:r>
            <a:r>
              <a:rPr lang="en-US" sz="2000" dirty="0"/>
              <a:t>Li, </a:t>
            </a:r>
            <a:r>
              <a:rPr lang="en-US" sz="2000" baseline="30000" dirty="0"/>
              <a:t>8</a:t>
            </a:r>
            <a:r>
              <a:rPr lang="en-US" sz="2000" dirty="0"/>
              <a:t>Li, </a:t>
            </a:r>
            <a:r>
              <a:rPr lang="en-US" sz="2000" baseline="30000" dirty="0"/>
              <a:t>8</a:t>
            </a:r>
            <a:r>
              <a:rPr lang="en-US" sz="2000" dirty="0"/>
              <a:t>B, </a:t>
            </a:r>
            <a:r>
              <a:rPr lang="en-US" sz="2000" baseline="30000" dirty="0"/>
              <a:t>10</a:t>
            </a:r>
            <a:r>
              <a:rPr lang="en-US" sz="2000" dirty="0"/>
              <a:t>B, </a:t>
            </a:r>
            <a:r>
              <a:rPr lang="en-US" sz="2000" baseline="30000" dirty="0"/>
              <a:t>12</a:t>
            </a:r>
            <a:r>
              <a:rPr lang="en-US" sz="2000" dirty="0"/>
              <a:t>C, </a:t>
            </a:r>
            <a:r>
              <a:rPr lang="en-US" sz="2000" baseline="30000" dirty="0"/>
              <a:t>14</a:t>
            </a:r>
            <a:r>
              <a:rPr lang="en-US" sz="2000" dirty="0"/>
              <a:t>N, </a:t>
            </a:r>
            <a:r>
              <a:rPr lang="en-US" sz="2000" baseline="30000" dirty="0"/>
              <a:t>16</a:t>
            </a:r>
            <a:r>
              <a:rPr lang="en-US" sz="2000" dirty="0"/>
              <a:t>O, </a:t>
            </a:r>
            <a:r>
              <a:rPr lang="en-US" sz="2000" baseline="30000" dirty="0"/>
              <a:t>19</a:t>
            </a:r>
            <a:r>
              <a:rPr lang="en-US" sz="2000" dirty="0"/>
              <a:t>F, </a:t>
            </a:r>
            <a:r>
              <a:rPr lang="en-US" sz="2000" baseline="30000" dirty="0"/>
              <a:t>20</a:t>
            </a:r>
            <a:r>
              <a:rPr lang="en-US" sz="2000" dirty="0"/>
              <a:t>Ne, </a:t>
            </a:r>
            <a:r>
              <a:rPr lang="en-US" sz="2000" baseline="30000" dirty="0"/>
              <a:t>24</a:t>
            </a:r>
            <a:r>
              <a:rPr lang="en-US" sz="2000" dirty="0"/>
              <a:t>Mg, </a:t>
            </a:r>
            <a:r>
              <a:rPr lang="en-US" sz="2000" baseline="30000" dirty="0" smtClean="0"/>
              <a:t>27</a:t>
            </a:r>
            <a:r>
              <a:rPr lang="en-US" sz="2000" dirty="0" smtClean="0"/>
              <a:t>Al, </a:t>
            </a:r>
            <a:r>
              <a:rPr lang="en-US" sz="2000" baseline="30000" dirty="0" smtClean="0"/>
              <a:t>56</a:t>
            </a:r>
            <a:r>
              <a:rPr lang="en-US" sz="2000" dirty="0" smtClean="0"/>
              <a:t>Fe,</a:t>
            </a:r>
            <a:r>
              <a:rPr lang="en-US" sz="2000" baseline="30000" dirty="0" smtClean="0"/>
              <a:t> 197</a:t>
            </a:r>
            <a:r>
              <a:rPr lang="en-US" sz="2000" dirty="0" smtClean="0"/>
              <a:t>Au</a:t>
            </a:r>
            <a:endParaRPr lang="it-IT" sz="2000" dirty="0"/>
          </a:p>
        </p:txBody>
      </p:sp>
      <p:sp>
        <p:nvSpPr>
          <p:cNvPr id="364550" name="Text Box 6"/>
          <p:cNvSpPr txBox="1">
            <a:spLocks noChangeArrowheads="1"/>
          </p:cNvSpPr>
          <p:nvPr/>
        </p:nvSpPr>
        <p:spPr bwMode="auto">
          <a:xfrm>
            <a:off x="838200" y="1584325"/>
            <a:ext cx="35052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000" baseline="30000" dirty="0"/>
              <a:t>12</a:t>
            </a:r>
            <a:r>
              <a:rPr lang="en-US" sz="2000" dirty="0"/>
              <a:t>C + </a:t>
            </a:r>
            <a:r>
              <a:rPr lang="en-US" sz="2000" baseline="30000" dirty="0"/>
              <a:t>8</a:t>
            </a:r>
            <a:r>
              <a:rPr lang="en-US" sz="2000" dirty="0"/>
              <a:t>Li, </a:t>
            </a:r>
            <a:r>
              <a:rPr lang="en-US" sz="2000" baseline="30000" dirty="0"/>
              <a:t>8</a:t>
            </a:r>
            <a:r>
              <a:rPr lang="en-US" sz="2000" dirty="0"/>
              <a:t>B, </a:t>
            </a:r>
            <a:r>
              <a:rPr lang="en-US" sz="2000" baseline="30000" dirty="0"/>
              <a:t>12</a:t>
            </a:r>
            <a:r>
              <a:rPr lang="en-US" sz="2000" dirty="0"/>
              <a:t>C, </a:t>
            </a:r>
            <a:r>
              <a:rPr lang="en-US" sz="2000" baseline="30000" dirty="0" smtClean="0"/>
              <a:t>27</a:t>
            </a:r>
            <a:r>
              <a:rPr lang="en-US" sz="2000" dirty="0" smtClean="0"/>
              <a:t>Al, </a:t>
            </a:r>
            <a:r>
              <a:rPr lang="en-US" sz="2000" baseline="30000" dirty="0" smtClean="0"/>
              <a:t>40</a:t>
            </a:r>
            <a:r>
              <a:rPr lang="en-US" sz="2000" dirty="0" smtClean="0"/>
              <a:t>Ca</a:t>
            </a:r>
            <a:endParaRPr lang="it-IT" sz="2000" dirty="0"/>
          </a:p>
        </p:txBody>
      </p:sp>
      <p:pic>
        <p:nvPicPr>
          <p:cNvPr id="36455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2362200"/>
            <a:ext cx="4398962" cy="41179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4553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86400" y="1600200"/>
            <a:ext cx="3094038" cy="48831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1828800" y="2041525"/>
            <a:ext cx="3581400" cy="3968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</a:rPr>
              <a:t>@ 12, 30, 50, 70, 100 MeV/n</a:t>
            </a:r>
            <a:endParaRPr lang="it-IT" sz="2000">
              <a:solidFill>
                <a:srgbClr val="FF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32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650" y="927100"/>
            <a:ext cx="7854950" cy="55499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Rectangle 3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- 1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01734" name="Rectangle 6"/>
          <p:cNvSpPr>
            <a:spLocks noChangeArrowheads="1"/>
          </p:cNvSpPr>
          <p:nvPr/>
        </p:nvSpPr>
        <p:spPr bwMode="auto">
          <a:xfrm>
            <a:off x="971550" y="4708525"/>
            <a:ext cx="74676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Boltzmann Master Equation (BME) theory</a:t>
            </a:r>
          </a:p>
          <a:p>
            <a:pPr algn="l"/>
            <a:r>
              <a:rPr lang="en-US" sz="1600">
                <a:latin typeface="Comic Sans MS" pitchFamily="66" charset="0"/>
              </a:rPr>
              <a:t>	</a:t>
            </a:r>
            <a:r>
              <a:rPr lang="en-US" sz="2000">
                <a:latin typeface="Comic Sans MS" pitchFamily="66" charset="0"/>
              </a:rPr>
              <a:t>BME</a:t>
            </a:r>
            <a:r>
              <a:rPr lang="en-US" sz="1600">
                <a:latin typeface="Comic Sans MS" pitchFamily="66" charset="0"/>
              </a:rPr>
              <a:t> (original code by E.Gadioli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FLUKA-implementation by F.Cerutti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2000">
              <a:solidFill>
                <a:srgbClr val="27B206"/>
              </a:solidFill>
              <a:latin typeface="Comic Sans MS" pitchFamily="66" charset="0"/>
            </a:endParaRPr>
          </a:p>
        </p:txBody>
      </p:sp>
      <p:sp>
        <p:nvSpPr>
          <p:cNvPr id="201735" name="Rectangle 7"/>
          <p:cNvSpPr>
            <a:spLocks noChangeArrowheads="1"/>
          </p:cNvSpPr>
          <p:nvPr/>
        </p:nvSpPr>
        <p:spPr bwMode="auto">
          <a:xfrm>
            <a:off x="838200" y="2819400"/>
            <a:ext cx="7924800" cy="16764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>
              <a:solidFill>
                <a:srgbClr val="FF0000"/>
              </a:solidFill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	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Relativistic Quantum Molecular Dynamics Model (RQMD)</a:t>
            </a:r>
          </a:p>
          <a:p>
            <a:pPr algn="l"/>
            <a:r>
              <a:rPr lang="en-US" sz="2000">
                <a:latin typeface="Comic Sans MS" pitchFamily="66" charset="0"/>
              </a:rPr>
              <a:t>	RQMD-2.4 </a:t>
            </a:r>
            <a:r>
              <a:rPr lang="en-US" sz="1600">
                <a:latin typeface="Comic Sans MS" pitchFamily="66" charset="0"/>
              </a:rPr>
              <a:t>(original code by H.Sorge </a:t>
            </a:r>
            <a:r>
              <a:rPr lang="en-US" sz="1600" i="1">
                <a:latin typeface="Comic Sans MS" pitchFamily="66" charset="0"/>
              </a:rPr>
              <a:t>et al.,</a:t>
            </a:r>
          </a:p>
          <a:p>
            <a:pPr algn="l"/>
            <a:r>
              <a:rPr lang="en-US" sz="1600">
                <a:latin typeface="Comic Sans MS" pitchFamily="66" charset="0"/>
              </a:rPr>
              <a:t>	                        FLUKA-implementation by A.Ferrari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</p:txBody>
      </p:sp>
      <p:sp>
        <p:nvSpPr>
          <p:cNvPr id="201736" name="Text Box 8"/>
          <p:cNvSpPr txBox="1">
            <a:spLocks noChangeArrowheads="1"/>
          </p:cNvSpPr>
          <p:nvPr/>
        </p:nvSpPr>
        <p:spPr bwMode="auto">
          <a:xfrm>
            <a:off x="862013" y="99060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27B206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430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025" y="914400"/>
            <a:ext cx="7521575" cy="55514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Theoretical framework</a:t>
            </a:r>
          </a:p>
        </p:txBody>
      </p:sp>
      <p:pic>
        <p:nvPicPr>
          <p:cNvPr id="35533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229600" cy="444817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Peripheral collisions</a:t>
            </a:r>
          </a:p>
        </p:txBody>
      </p:sp>
      <p:pic>
        <p:nvPicPr>
          <p:cNvPr id="36557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04800"/>
            <a:ext cx="2481263" cy="29972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581400"/>
            <a:ext cx="3240088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2514600" y="882650"/>
            <a:ext cx="355282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err="1"/>
              <a:t>i</a:t>
            </a:r>
            <a:r>
              <a:rPr lang="en-US" sz="1600" dirty="0"/>
              <a:t>. selection of the </a:t>
            </a:r>
            <a:r>
              <a:rPr lang="en-US" sz="1600" i="1" dirty="0"/>
              <a:t>impact parameter b</a:t>
            </a:r>
          </a:p>
        </p:txBody>
      </p:sp>
      <p:sp>
        <p:nvSpPr>
          <p:cNvPr id="36557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09600" y="1828800"/>
            <a:ext cx="5791200" cy="16002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PL 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TL</a:t>
            </a:r>
            <a:r>
              <a:rPr lang="en-US" sz="1600">
                <a:solidFill>
                  <a:srgbClr val="000000"/>
                </a:solidFill>
              </a:rPr>
              <a:t> chosen according to [d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s</a:t>
            </a:r>
            <a:r>
              <a:rPr lang="en-US" sz="1600">
                <a:solidFill>
                  <a:srgbClr val="000000"/>
                </a:solidFill>
              </a:rPr>
              <a:t>/d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W]</a:t>
            </a:r>
            <a:r>
              <a:rPr lang="en-US" sz="1600" baseline="-25000">
                <a:solidFill>
                  <a:srgbClr val="000000"/>
                </a:solidFill>
              </a:rPr>
              <a:t>cm</a:t>
            </a:r>
            <a:r>
              <a:rPr lang="en-US" sz="1600">
                <a:solidFill>
                  <a:srgbClr val="000000"/>
                </a:solidFill>
              </a:rPr>
              <a:t> ~ exp(-k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cm</a:t>
            </a:r>
            <a:r>
              <a:rPr lang="en-US" sz="1600">
                <a:solidFill>
                  <a:srgbClr val="000000"/>
                </a:solidFill>
              </a:rPr>
              <a:t>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q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momentum conservation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</a:rPr>
              <a:t>p</a:t>
            </a:r>
            <a:r>
              <a:rPr lang="en-US" sz="1600" baseline="-25000">
                <a:solidFill>
                  <a:srgbClr val="000000"/>
                </a:solidFill>
              </a:rPr>
              <a:t>PL </a:t>
            </a:r>
            <a:r>
              <a:rPr lang="en-US" sz="1600">
                <a:solidFill>
                  <a:srgbClr val="000000"/>
                </a:solidFill>
              </a:rPr>
              <a:t>, p</a:t>
            </a:r>
            <a:r>
              <a:rPr lang="en-US" sz="1600" baseline="-25000">
                <a:solidFill>
                  <a:srgbClr val="000000"/>
                </a:solidFill>
              </a:rPr>
              <a:t>TL</a:t>
            </a:r>
            <a:r>
              <a:rPr lang="en-US" sz="1600">
                <a:solidFill>
                  <a:srgbClr val="000000"/>
                </a:solidFill>
              </a:rPr>
              <a:t> chosen according to a given energy loss distribution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</a:rPr>
              <a:t>p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momentum conservation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PL</a:t>
            </a:r>
            <a:r>
              <a:rPr lang="en-US" sz="1600">
                <a:solidFill>
                  <a:srgbClr val="000000"/>
                </a:solidFill>
              </a:rPr>
              <a:t> free</a:t>
            </a:r>
            <a:endParaRPr lang="it-IT" sz="160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TL </a:t>
            </a:r>
            <a:r>
              <a:rPr lang="en-US" sz="1600">
                <a:solidFill>
                  <a:srgbClr val="000000"/>
                </a:solidFill>
              </a:rPr>
              <a:t>, </a:t>
            </a:r>
            <a:r>
              <a:rPr lang="en-US" sz="1600">
                <a:solidFill>
                  <a:srgbClr val="000000"/>
                </a:solidFill>
                <a:latin typeface="Symbol" pitchFamily="18" charset="2"/>
              </a:rPr>
              <a:t>f</a:t>
            </a:r>
            <a:r>
              <a:rPr lang="en-US" sz="1600" baseline="-25000">
                <a:solidFill>
                  <a:srgbClr val="000000"/>
                </a:solidFill>
              </a:rPr>
              <a:t>MS</a:t>
            </a:r>
            <a:r>
              <a:rPr lang="en-US" sz="1600">
                <a:solidFill>
                  <a:srgbClr val="000000"/>
                </a:solidFill>
              </a:rPr>
              <a:t> same reaction plane</a:t>
            </a:r>
          </a:p>
        </p:txBody>
      </p:sp>
      <p:pic>
        <p:nvPicPr>
          <p:cNvPr id="36557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502150"/>
            <a:ext cx="4495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9" name="Rectangle 11"/>
          <p:cNvSpPr>
            <a:spLocks noChangeArrowheads="1"/>
          </p:cNvSpPr>
          <p:nvPr/>
        </p:nvSpPr>
        <p:spPr bwMode="auto">
          <a:xfrm>
            <a:off x="4419600" y="4114800"/>
            <a:ext cx="31242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/>
              <a:t>iii. excitation energy sharing</a:t>
            </a:r>
            <a:endParaRPr lang="it-IT" sz="1600"/>
          </a:p>
        </p:txBody>
      </p:sp>
      <p:sp>
        <p:nvSpPr>
          <p:cNvPr id="365580" name="Rectangle 12"/>
          <p:cNvSpPr>
            <a:spLocks noChangeArrowheads="1"/>
          </p:cNvSpPr>
          <p:nvPr/>
        </p:nvSpPr>
        <p:spPr bwMode="auto">
          <a:xfrm>
            <a:off x="838200" y="1447800"/>
            <a:ext cx="2819400" cy="32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None/>
            </a:pPr>
            <a:r>
              <a:rPr lang="en-US" sz="1600"/>
              <a:t>ii. kinematics determination</a:t>
            </a:r>
            <a:endParaRPr lang="it-IT" sz="160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3733800" y="3471446"/>
            <a:ext cx="1922321" cy="33855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work in progress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13" name="Rectangle 9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pic>
        <p:nvPicPr>
          <p:cNvPr id="405517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963" y="1143000"/>
            <a:ext cx="7458075" cy="51752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33800" y="3733800"/>
            <a:ext cx="1922321" cy="33855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work in progress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6858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BME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Benchmarking</a:t>
            </a:r>
          </a:p>
        </p:txBody>
      </p:sp>
      <p:pic>
        <p:nvPicPr>
          <p:cNvPr id="4198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1250" y="922338"/>
            <a:ext cx="6919913" cy="5783262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FEB57A-A28A-48AC-8533-285AB13D7B7C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3733800" y="3623846"/>
            <a:ext cx="1922321" cy="33855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work in progress</a:t>
            </a:r>
            <a:endParaRPr lang="en-US" sz="1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467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- 1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4678" name="Rectangle 6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4679" name="Rectangle 7"/>
          <p:cNvSpPr>
            <a:spLocks noChangeArrowheads="1"/>
          </p:cNvSpPr>
          <p:nvPr/>
        </p:nvSpPr>
        <p:spPr bwMode="auto">
          <a:xfrm>
            <a:off x="762000" y="1541463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pt-BR" sz="1200" b="1">
                <a:solidFill>
                  <a:srgbClr val="0000FF"/>
                </a:solidFill>
                <a:latin typeface="Courier New" pitchFamily="49" charset="0"/>
              </a:rPr>
              <a:t>BEAM</a:t>
            </a:r>
            <a:r>
              <a:rPr lang="pt-BR" sz="1200" b="1">
                <a:latin typeface="Courier New" pitchFamily="49" charset="0"/>
              </a:rPr>
              <a:t>           </a:t>
            </a:r>
            <a:r>
              <a:rPr lang="pt-BR" sz="1200" b="1">
                <a:solidFill>
                  <a:srgbClr val="000000"/>
                </a:solidFill>
                <a:latin typeface="Courier New" pitchFamily="49" charset="0"/>
              </a:rPr>
              <a:t> -10.0       0.0       0.0       0.0       0.0      0.0HEAVYION</a:t>
            </a:r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4681" name="Rectangle 9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4693" name="Text Box 21"/>
          <p:cNvSpPr txBox="1">
            <a:spLocks noChangeArrowheads="1"/>
          </p:cNvSpPr>
          <p:nvPr/>
        </p:nvSpPr>
        <p:spPr bwMode="auto">
          <a:xfrm>
            <a:off x="685800" y="1035050"/>
            <a:ext cx="295592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a) define momentum / energy</a:t>
            </a:r>
          </a:p>
        </p:txBody>
      </p:sp>
      <p:sp>
        <p:nvSpPr>
          <p:cNvPr id="284697" name="Text Box 25"/>
          <p:cNvSpPr txBox="1">
            <a:spLocks noChangeArrowheads="1"/>
          </p:cNvSpPr>
          <p:nvPr/>
        </p:nvSpPr>
        <p:spPr bwMode="auto">
          <a:xfrm>
            <a:off x="457200" y="2514600"/>
            <a:ext cx="8534400" cy="3754874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WHAT(1) &gt; 0.0 : average beam momentum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/</a:t>
            </a:r>
            <a:r>
              <a:rPr lang="en-US" sz="1400" b="1" i="1" dirty="0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&lt; 0.0 : average beam kinetic energy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endParaRPr lang="en-US" sz="1400" b="1" dirty="0">
              <a:solidFill>
                <a:srgbClr val="27B206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WHAT(2) beam momentum spread (</a:t>
            </a:r>
            <a:r>
              <a:rPr lang="en-US" sz="1400" b="1" dirty="0" err="1">
                <a:solidFill>
                  <a:srgbClr val="27B206"/>
                </a:solidFill>
                <a:latin typeface="Courier New" pitchFamily="49" charset="0"/>
              </a:rPr>
              <a:t>GeV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/</a:t>
            </a:r>
            <a:r>
              <a:rPr lang="en-US" sz="1400" b="1" i="1" dirty="0">
                <a:solidFill>
                  <a:srgbClr val="27B206"/>
                </a:solidFill>
                <a:latin typeface="Courier New" pitchFamily="49" charset="0"/>
              </a:rPr>
              <a:t>c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)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  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</a:t>
            </a:r>
            <a:r>
              <a:rPr lang="en-US" sz="1400" i="1" dirty="0" smtClean="0">
                <a:solidFill>
                  <a:srgbClr val="000000"/>
                </a:solidFill>
                <a:latin typeface="Courier New" pitchFamily="49" charset="0"/>
              </a:rPr>
              <a:t>Note</a:t>
            </a:r>
            <a:r>
              <a:rPr lang="en-US" sz="1400" i="1" dirty="0">
                <a:solidFill>
                  <a:srgbClr val="000000"/>
                </a:solidFill>
                <a:latin typeface="Courier New" pitchFamily="49" charset="0"/>
              </a:rPr>
              <a:t>: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for SDUM = HEAVYION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units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per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nucleon (in fact per </a:t>
            </a:r>
            <a:r>
              <a:rPr lang="en-US" sz="1400" i="1" dirty="0" err="1" smtClean="0">
                <a:solidFill>
                  <a:srgbClr val="000000"/>
                </a:solidFill>
                <a:latin typeface="Courier New" pitchFamily="49" charset="0"/>
              </a:rPr>
              <a:t>nmu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)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        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        for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SDUM = 4-HELIUM, </a:t>
            </a:r>
            <a:r>
              <a:rPr lang="en-US" sz="1400" i="1" dirty="0">
                <a:solidFill>
                  <a:srgbClr val="000000"/>
                </a:solidFill>
                <a:latin typeface="Courier New" pitchFamily="49" charset="0"/>
              </a:rPr>
              <a:t>etc.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Courier New" pitchFamily="49" charset="0"/>
              </a:rPr>
              <a:t>per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nucleus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WHAT(3)-WHAT(6)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(as for any other particle)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SDUM    = HEAVYION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</a:t>
            </a:r>
            <a:r>
              <a:rPr lang="en-US" sz="1400" b="1" dirty="0">
                <a:solidFill>
                  <a:srgbClr val="000000"/>
                </a:solidFill>
                <a:latin typeface="Courier New" pitchFamily="49" charset="0"/>
              </a:rPr>
              <a:t>also</a:t>
            </a:r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4-HELIUM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alpha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3-HELIUM   </a:t>
            </a:r>
            <a:r>
              <a:rPr lang="en-US" sz="1400" dirty="0" err="1">
                <a:solidFill>
                  <a:srgbClr val="000000"/>
                </a:solidFill>
                <a:latin typeface="Courier New" pitchFamily="49" charset="0"/>
              </a:rPr>
              <a:t>3-helium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TRITON  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tritium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 DEUTERON   </a:t>
            </a:r>
            <a:r>
              <a:rPr lang="en-US" sz="1400" dirty="0">
                <a:solidFill>
                  <a:srgbClr val="000000"/>
                </a:solidFill>
                <a:latin typeface="Courier New" pitchFamily="49" charset="0"/>
              </a:rPr>
              <a:t>deuterium   </a:t>
            </a:r>
          </a:p>
          <a:p>
            <a:pPr algn="l"/>
            <a:r>
              <a:rPr lang="en-US" sz="1400" b="1" dirty="0">
                <a:solidFill>
                  <a:srgbClr val="27B206"/>
                </a:solidFill>
                <a:latin typeface="Courier New" pitchFamily="49" charset="0"/>
              </a:rPr>
              <a:t>              </a:t>
            </a:r>
            <a:endParaRPr lang="en-US" sz="1400" dirty="0">
              <a:solidFill>
                <a:srgbClr val="000000"/>
              </a:solidFill>
              <a:latin typeface="Courier New" pitchFamily="49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5699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- 2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5700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5701" name="Rectangle 5"/>
          <p:cNvSpPr>
            <a:spLocks noChangeArrowheads="1"/>
          </p:cNvSpPr>
          <p:nvPr/>
        </p:nvSpPr>
        <p:spPr bwMode="auto">
          <a:xfrm>
            <a:off x="762000" y="4395788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EVENTYPE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  0.0       0.0       2.0       0.0       0.0      0.0DPMJET</a:t>
            </a:r>
          </a:p>
          <a:p>
            <a:pPr algn="l" eaLnBrk="0" hangingPunct="0"/>
            <a:endParaRPr lang="de-DE" sz="120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5702" name="Rectangle 6"/>
          <p:cNvSpPr>
            <a:spLocks noChangeArrowheads="1"/>
          </p:cNvSpPr>
          <p:nvPr/>
        </p:nvSpPr>
        <p:spPr bwMode="auto">
          <a:xfrm>
            <a:off x="762000" y="4418013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0" name="Text Box 14"/>
          <p:cNvSpPr txBox="1">
            <a:spLocks noChangeArrowheads="1"/>
          </p:cNvSpPr>
          <p:nvPr/>
        </p:nvSpPr>
        <p:spPr bwMode="auto">
          <a:xfrm>
            <a:off x="685800" y="3889375"/>
            <a:ext cx="3440113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c) switch on heavy ion interactions</a:t>
            </a:r>
          </a:p>
        </p:txBody>
      </p:sp>
      <p:sp>
        <p:nvSpPr>
          <p:cNvPr id="285712" name="Text Box 16"/>
          <p:cNvSpPr txBox="1">
            <a:spLocks noChangeArrowheads="1"/>
          </p:cNvSpPr>
          <p:nvPr/>
        </p:nvSpPr>
        <p:spPr bwMode="auto">
          <a:xfrm>
            <a:off x="912813" y="5197475"/>
            <a:ext cx="6353175" cy="7302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Note: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Don’t forget to link the DPMJET/RQMD modules.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            either using FLAIR or</a:t>
            </a: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 $FLUPRO/flutil/ldpmqmd –m fluka –o &lt;executable name&gt;</a:t>
            </a:r>
          </a:p>
        </p:txBody>
      </p:sp>
      <p:sp>
        <p:nvSpPr>
          <p:cNvPr id="285713" name="Rectangle 17"/>
          <p:cNvSpPr>
            <a:spLocks noChangeArrowheads="1"/>
          </p:cNvSpPr>
          <p:nvPr/>
        </p:nvSpPr>
        <p:spPr bwMode="auto">
          <a:xfrm>
            <a:off x="762000" y="1565275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5714" name="Text Box 18"/>
          <p:cNvSpPr txBox="1">
            <a:spLocks noChangeArrowheads="1"/>
          </p:cNvSpPr>
          <p:nvPr/>
        </p:nvSpPr>
        <p:spPr bwMode="auto">
          <a:xfrm>
            <a:off x="1106488" y="2309813"/>
            <a:ext cx="6884987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  = Atomic number Z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6.0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     WHAT(2)   = Mass number A of the heavy ion, </a:t>
            </a:r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Default: 12.0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WHAT(3)   = if &lt; 0 isomeric state of the heavy ion</a:t>
            </a:r>
          </a:p>
        </p:txBody>
      </p:sp>
      <p:sp>
        <p:nvSpPr>
          <p:cNvPr id="285715" name="Text Box 19"/>
          <p:cNvSpPr txBox="1">
            <a:spLocks noChangeArrowheads="1"/>
          </p:cNvSpPr>
          <p:nvPr/>
        </p:nvSpPr>
        <p:spPr bwMode="auto">
          <a:xfrm>
            <a:off x="685800" y="1144588"/>
            <a:ext cx="6369050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b) define charge and mass 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(required for  </a:t>
            </a:r>
            <a:r>
              <a:rPr lang="en-US" sz="1600">
                <a:solidFill>
                  <a:srgbClr val="000000"/>
                </a:solidFill>
                <a:latin typeface="Courier New" pitchFamily="49" charset="0"/>
              </a:rPr>
              <a:t>BEAM/SDUM=HEAVYION</a:t>
            </a:r>
            <a:r>
              <a:rPr lang="en-US" sz="1600" i="1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85716" name="Rectangle 20"/>
          <p:cNvSpPr>
            <a:spLocks noChangeArrowheads="1"/>
          </p:cNvSpPr>
          <p:nvPr/>
        </p:nvSpPr>
        <p:spPr bwMode="auto">
          <a:xfrm>
            <a:off x="762000" y="1520825"/>
            <a:ext cx="8839200" cy="146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HI-PROPE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79.0     197.0       0.0       0.0       0.0       0.0</a:t>
            </a:r>
          </a:p>
          <a:p>
            <a:pPr algn="l" eaLnBrk="0" hangingPunct="0"/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417795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- 3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417796" name="Rectangle 4"/>
          <p:cNvSpPr>
            <a:spLocks noChangeArrowheads="1"/>
          </p:cNvSpPr>
          <p:nvPr/>
        </p:nvSpPr>
        <p:spPr bwMode="auto">
          <a:xfrm>
            <a:off x="685800" y="12192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417797" name="Text Box 5"/>
          <p:cNvSpPr txBox="1">
            <a:spLocks noChangeArrowheads="1"/>
          </p:cNvSpPr>
          <p:nvPr/>
        </p:nvSpPr>
        <p:spPr bwMode="auto">
          <a:xfrm>
            <a:off x="666750" y="1003300"/>
            <a:ext cx="8040984" cy="3662541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i="1" dirty="0">
                <a:solidFill>
                  <a:srgbClr val="0000FF"/>
                </a:solidFill>
                <a:latin typeface="Comic Sans MS" pitchFamily="66" charset="0"/>
              </a:rPr>
              <a:t>Notes:</a:t>
            </a:r>
          </a:p>
          <a:p>
            <a:pPr algn="l"/>
            <a:endParaRPr lang="en-US" sz="2000" i="1" dirty="0">
              <a:solidFill>
                <a:srgbClr val="0000FF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The transport momentum threshold for ions 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th,HI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 is fixed to that of 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alphas 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 dirty="0" err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lvl="1" algn="l">
              <a:buFontTx/>
              <a:buChar char="•"/>
            </a:pP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                         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th,HI</a:t>
            </a:r>
            <a:r>
              <a:rPr lang="en-US" sz="1600" baseline="-250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=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p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th,</a:t>
            </a:r>
            <a:r>
              <a:rPr lang="en-US" sz="1600" baseline="-25000" dirty="0" err="1">
                <a:solidFill>
                  <a:srgbClr val="000000"/>
                </a:solidFill>
                <a:latin typeface="Symbol" pitchFamily="18" charset="2"/>
              </a:rPr>
              <a:t>a</a:t>
            </a:r>
            <a:r>
              <a:rPr lang="en-US" sz="1600" baseline="-25000" dirty="0">
                <a:solidFill>
                  <a:srgbClr val="000000"/>
                </a:solidFill>
                <a:latin typeface="Symbol" pitchFamily="18" charset="2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x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m</a:t>
            </a:r>
            <a:r>
              <a:rPr lang="en-US" sz="1600" baseline="-25000" dirty="0" err="1">
                <a:solidFill>
                  <a:srgbClr val="000000"/>
                </a:solidFill>
                <a:latin typeface="Comic Sans MS" pitchFamily="66" charset="0"/>
              </a:rPr>
              <a:t>HI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/m</a:t>
            </a:r>
            <a:r>
              <a:rPr lang="en-US" sz="1600" baseline="-25000" dirty="0">
                <a:solidFill>
                  <a:srgbClr val="000000"/>
                </a:solidFill>
                <a:latin typeface="Symbol" pitchFamily="18" charset="2"/>
              </a:rPr>
              <a:t>a    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</a:t>
            </a:r>
            <a:r>
              <a:rPr lang="en-US" sz="1600" i="1" dirty="0">
                <a:solidFill>
                  <a:srgbClr val="000000"/>
                </a:solidFill>
                <a:latin typeface="Comic Sans MS" pitchFamily="66" charset="0"/>
              </a:rPr>
              <a:t>c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)</a:t>
            </a:r>
            <a:endParaRPr lang="en-US" sz="1600" baseline="-25000" dirty="0">
              <a:solidFill>
                <a:srgbClr val="000000"/>
              </a:solidFill>
              <a:latin typeface="Symbol" pitchFamily="18" charset="2"/>
            </a:endParaRPr>
          </a:p>
          <a:p>
            <a:pPr lvl="1" algn="l"/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Unless the transport threshold for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alphas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is defined with a PART-THR card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(requiring </a:t>
            </a:r>
            <a:r>
              <a:rPr lang="en-US" sz="1600" i="1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 and not </a:t>
            </a:r>
            <a:r>
              <a:rPr lang="en-US" sz="1600" i="1" dirty="0" err="1" smtClean="0">
                <a:solidFill>
                  <a:srgbClr val="000000"/>
                </a:solidFill>
                <a:latin typeface="Comic Sans MS" pitchFamily="66" charset="0"/>
              </a:rPr>
              <a:t>GeV</a:t>
            </a:r>
            <a:r>
              <a:rPr lang="en-US" sz="1600" i="1" dirty="0" smtClean="0">
                <a:solidFill>
                  <a:srgbClr val="000000"/>
                </a:solidFill>
                <a:latin typeface="Comic Sans MS" pitchFamily="66" charset="0"/>
              </a:rPr>
              <a:t> per nucleon) </a:t>
            </a:r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it 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is set equal to 10 </a:t>
            </a:r>
            <a:r>
              <a:rPr lang="en-US" sz="1600" dirty="0" err="1" smtClean="0">
                <a:solidFill>
                  <a:srgbClr val="000000"/>
                </a:solidFill>
                <a:latin typeface="Comic Sans MS" pitchFamily="66" charset="0"/>
              </a:rPr>
              <a:t>MeV</a:t>
            </a:r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/>
            <a:r>
              <a:rPr lang="en-US" sz="1600" dirty="0" smtClean="0">
                <a:solidFill>
                  <a:srgbClr val="000000"/>
                </a:solidFill>
                <a:latin typeface="Comic Sans MS" pitchFamily="66" charset="0"/>
              </a:rPr>
              <a:t>  if </a:t>
            </a:r>
            <a:r>
              <a:rPr lang="en-US" sz="1600" dirty="0">
                <a:solidFill>
                  <a:srgbClr val="000000"/>
                </a:solidFill>
                <a:latin typeface="Courier New" pitchFamily="49" charset="0"/>
              </a:rPr>
              <a:t>DEFAULTS=NEW-DEFA.</a:t>
            </a:r>
          </a:p>
          <a:p>
            <a:pPr lvl="1" algn="l"/>
            <a:endParaRPr lang="en-US" sz="1600" dirty="0">
              <a:solidFill>
                <a:srgbClr val="000000"/>
              </a:solidFill>
              <a:latin typeface="Comic Sans MS" pitchFamily="66" charset="0"/>
            </a:endParaRPr>
          </a:p>
          <a:p>
            <a:pPr lvl="1" algn="l">
              <a:buFontTx/>
              <a:buChar char="•"/>
            </a:pP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When the energy of an ion becomes lower than the transport threshold,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and if such threshold is lower than 100 </a:t>
            </a:r>
            <a:r>
              <a:rPr lang="en-US" sz="1600" dirty="0" err="1">
                <a:solidFill>
                  <a:srgbClr val="000000"/>
                </a:solidFill>
                <a:latin typeface="Comic Sans MS" pitchFamily="66" charset="0"/>
              </a:rPr>
              <a:t>MeV</a:t>
            </a:r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/n, the ion is not stopped,</a:t>
            </a:r>
          </a:p>
          <a:p>
            <a:pPr lvl="1" algn="l"/>
            <a:r>
              <a:rPr lang="en-US" sz="1600" dirty="0">
                <a:solidFill>
                  <a:srgbClr val="000000"/>
                </a:solidFill>
                <a:latin typeface="Comic Sans MS" pitchFamily="66" charset="0"/>
              </a:rPr>
              <a:t>   but it is ranged out to rest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endParaRPr lang="it-IT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86723" name="Rectangle 3"/>
          <p:cNvSpPr>
            <a:spLocks noChangeArrowheads="1"/>
          </p:cNvSpPr>
          <p:nvPr/>
        </p:nvSpPr>
        <p:spPr bwMode="auto">
          <a:xfrm>
            <a:off x="714375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Input options - 4</a:t>
            </a:r>
            <a:endParaRPr lang="en-US" sz="2000" i="1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286724" name="Rectangle 4"/>
          <p:cNvSpPr>
            <a:spLocks noChangeArrowheads="1"/>
          </p:cNvSpPr>
          <p:nvPr/>
        </p:nvSpPr>
        <p:spPr bwMode="auto">
          <a:xfrm>
            <a:off x="685800" y="1066800"/>
            <a:ext cx="7924800" cy="3962400"/>
          </a:xfrm>
          <a:prstGeom prst="rect">
            <a:avLst/>
          </a:prstGeom>
          <a:solidFill>
            <a:schemeClr val="bg1"/>
          </a:solidFill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it-IT"/>
          </a:p>
        </p:txBody>
      </p:sp>
      <p:sp>
        <p:nvSpPr>
          <p:cNvPr id="286725" name="Rectangle 5"/>
          <p:cNvSpPr>
            <a:spLocks noChangeArrowheads="1"/>
          </p:cNvSpPr>
          <p:nvPr/>
        </p:nvSpPr>
        <p:spPr bwMode="auto">
          <a:xfrm>
            <a:off x="762000" y="1541463"/>
            <a:ext cx="8839200" cy="1277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endParaRPr lang="en-US" sz="1200">
              <a:solidFill>
                <a:srgbClr val="0000FF"/>
              </a:solidFill>
              <a:latin typeface="Courier New" pitchFamily="49" charset="0"/>
            </a:endParaRPr>
          </a:p>
          <a:p>
            <a:pPr algn="l" eaLnBrk="0" hangingPunct="0"/>
            <a:r>
              <a:rPr lang="en-US" sz="1200" b="1">
                <a:solidFill>
                  <a:srgbClr val="0000FF"/>
                </a:solidFill>
                <a:latin typeface="Courier New" pitchFamily="49" charset="0"/>
              </a:rPr>
              <a:t>PHYSICS </a:t>
            </a:r>
            <a:r>
              <a:rPr lang="en-US" sz="1200" b="1">
                <a:solidFill>
                  <a:srgbClr val="000000"/>
                </a:solidFill>
                <a:latin typeface="Courier New" pitchFamily="49" charset="0"/>
              </a:rPr>
              <a:t>          0.0       0.0       0.0       0.0       0.0      0.0</a:t>
            </a:r>
            <a:r>
              <a:rPr lang="en-US" sz="1200" b="1">
                <a:latin typeface="Courier New" pitchFamily="49" charset="0"/>
              </a:rPr>
              <a:t>EM-DISSO</a:t>
            </a:r>
            <a:endParaRPr lang="en-US" sz="1200" b="1">
              <a:solidFill>
                <a:srgbClr val="000000"/>
              </a:solidFill>
              <a:latin typeface="Courier New" pitchFamily="49" charset="0"/>
            </a:endParaRPr>
          </a:p>
          <a:p>
            <a:pPr algn="l" eaLnBrk="0" hangingPunct="0"/>
            <a:endParaRPr lang="de-DE" sz="1200">
              <a:solidFill>
                <a:srgbClr val="27B206"/>
              </a:solidFill>
              <a:latin typeface="Courier New" pitchFamily="49" charset="0"/>
            </a:endParaRPr>
          </a:p>
          <a:p>
            <a:pPr algn="l" eaLnBrk="0" hangingPunct="0"/>
            <a:endParaRPr lang="de-DE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  <a:p>
            <a:pPr algn="l" eaLnBrk="0" hangingPunct="0"/>
            <a:endParaRPr lang="en-US" sz="1400">
              <a:latin typeface="Courier New" pitchFamily="49" charset="0"/>
            </a:endParaRPr>
          </a:p>
        </p:txBody>
      </p:sp>
      <p:sp>
        <p:nvSpPr>
          <p:cNvPr id="286726" name="Rectangle 6"/>
          <p:cNvSpPr>
            <a:spLocks noChangeArrowheads="1"/>
          </p:cNvSpPr>
          <p:nvPr/>
        </p:nvSpPr>
        <p:spPr bwMode="auto">
          <a:xfrm>
            <a:off x="762000" y="1563688"/>
            <a:ext cx="7924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86727" name="Text Box 7"/>
          <p:cNvSpPr txBox="1">
            <a:spLocks noChangeArrowheads="1"/>
          </p:cNvSpPr>
          <p:nvPr/>
        </p:nvSpPr>
        <p:spPr bwMode="auto">
          <a:xfrm>
            <a:off x="685800" y="1035050"/>
            <a:ext cx="2898775" cy="336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>
                <a:solidFill>
                  <a:srgbClr val="0000FF"/>
                </a:solidFill>
                <a:latin typeface="Comic Sans MS" pitchFamily="66" charset="0"/>
              </a:rPr>
              <a:t>Electromagnetic dissociation</a:t>
            </a:r>
          </a:p>
        </p:txBody>
      </p:sp>
      <p:sp>
        <p:nvSpPr>
          <p:cNvPr id="286728" name="Text Box 8"/>
          <p:cNvSpPr txBox="1">
            <a:spLocks noChangeArrowheads="1"/>
          </p:cNvSpPr>
          <p:nvPr/>
        </p:nvSpPr>
        <p:spPr bwMode="auto">
          <a:xfrm>
            <a:off x="838200" y="2520950"/>
            <a:ext cx="7629525" cy="24320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</a:t>
            </a:r>
            <a:r>
              <a:rPr lang="en-US" sz="1400" b="1">
                <a:solidFill>
                  <a:srgbClr val="27B206"/>
                </a:solidFill>
                <a:latin typeface="Courier New" pitchFamily="49" charset="0"/>
              </a:rPr>
              <a:t>WHAT(1) : flag for activating ion electromagnetic-dissociation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=&lt; -1.0 : resets to default (no em-dissociation)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0.0 : ignored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1.0 : (default) no em-dissociation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2.0 : projectile and target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3.0 : projectile only em-dissociation activated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        =   4.0 : target only em-dissociation activated</a:t>
            </a:r>
          </a:p>
          <a:p>
            <a:pPr algn="l"/>
            <a:endParaRPr lang="en-US" sz="1400">
              <a:solidFill>
                <a:srgbClr val="000000"/>
              </a:solidFill>
              <a:latin typeface="Courier New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itchFamily="49" charset="0"/>
              </a:rPr>
              <a:t>     WHAT(2)-WHAT(6): not used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Heavy ion interaction models in FLUKA - 2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pic>
        <p:nvPicPr>
          <p:cNvPr id="26112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295400"/>
            <a:ext cx="8229600" cy="475773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261128" name="Rectangle 8"/>
          <p:cNvSpPr>
            <a:spLocks noChangeArrowheads="1"/>
          </p:cNvSpPr>
          <p:nvPr/>
        </p:nvSpPr>
        <p:spPr bwMode="auto">
          <a:xfrm>
            <a:off x="5867400" y="4495800"/>
            <a:ext cx="2209800" cy="304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[even three from BME]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</a:t>
            </a:r>
            <a:endParaRPr lang="en-US" sz="2000" i="1">
              <a:solidFill>
                <a:schemeClr val="tx2"/>
              </a:solidFill>
              <a:latin typeface="Comic Sans MS" pitchFamily="66" charset="0"/>
            </a:endParaRPr>
          </a:p>
        </p:txBody>
      </p:sp>
      <p:sp>
        <p:nvSpPr>
          <p:cNvPr id="264195" name="Rectangle 3"/>
          <p:cNvSpPr>
            <a:spLocks noChangeArrowheads="1"/>
          </p:cNvSpPr>
          <p:nvPr/>
        </p:nvSpPr>
        <p:spPr bwMode="auto">
          <a:xfrm>
            <a:off x="971550" y="5219700"/>
            <a:ext cx="74676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E &lt; 0.1 GeV/n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Boltzmann Master Equation (BME) theory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BME (original code by E.Gadioli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264196" name="Rectangle 4"/>
          <p:cNvSpPr>
            <a:spLocks noChangeArrowheads="1"/>
          </p:cNvSpPr>
          <p:nvPr/>
        </p:nvSpPr>
        <p:spPr bwMode="auto">
          <a:xfrm>
            <a:off x="914400" y="3721100"/>
            <a:ext cx="7924800" cy="11557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0.1 GeV/n &lt; E &lt; 5 GeV/n</a:t>
            </a:r>
          </a:p>
          <a:p>
            <a:pPr algn="l"/>
            <a:endParaRPr lang="en-US" sz="1400">
              <a:solidFill>
                <a:srgbClr val="000000"/>
              </a:solidFill>
              <a:latin typeface="Comic Sans MS" pitchFamily="66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Relativistic Quantum Molecular Dynamics Model (RQMD)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RQMD-2.4 (original code by H.Sorge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al.,</a:t>
            </a:r>
          </a:p>
          <a:p>
            <a:pPr algn="l"/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	                   FLUKA-implementation by F.Cerutti </a:t>
            </a:r>
            <a:r>
              <a:rPr lang="en-US" sz="1400" i="1">
                <a:solidFill>
                  <a:srgbClr val="000000"/>
                </a:solidFill>
                <a:latin typeface="Comic Sans MS" pitchFamily="66" charset="0"/>
              </a:rPr>
              <a:t>et al.</a:t>
            </a:r>
            <a:r>
              <a:rPr lang="en-US" sz="14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</p:txBody>
      </p:sp>
      <p:sp>
        <p:nvSpPr>
          <p:cNvPr id="264197" name="Text Box 5"/>
          <p:cNvSpPr txBox="1">
            <a:spLocks noChangeArrowheads="1"/>
          </p:cNvSpPr>
          <p:nvPr/>
        </p:nvSpPr>
        <p:spPr bwMode="auto">
          <a:xfrm>
            <a:off x="862013" y="1644650"/>
            <a:ext cx="7281862" cy="186055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  <a:latin typeface="Comic Sans MS" pitchFamily="66" charset="0"/>
              </a:rPr>
              <a:t>E &gt; 5 GeV/n</a:t>
            </a:r>
          </a:p>
          <a:p>
            <a:pPr algn="l"/>
            <a:endParaRPr lang="en-US" sz="2000">
              <a:latin typeface="Comic Sans MS" pitchFamily="66" charset="0"/>
            </a:endParaRPr>
          </a:p>
          <a:p>
            <a:pPr algn="l"/>
            <a:r>
              <a:rPr lang="en-US" sz="2000">
                <a:latin typeface="Comic Sans MS" pitchFamily="66" charset="0"/>
              </a:rPr>
              <a:t>            </a:t>
            </a:r>
            <a:r>
              <a:rPr lang="en-US" sz="2000">
                <a:solidFill>
                  <a:srgbClr val="FF0000"/>
                </a:solidFill>
                <a:latin typeface="Comic Sans MS" pitchFamily="66" charset="0"/>
              </a:rPr>
              <a:t>Dual Parton Model (DPM)</a:t>
            </a:r>
          </a:p>
          <a:p>
            <a:pPr algn="l"/>
            <a:r>
              <a:rPr lang="en-US" sz="2000">
                <a:latin typeface="Comic Sans MS" pitchFamily="66" charset="0"/>
              </a:rPr>
              <a:t>            DPMJET-III </a:t>
            </a:r>
            <a:r>
              <a:rPr lang="en-US" sz="1600">
                <a:latin typeface="Comic Sans MS" pitchFamily="66" charset="0"/>
              </a:rPr>
              <a:t>(original code by R.Engel, J.Ranft and S.Roesler,</a:t>
            </a:r>
          </a:p>
          <a:p>
            <a:pPr algn="l"/>
            <a:r>
              <a:rPr lang="en-US" sz="1600">
                <a:latin typeface="Comic Sans MS" pitchFamily="66" charset="0"/>
              </a:rPr>
              <a:t>                                            FLUKA-implemenation by T.Empl </a:t>
            </a:r>
            <a:r>
              <a:rPr lang="en-US" sz="1600" i="1">
                <a:latin typeface="Comic Sans MS" pitchFamily="66" charset="0"/>
              </a:rPr>
              <a:t>et al.</a:t>
            </a:r>
            <a:r>
              <a:rPr lang="en-US" sz="1600">
                <a:latin typeface="Comic Sans MS" pitchFamily="66" charset="0"/>
              </a:rPr>
              <a:t>)</a:t>
            </a:r>
          </a:p>
          <a:p>
            <a:pPr algn="l"/>
            <a:endParaRPr lang="en-US" sz="1600">
              <a:latin typeface="Comic Sans MS" pitchFamily="66" charset="0"/>
            </a:endParaRPr>
          </a:p>
        </p:txBody>
      </p:sp>
      <p:sp>
        <p:nvSpPr>
          <p:cNvPr id="264198" name="Rectangle 6"/>
          <p:cNvSpPr>
            <a:spLocks noChangeArrowheads="1"/>
          </p:cNvSpPr>
          <p:nvPr/>
        </p:nvSpPr>
        <p:spPr bwMode="auto">
          <a:xfrm>
            <a:off x="762000" y="1524000"/>
            <a:ext cx="7696200" cy="19050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Overview</a:t>
            </a:r>
          </a:p>
        </p:txBody>
      </p:sp>
      <p:pic>
        <p:nvPicPr>
          <p:cNvPr id="259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8675" y="1077913"/>
            <a:ext cx="8001000" cy="501808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Main steps of a high energy interaction</a:t>
            </a:r>
          </a:p>
        </p:txBody>
      </p:sp>
      <p:pic>
        <p:nvPicPr>
          <p:cNvPr id="26829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425" y="1133475"/>
            <a:ext cx="8001000" cy="5145088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The Gribov-Glauber formalism</a:t>
            </a:r>
          </a:p>
        </p:txBody>
      </p:sp>
      <p:pic>
        <p:nvPicPr>
          <p:cNvPr id="269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924800" cy="5257800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ChangeArrowheads="1"/>
          </p:cNvSpPr>
          <p:nvPr/>
        </p:nvSpPr>
        <p:spPr bwMode="auto">
          <a:xfrm>
            <a:off x="762000" y="1524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l"/>
            <a:r>
              <a:rPr lang="en-US" sz="2000">
                <a:solidFill>
                  <a:schemeClr val="tx2"/>
                </a:solidFill>
                <a:latin typeface="Comic Sans MS" pitchFamily="66" charset="0"/>
              </a:rPr>
              <a:t>DPMJET – </a:t>
            </a:r>
            <a:r>
              <a:rPr lang="en-US" sz="2000" i="1">
                <a:solidFill>
                  <a:srgbClr val="0000FF"/>
                </a:solidFill>
                <a:latin typeface="Comic Sans MS" pitchFamily="66" charset="0"/>
              </a:rPr>
              <a:t>Intranuclear cascade and fragmentation</a:t>
            </a:r>
          </a:p>
        </p:txBody>
      </p:sp>
      <p:pic>
        <p:nvPicPr>
          <p:cNvPr id="271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17588"/>
            <a:ext cx="8077200" cy="5330825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26C4FE-0E34-4116-A853-4BED25F0E72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ueprint">
  <a:themeElements>
    <a:clrScheme name="Blueprint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Blueprint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rgbClr val="FF0000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Blueprint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ueprint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print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</Template>
  <TotalTime>8390</TotalTime>
  <Words>1199</Words>
  <Application>Microsoft Office PowerPoint</Application>
  <PresentationFormat>On-screen Show (4:3)</PresentationFormat>
  <Paragraphs>315</Paragraphs>
  <Slides>38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Blueprint</vt:lpstr>
      <vt:lpstr>Heavy Ion Interactions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</vt:vector>
  </TitlesOfParts>
  <Company>CERN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Ions</dc:title>
  <dc:creator>Francesco Cerutti</dc:creator>
  <cp:lastModifiedBy>Vasilis Vlachoudis</cp:lastModifiedBy>
  <cp:revision>165</cp:revision>
  <dcterms:created xsi:type="dcterms:W3CDTF">2006-01-25T09:21:21Z</dcterms:created>
  <dcterms:modified xsi:type="dcterms:W3CDTF">2009-10-22T18:17:30Z</dcterms:modified>
</cp:coreProperties>
</file>