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4" r:id="rId2"/>
    <p:sldId id="276" r:id="rId3"/>
    <p:sldId id="277" r:id="rId4"/>
    <p:sldId id="286" r:id="rId5"/>
    <p:sldId id="288" r:id="rId6"/>
    <p:sldId id="279" r:id="rId7"/>
    <p:sldId id="289" r:id="rId8"/>
    <p:sldId id="285" r:id="rId9"/>
    <p:sldId id="287" r:id="rId10"/>
    <p:sldId id="292" r:id="rId11"/>
    <p:sldId id="282" r:id="rId12"/>
    <p:sldId id="283" r:id="rId13"/>
    <p:sldId id="290" r:id="rId14"/>
    <p:sldId id="291" r:id="rId15"/>
  </p:sldIdLst>
  <p:sldSz cx="9144000" cy="6858000" type="overhead"/>
  <p:notesSz cx="6746875" cy="9867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10103"/>
    <a:srgbClr val="008000"/>
    <a:srgbClr val="FFFF00"/>
    <a:srgbClr val="4D4D4D"/>
    <a:srgbClr val="CCCC00"/>
    <a:srgbClr val="FFFF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3" autoAdjust="0"/>
    <p:restoredTop sz="94609" autoAdjust="0"/>
  </p:normalViewPr>
  <p:slideViewPr>
    <p:cSldViewPr>
      <p:cViewPr varScale="1">
        <p:scale>
          <a:sx n="74" d="100"/>
          <a:sy n="74" d="100"/>
        </p:scale>
        <p:origin x="-9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375775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fld id="{5DDEF8D6-C44B-4ACC-9FBB-60544E738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>
            <a:lvl1pPr algn="l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58825"/>
            <a:ext cx="4954587" cy="37163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2175"/>
            <a:ext cx="495458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956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b" anchorCtr="0" compatLnSpc="1">
            <a:prstTxWarp prst="textNoShape">
              <a:avLst/>
            </a:prstTxWarp>
          </a:bodyPr>
          <a:lstStyle>
            <a:lvl1pPr algn="l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407525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fld id="{2B4F9255-DFD2-4D34-BC3A-A0A632972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69525-D5A5-4AC5-BE7A-AAA265B99A31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E8189-B737-4206-A8E4-021862012A8C}" type="slidenum">
              <a:rPr lang="en-US"/>
              <a:pPr/>
              <a:t>11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D58B2-F9D5-4477-B993-C88C0FCCA6E6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D63516-C076-418E-80C7-58A0602F1112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77FB50-80C6-4AAB-A54F-1CEBEE650B93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453B5-1406-4BCD-8A1E-D24843D317A0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D4EDC-8742-4296-8527-2ED4C89DEA70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E60726-743F-42AC-AC9F-E2C2918EC9E1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9127EF-0096-49AC-B7C7-BBB5672EC101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5464B-823F-4153-AA8A-FC05155EE8C0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C92A36-9F22-4734-BD12-FF6842DBEE23}" type="slidenum">
              <a:rPr lang="en-US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175" y="887413"/>
            <a:ext cx="6654800" cy="2851150"/>
            <a:chOff x="2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2" y="1923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3" y="937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2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49"/>
              <a:ext cx="156" cy="157"/>
            </a:xfrm>
            <a:custGeom>
              <a:avLst/>
              <a:gdLst>
                <a:gd name="G0" fmla="+- 21598 0 0"/>
                <a:gd name="G1" fmla="+- 21600 0 0"/>
                <a:gd name="G2" fmla="+- 21600 0 0"/>
                <a:gd name="T0" fmla="*/ 21048 w 43198"/>
                <a:gd name="T1" fmla="*/ 7 h 43200"/>
                <a:gd name="T2" fmla="*/ 0 w 43198"/>
                <a:gd name="T3" fmla="*/ 21875 h 43200"/>
                <a:gd name="T4" fmla="*/ 21598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</a:path>
                <a:path w="43198" h="43200" stroke="0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  <a:lnTo>
                    <a:pt x="21598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A01B07E7-8157-40AB-A8A2-17AA643A68C0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3889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F3668802-0D5C-4FDE-B0FD-1FE2FAE66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E1FEA-3DE5-4FCA-9FE0-C940D9F19643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4BD0F-6AA5-4207-900C-091419911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A2B28-1BFF-465A-9E1B-36A58CBE6611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34F7-CBDB-43D3-8216-8462DB528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0E607-E300-4BC9-A402-9EC8A6AA0AF5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B9A28-403B-45ED-A26D-BDC3AE117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44193-1846-446C-A2A1-45B4EA8BFAEC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7B2E9-E615-4F0C-BE67-5F688C700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901A94-BAA7-4298-9FB1-F2FEE1B09744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DFA84-B56F-44C9-B6EA-13A85A116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D2EE8-C182-47BC-950F-C538B5D09622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52E95-CFB8-4120-A0EA-ED2E40F5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B72B35-B669-47B1-8027-3D3AB5D1B3F1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0DB36-AC70-4E8C-8B86-CDE379F9B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CED62-1060-471D-8C5B-BE586ED7E22C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B64C2-E3C0-45A2-9FF2-4D404708A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1E521-4E31-4262-8423-575A446DDAA1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A387D-4B98-4986-AAAE-7C41CCEF9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37D2FB-9A53-42C0-9460-AF02479BF35B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7711-30A2-491C-BC1C-18A076360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40DA3-BBB3-4513-85EB-E1596B47C3D5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8138-C493-4EAE-97AF-4F4E9583B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logo3000x2000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auto">
          <a:xfrm>
            <a:off x="0" y="357166"/>
            <a:ext cx="9144000" cy="6143668"/>
          </a:xfrm>
          <a:prstGeom prst="rect">
            <a:avLst/>
          </a:prstGeom>
          <a:solidFill>
            <a:schemeClr val="bg1">
              <a:alpha val="75000"/>
            </a:schemeClr>
          </a:solidFill>
          <a:ln w="28575" cap="flat" cmpd="sng" algn="ctr">
            <a:noFill/>
            <a:prstDash val="solid"/>
            <a:round/>
            <a:headEnd type="none" w="sm" len="sm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3" y="504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C6E92206-F956-499C-A43E-90ABC3D1D168}" type="datetime1">
              <a:rPr lang="en-US" smtClean="0"/>
              <a:pPr/>
              <a:t>22.10.09</a:t>
            </a:fld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400800"/>
            <a:ext cx="4248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67CD898-E0FE-402C-A1AA-F367BC1DC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Lattice</a:t>
            </a: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132138" y="4994292"/>
            <a:ext cx="5111750" cy="863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 </a:t>
            </a:r>
            <a:r>
              <a:rPr lang="en-US" sz="2800" dirty="0" smtClean="0"/>
              <a:t>Beginners’ </a:t>
            </a:r>
            <a:r>
              <a:rPr lang="en-US" sz="2800" dirty="0" smtClean="0"/>
              <a:t>FLUKA Course</a:t>
            </a:r>
          </a:p>
        </p:txBody>
      </p:sp>
      <p:pic>
        <p:nvPicPr>
          <p:cNvPr id="3078" name="Picture 16" descr="logo3000x20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AB20C87-C377-4E9F-8E9F-91947D331C4B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Numerical Precision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928688"/>
            <a:ext cx="8172450" cy="51816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Due to the nature of the floating point operations in CPU even if the transformation is correct the end result could be problematic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dirty="0" smtClean="0"/>
              <a:t>	This small misalignment between lattice/transformation/prototype could lead to geometry errors</a:t>
            </a:r>
          </a:p>
          <a:p>
            <a:pPr eaLnBrk="1" hangingPunct="1"/>
            <a:r>
              <a:rPr lang="en-US" sz="1800" dirty="0" smtClean="0"/>
              <a:t>Use as many digits as possible to describe correctly the prototype and lattice cells as well as the transformation.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C00000"/>
                </a:solidFill>
              </a:rPr>
              <a:t>Is important that the lattice with the transformation corresponds EXACTLY to the prototype</a:t>
            </a:r>
          </a:p>
          <a:p>
            <a:pPr eaLnBrk="1" hangingPunct="1"/>
            <a:r>
              <a:rPr lang="en-US" sz="1800" dirty="0" smtClean="0"/>
              <a:t>In case of need use a </a:t>
            </a:r>
            <a:r>
              <a:rPr lang="en-US" sz="1800" dirty="0" smtClean="0">
                <a:solidFill>
                  <a:srgbClr val="006600"/>
                </a:solidFill>
              </a:rPr>
              <a:t>FREE</a:t>
            </a:r>
            <a:r>
              <a:rPr lang="en-US" sz="1800" dirty="0" smtClean="0"/>
              <a:t> and </a:t>
            </a:r>
            <a:r>
              <a:rPr lang="en-US" sz="1800" dirty="0" smtClean="0">
                <a:solidFill>
                  <a:srgbClr val="006600"/>
                </a:solidFill>
              </a:rPr>
              <a:t>FIXED</a:t>
            </a:r>
            <a:r>
              <a:rPr lang="en-US" sz="1800" dirty="0" smtClean="0"/>
              <a:t> card before and after the </a:t>
            </a:r>
            <a:r>
              <a:rPr lang="en-US" sz="1800" dirty="0" smtClean="0">
                <a:solidFill>
                  <a:srgbClr val="006600"/>
                </a:solidFill>
              </a:rPr>
              <a:t>ROT-DEFI</a:t>
            </a:r>
            <a:r>
              <a:rPr lang="en-US" sz="1800" dirty="0" smtClean="0"/>
              <a:t> to use more than 10 digits</a:t>
            </a:r>
          </a:p>
          <a:p>
            <a:pPr eaLnBrk="1" hangingPunct="1"/>
            <a:r>
              <a:rPr lang="en-US" sz="1800" dirty="0" smtClean="0">
                <a:solidFill>
                  <a:srgbClr val="006600"/>
                </a:solidFill>
              </a:rPr>
              <a:t>GEOBEGIN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6600"/>
                </a:solidFill>
              </a:rPr>
              <a:t>WHAT(2)</a:t>
            </a:r>
            <a:r>
              <a:rPr lang="en-US" sz="1800" dirty="0" smtClean="0"/>
              <a:t> will relax the geometry errors </a:t>
            </a:r>
            <a:r>
              <a:rPr lang="en-US" sz="1800" dirty="0" smtClean="0">
                <a:solidFill>
                  <a:srgbClr val="C00000"/>
                </a:solidFill>
              </a:rPr>
              <a:t>(USE WITH CAUTION)</a:t>
            </a:r>
          </a:p>
        </p:txBody>
      </p:sp>
      <p:grpSp>
        <p:nvGrpSpPr>
          <p:cNvPr id="14342" name="Group 14"/>
          <p:cNvGrpSpPr>
            <a:grpSpLocks/>
          </p:cNvGrpSpPr>
          <p:nvPr/>
        </p:nvGrpSpPr>
        <p:grpSpPr bwMode="auto">
          <a:xfrm>
            <a:off x="1785938" y="1708150"/>
            <a:ext cx="5456237" cy="1149350"/>
            <a:chOff x="1643042" y="2786058"/>
            <a:chExt cx="5457050" cy="1149447"/>
          </a:xfrm>
        </p:grpSpPr>
        <p:sp>
          <p:nvSpPr>
            <p:cNvPr id="14343" name="Rectangle 5"/>
            <p:cNvSpPr>
              <a:spLocks noChangeArrowheads="1"/>
            </p:cNvSpPr>
            <p:nvPr/>
          </p:nvSpPr>
          <p:spPr bwMode="auto">
            <a:xfrm>
              <a:off x="1643042" y="2786058"/>
              <a:ext cx="1928826" cy="928694"/>
            </a:xfrm>
            <a:prstGeom prst="rect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 type="none" w="sm" len="sm"/>
              <a:tailEnd type="triangle" w="lg" len="med"/>
            </a:ln>
          </p:spPr>
          <p:txBody>
            <a:bodyPr/>
            <a:lstStyle/>
            <a:p>
              <a:r>
                <a:rPr lang="en-US" sz="1600"/>
                <a:t>Prototype</a:t>
              </a:r>
            </a:p>
          </p:txBody>
        </p:sp>
        <p:sp>
          <p:nvSpPr>
            <p:cNvPr id="7" name="5-Point Star 6"/>
            <p:cNvSpPr/>
            <p:nvPr/>
          </p:nvSpPr>
          <p:spPr bwMode="auto">
            <a:xfrm>
              <a:off x="2357523" y="3143276"/>
              <a:ext cx="500137" cy="428661"/>
            </a:xfrm>
            <a:prstGeom prst="star5">
              <a:avLst/>
            </a:prstGeom>
            <a:ln>
              <a:headEnd type="none" w="sm" len="sm"/>
              <a:tailEnd type="triangle" w="lg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345" name="Rectangle 7"/>
            <p:cNvSpPr>
              <a:spLocks noChangeArrowheads="1"/>
            </p:cNvSpPr>
            <p:nvPr/>
          </p:nvSpPr>
          <p:spPr bwMode="auto">
            <a:xfrm rot="-1155884">
              <a:off x="5171266" y="3006811"/>
              <a:ext cx="1928826" cy="928694"/>
            </a:xfrm>
            <a:prstGeom prst="rect">
              <a:avLst/>
            </a:prstGeom>
            <a:noFill/>
            <a:ln w="28575" algn="ctr">
              <a:solidFill>
                <a:srgbClr val="C00000"/>
              </a:solidFill>
              <a:round/>
              <a:headEnd type="none" w="sm" len="sm"/>
              <a:tailEnd type="triangle" w="lg" len="med"/>
            </a:ln>
          </p:spPr>
          <p:txBody>
            <a:bodyPr/>
            <a:lstStyle/>
            <a:p>
              <a:r>
                <a:rPr lang="en-US" sz="1600">
                  <a:solidFill>
                    <a:srgbClr val="C00000"/>
                  </a:solidFill>
                </a:rPr>
                <a:t>Lattice</a:t>
              </a:r>
            </a:p>
          </p:txBody>
        </p:sp>
        <p:sp>
          <p:nvSpPr>
            <p:cNvPr id="10" name="Circular Arrow 9"/>
            <p:cNvSpPr/>
            <p:nvPr/>
          </p:nvSpPr>
          <p:spPr bwMode="auto">
            <a:xfrm rot="12617945">
              <a:off x="5655252" y="3275049"/>
              <a:ext cx="357241" cy="428661"/>
            </a:xfrm>
            <a:prstGeom prst="circularArrow">
              <a:avLst/>
            </a:prstGeom>
            <a:solidFill>
              <a:schemeClr val="accent1"/>
            </a:solidFill>
            <a:ln w="28575" cap="flat" cmpd="sng" algn="ctr">
              <a:solidFill>
                <a:srgbClr val="010103"/>
              </a:solidFill>
              <a:prstDash val="solid"/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4347" name="Straight Arrow Connector 11"/>
            <p:cNvCxnSpPr>
              <a:cxnSpLocks noChangeShapeType="1"/>
            </p:cNvCxnSpPr>
            <p:nvPr/>
          </p:nvCxnSpPr>
          <p:spPr bwMode="auto">
            <a:xfrm rot="10800000">
              <a:off x="3643306" y="3214686"/>
              <a:ext cx="2000264" cy="285752"/>
            </a:xfrm>
            <a:prstGeom prst="straightConnector1">
              <a:avLst/>
            </a:prstGeom>
            <a:noFill/>
            <a:ln w="28575" algn="ctr">
              <a:solidFill>
                <a:srgbClr val="010103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4348" name="TextBox 12"/>
            <p:cNvSpPr txBox="1">
              <a:spLocks noChangeArrowheads="1"/>
            </p:cNvSpPr>
            <p:nvPr/>
          </p:nvSpPr>
          <p:spPr bwMode="auto">
            <a:xfrm rot="484896">
              <a:off x="3223188" y="3041761"/>
              <a:ext cx="264317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10103"/>
                  </a:solidFill>
                </a:rPr>
                <a:t>Transformation</a:t>
              </a: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14480" y="2857496"/>
              <a:ext cx="1928826" cy="928694"/>
            </a:xfrm>
            <a:prstGeom prst="rect">
              <a:avLst/>
            </a:prstGeom>
            <a:noFill/>
            <a:ln w="9525" algn="ctr">
              <a:solidFill>
                <a:srgbClr val="C00000"/>
              </a:solidFill>
              <a:prstDash val="sysDash"/>
              <a:round/>
              <a:headEnd type="none" w="sm" len="sm"/>
              <a:tailEnd type="triangle" w="lg" len="med"/>
            </a:ln>
          </p:spPr>
          <p:txBody>
            <a:bodyPr/>
            <a:lstStyle/>
            <a:p>
              <a:endParaRPr lang="it-IT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19B6A83-E80A-4322-9122-A1A464FAF3D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Input file, and output quantities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800000"/>
                </a:solidFill>
              </a:rPr>
              <a:t>Materials and other properties</a:t>
            </a:r>
            <a:r>
              <a:rPr lang="en-US" sz="2000" dirty="0" smtClean="0"/>
              <a:t> have to be assigned only to the </a:t>
            </a:r>
            <a:r>
              <a:rPr lang="en-US" sz="2000" dirty="0" smtClean="0">
                <a:solidFill>
                  <a:srgbClr val="800000"/>
                </a:solidFill>
              </a:rPr>
              <a:t>regions constituting the basic cell(s).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 all (user) routines the </a:t>
            </a:r>
            <a:r>
              <a:rPr lang="en-US" sz="2000" dirty="0" smtClean="0">
                <a:solidFill>
                  <a:srgbClr val="800000"/>
                </a:solidFill>
              </a:rPr>
              <a:t>region number</a:t>
            </a:r>
            <a:r>
              <a:rPr lang="en-US" sz="2000" dirty="0" smtClean="0"/>
              <a:t> refers to the corresponding one </a:t>
            </a:r>
            <a:r>
              <a:rPr lang="en-US" sz="2000" dirty="0" smtClean="0">
                <a:solidFill>
                  <a:srgbClr val="800000"/>
                </a:solidFill>
              </a:rPr>
              <a:t>in the elementary cell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This applies also to the summary output in the </a:t>
            </a:r>
            <a:r>
              <a:rPr lang="en-US" sz="2000" dirty="0" smtClean="0">
                <a:solidFill>
                  <a:srgbClr val="800000"/>
                </a:solidFill>
              </a:rPr>
              <a:t>.out</a:t>
            </a:r>
            <a:r>
              <a:rPr lang="en-US" sz="2000" dirty="0" smtClean="0"/>
              <a:t> file, and in the scoring by regions (i.e. the results for a prototype region include also the contribution from its replicas).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The lattice identity can be recovered by the </a:t>
            </a:r>
            <a:r>
              <a:rPr lang="en-US" sz="2000" i="1" dirty="0" smtClean="0">
                <a:solidFill>
                  <a:srgbClr val="800000"/>
                </a:solidFill>
              </a:rPr>
              <a:t>lattice number</a:t>
            </a:r>
            <a:r>
              <a:rPr lang="en-US" sz="2000" dirty="0" smtClean="0"/>
              <a:t>, as set in the </a:t>
            </a:r>
            <a:r>
              <a:rPr lang="en-US" sz="2000" dirty="0" smtClean="0">
                <a:solidFill>
                  <a:srgbClr val="008000"/>
                </a:solidFill>
              </a:rPr>
              <a:t>LATTICE</a:t>
            </a:r>
            <a:r>
              <a:rPr lang="en-US" sz="2000" dirty="0" smtClean="0"/>
              <a:t> card, or by GEON2L subroutine if is defined by name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 particular, the </a:t>
            </a:r>
            <a:r>
              <a:rPr lang="en-US" sz="2000" dirty="0" smtClean="0">
                <a:solidFill>
                  <a:srgbClr val="CC0000"/>
                </a:solidFill>
              </a:rPr>
              <a:t>LUSRBL</a:t>
            </a:r>
            <a:r>
              <a:rPr lang="en-US" sz="2000" dirty="0" smtClean="0"/>
              <a:t> routine allows to manage the scoring on lattices in the special </a:t>
            </a:r>
            <a:r>
              <a:rPr lang="en-US" sz="2000" dirty="0" smtClean="0">
                <a:solidFill>
                  <a:srgbClr val="008000"/>
                </a:solidFill>
              </a:rPr>
              <a:t>USRBIN/EVENTBIN</a:t>
            </a:r>
            <a:r>
              <a:rPr lang="en-US" sz="2000" dirty="0" smtClean="0"/>
              <a:t> structure.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169F7A6-A868-4565-90A0-E98A9C5CDE8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458200" cy="609600"/>
          </a:xfrm>
        </p:spPr>
        <p:txBody>
          <a:bodyPr/>
          <a:lstStyle/>
          <a:p>
            <a:pPr eaLnBrk="1" hangingPunct="1"/>
            <a:r>
              <a:rPr lang="en-US" sz="3600" smtClean="0"/>
              <a:t>The USRBIN/EVENTBIN special binning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7923213" cy="2717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>
                <a:solidFill>
                  <a:srgbClr val="008000"/>
                </a:solidFill>
              </a:rPr>
              <a:t>EVENTBIN</a:t>
            </a:r>
            <a:r>
              <a:rPr lang="en-US" sz="2000" smtClean="0"/>
              <a:t> or </a:t>
            </a:r>
            <a:r>
              <a:rPr lang="en-US" sz="2000" smtClean="0">
                <a:solidFill>
                  <a:srgbClr val="008000"/>
                </a:solidFill>
              </a:rPr>
              <a:t>USRBIN</a:t>
            </a:r>
            <a:r>
              <a:rPr lang="en-US" sz="2000" smtClean="0"/>
              <a:t> with </a:t>
            </a:r>
            <a:r>
              <a:rPr lang="en-US" sz="2000" smtClean="0">
                <a:solidFill>
                  <a:srgbClr val="008000"/>
                </a:solidFill>
              </a:rPr>
              <a:t>WHAT(1)=</a:t>
            </a:r>
            <a:r>
              <a:rPr lang="en-US" sz="2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sz="2000" smtClean="0"/>
              <a:t> 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Special user-defined 3D binning. Two variables are discontinuous (e.g. region number), the third one is continuous, but not necessarily a space coordinate.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000" smtClean="0"/>
          </a:p>
        </p:txBody>
      </p:sp>
      <p:graphicFrame>
        <p:nvGraphicFramePr>
          <p:cNvPr id="85049" name="Group 57"/>
          <p:cNvGraphicFramePr>
            <a:graphicFrameLocks noGrp="1"/>
          </p:cNvGraphicFramePr>
          <p:nvPr>
            <p:ph sz="half" idx="2"/>
          </p:nvPr>
        </p:nvGraphicFramePr>
        <p:xfrm>
          <a:off x="1116013" y="3644900"/>
          <a:ext cx="7129462" cy="1800225"/>
        </p:xfrm>
        <a:graphic>
          <a:graphicData uri="http://schemas.openxmlformats.org/drawingml/2006/table">
            <a:tbl>
              <a:tblPr/>
              <a:tblGrid>
                <a:gridCol w="1084262"/>
                <a:gridCol w="1400175"/>
                <a:gridCol w="2413000"/>
                <a:gridCol w="2232025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</a:rPr>
                        <a:t>Variable</a:t>
                      </a:r>
                    </a:p>
                  </a:txBody>
                  <a:tcPr horzOverflow="overflow">
                    <a:lnL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</a:rPr>
                        <a:t>Override Routine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</a:t>
                      </a:r>
                    </a:p>
                  </a:txBody>
                  <a:tcPr horzOverflow="overflow">
                    <a:lnL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region number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03"/>
                          </a:solidFill>
                          <a:effectLst/>
                          <a:latin typeface="Tahoma" pitchFamily="34" charset="0"/>
                        </a:rPr>
                        <a:t>MUSRBR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nd</a:t>
                      </a:r>
                    </a:p>
                  </a:txBody>
                  <a:tcPr horzOverflow="overflow">
                    <a:lnL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lattice cell number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03"/>
                          </a:solidFill>
                          <a:effectLst/>
                          <a:latin typeface="Tahoma" pitchFamily="34" charset="0"/>
                        </a:rPr>
                        <a:t>LUSRBL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float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pseudorapidity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*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03"/>
                          </a:solidFill>
                          <a:effectLst/>
                          <a:latin typeface="Tahoma" pitchFamily="34" charset="0"/>
                        </a:rPr>
                        <a:t>FUSRBV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910" y="5857892"/>
            <a:ext cx="64731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* Presently it scores: </a:t>
            </a:r>
            <a:r>
              <a:rPr lang="en-US" sz="2000" i="1" dirty="0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n=-</a:t>
            </a:r>
            <a:r>
              <a:rPr lang="en-US" sz="2000" i="1" dirty="0" err="1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000" i="1" dirty="0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(tan(0.5 </a:t>
            </a:r>
            <a:r>
              <a:rPr lang="en-US" sz="2000" i="1" dirty="0" err="1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arctan</a:t>
            </a:r>
            <a:r>
              <a:rPr lang="en-US" sz="2000" i="1" dirty="0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sqrt</a:t>
            </a:r>
            <a:r>
              <a:rPr lang="en-US" sz="2000" i="1" dirty="0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(x</a:t>
            </a:r>
            <a:r>
              <a:rPr lang="en-US" sz="2000" i="1" baseline="30000" dirty="0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en-US" sz="2000" i="1" baseline="30000" dirty="0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solidFill>
                  <a:srgbClr val="010103"/>
                </a:solidFill>
                <a:latin typeface="Times New Roman" pitchFamily="18" charset="0"/>
                <a:cs typeface="Times New Roman" pitchFamily="18" charset="0"/>
              </a:rPr>
              <a:t>)/z))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Subject to change to default=</a:t>
            </a:r>
            <a:r>
              <a:rPr lang="en-US" sz="2000" dirty="0" smtClean="0">
                <a:solidFill>
                  <a:srgbClr val="800000"/>
                </a:solidFill>
              </a:rPr>
              <a:t>zero</a:t>
            </a:r>
            <a:r>
              <a:rPr lang="en-US" sz="2000" dirty="0" smtClean="0"/>
              <a:t> in the next release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91A8786-63E8-4492-80B7-94D1B925E26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Tips &amp; Tricks </a:t>
            </a:r>
            <a:r>
              <a:rPr lang="en-US" sz="3600" baseline="30000" smtClean="0"/>
              <a:t>[1/2]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125538"/>
            <a:ext cx="7924800" cy="5181600"/>
          </a:xfrm>
        </p:spPr>
        <p:txBody>
          <a:bodyPr/>
          <a:lstStyle/>
          <a:p>
            <a:pPr eaLnBrk="1" hangingPunct="1"/>
            <a:r>
              <a:rPr lang="en-US" smtClean="0"/>
              <a:t>Always remember that the </a:t>
            </a:r>
            <a:r>
              <a:rPr lang="en-US" smtClean="0">
                <a:solidFill>
                  <a:srgbClr val="800000"/>
                </a:solidFill>
              </a:rPr>
              <a:t>transformation refers to the particles</a:t>
            </a:r>
            <a:r>
              <a:rPr lang="en-US" smtClean="0"/>
              <a:t> and not to the geometry!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can always divide a transformation into many</a:t>
            </a:r>
            <a:br>
              <a:rPr lang="en-US" smtClean="0"/>
            </a:br>
            <a:r>
              <a:rPr lang="en-US" smtClean="0">
                <a:solidFill>
                  <a:srgbClr val="006600"/>
                </a:solidFill>
              </a:rPr>
              <a:t>ROT-DEFI</a:t>
            </a:r>
            <a:r>
              <a:rPr lang="en-US" smtClean="0"/>
              <a:t> cards for easier manipulation.</a:t>
            </a:r>
          </a:p>
          <a:p>
            <a:pPr eaLnBrk="1" hangingPunct="1"/>
            <a:r>
              <a:rPr lang="en-US" smtClean="0">
                <a:solidFill>
                  <a:srgbClr val="800000"/>
                </a:solidFill>
              </a:rPr>
              <a:t>Rotations</a:t>
            </a:r>
            <a:r>
              <a:rPr lang="en-US" smtClean="0"/>
              <a:t> </a:t>
            </a:r>
            <a:r>
              <a:rPr lang="en-US" smtClean="0">
                <a:solidFill>
                  <a:srgbClr val="800000"/>
                </a:solidFill>
              </a:rPr>
              <a:t>are always</a:t>
            </a:r>
            <a:r>
              <a:rPr lang="en-US" smtClean="0"/>
              <a:t> </a:t>
            </a:r>
            <a:r>
              <a:rPr lang="en-US" smtClean="0">
                <a:solidFill>
                  <a:srgbClr val="800000"/>
                </a:solidFill>
              </a:rPr>
              <a:t>around the center of the geometry</a:t>
            </a:r>
            <a:r>
              <a:rPr lang="en-US" smtClean="0"/>
              <a:t>, </a:t>
            </a:r>
            <a:r>
              <a:rPr lang="en-US" smtClean="0">
                <a:solidFill>
                  <a:srgbClr val="008000"/>
                </a:solidFill>
              </a:rPr>
              <a:t>and not the center of the object.</a:t>
            </a:r>
          </a:p>
          <a:p>
            <a:pPr lvl="1" eaLnBrk="1" hangingPunct="1"/>
            <a:r>
              <a:rPr lang="en-US" smtClean="0"/>
              <a:t>To rotate an object, first translate the object to the origin of the axes</a:t>
            </a:r>
          </a:p>
          <a:p>
            <a:pPr lvl="1" eaLnBrk="1" hangingPunct="1"/>
            <a:r>
              <a:rPr lang="en-US" smtClean="0"/>
              <a:t>Perform the rotation</a:t>
            </a:r>
          </a:p>
          <a:p>
            <a:pPr lvl="1" eaLnBrk="1" hangingPunct="1"/>
            <a:r>
              <a:rPr lang="en-US" smtClean="0"/>
              <a:t>Final translation to the requested position.</a:t>
            </a:r>
            <a:br>
              <a:rPr lang="en-US" smtClean="0"/>
            </a:br>
            <a:r>
              <a:rPr lang="en-US" smtClean="0"/>
              <a:t>Of course with the inverse order since everything should apply to the particle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684213" y="1125538"/>
            <a:ext cx="7991475" cy="8636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97EFA98B-8A8F-46A5-9592-2C2551A8249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Tips &amp; Tricks </a:t>
            </a:r>
            <a:r>
              <a:rPr lang="en-US" sz="3600" baseline="30000" smtClean="0"/>
              <a:t>[2/2]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800000"/>
                </a:solidFill>
              </a:rPr>
              <a:t>Geometry transformation editor in flair</a:t>
            </a:r>
            <a:r>
              <a:rPr lang="en-US" sz="2000" dirty="0" smtClean="0"/>
              <a:t> can read and write </a:t>
            </a:r>
            <a:r>
              <a:rPr lang="en-US" sz="2000" dirty="0" smtClean="0">
                <a:solidFill>
                  <a:srgbClr val="006600"/>
                </a:solidFill>
              </a:rPr>
              <a:t>ROT-DEFI</a:t>
            </a:r>
            <a:r>
              <a:rPr lang="en-US" sz="2000" dirty="0" smtClean="0"/>
              <a:t> cards with the transformation requested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000" dirty="0" smtClean="0"/>
              <a:t>An easy way of creating a replica and the associated transformation is the following: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smtClean="0"/>
              <a:t>Select the body defining the outer cell of the prototype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Clone it with (</a:t>
            </a:r>
            <a:r>
              <a:rPr lang="en-US" sz="1800" dirty="0" smtClean="0">
                <a:solidFill>
                  <a:srgbClr val="800000"/>
                </a:solidFill>
              </a:rPr>
              <a:t>Ctrl-D</a:t>
            </a:r>
            <a:r>
              <a:rPr lang="en-US" sz="1800" dirty="0" smtClean="0"/>
              <a:t>) and change the name of the clones. Click on “</a:t>
            </a:r>
            <a:r>
              <a:rPr lang="en-US" sz="1800" dirty="0" smtClean="0">
                <a:solidFill>
                  <a:srgbClr val="800000"/>
                </a:solidFill>
              </a:rPr>
              <a:t>No</a:t>
            </a:r>
            <a:r>
              <a:rPr lang="en-US" sz="1800" dirty="0" smtClean="0"/>
              <a:t>” when you are prompted to change all references to the original name.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Open the Geometry transformation dialog (</a:t>
            </a:r>
            <a:r>
              <a:rPr lang="en-US" sz="1800" dirty="0" smtClean="0">
                <a:solidFill>
                  <a:srgbClr val="800000"/>
                </a:solidFill>
              </a:rPr>
              <a:t>Ctrl-T</a:t>
            </a:r>
            <a:r>
              <a:rPr lang="en-US" sz="1800" dirty="0" smtClean="0"/>
              <a:t>)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Enter the transformation of the object in the </a:t>
            </a:r>
            <a:r>
              <a:rPr lang="en-US" sz="1800" dirty="0" err="1" smtClean="0"/>
              <a:t>listbox</a:t>
            </a:r>
            <a:endParaRPr lang="en-US" sz="1800" dirty="0" smtClean="0"/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Click on “</a:t>
            </a:r>
            <a:r>
              <a:rPr lang="en-US" sz="1800" dirty="0" smtClean="0">
                <a:solidFill>
                  <a:srgbClr val="800000"/>
                </a:solidFill>
              </a:rPr>
              <a:t>Transform</a:t>
            </a:r>
            <a:r>
              <a:rPr lang="en-US" sz="1800" dirty="0" smtClean="0"/>
              <a:t>” to perform the transformation on the clone bodies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Click on “</a:t>
            </a:r>
            <a:r>
              <a:rPr lang="en-US" sz="1800" dirty="0" smtClean="0">
                <a:solidFill>
                  <a:srgbClr val="800000"/>
                </a:solidFill>
              </a:rPr>
              <a:t>Invert</a:t>
            </a:r>
            <a:r>
              <a:rPr lang="en-US" sz="1800" dirty="0" smtClean="0"/>
              <a:t>” button to invert the order of the transformation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Enter a name on the “</a:t>
            </a:r>
            <a:r>
              <a:rPr lang="en-US" sz="1800" dirty="0" smtClean="0">
                <a:solidFill>
                  <a:srgbClr val="800000"/>
                </a:solidFill>
              </a:rPr>
              <a:t>ROT-</a:t>
            </a:r>
            <a:r>
              <a:rPr lang="en-US" sz="1800" dirty="0" err="1" smtClean="0">
                <a:solidFill>
                  <a:srgbClr val="800000"/>
                </a:solidFill>
              </a:rPr>
              <a:t>DEFIni</a:t>
            </a:r>
            <a:r>
              <a:rPr lang="en-US" sz="1800" dirty="0" smtClean="0"/>
              <a:t>” field and click</a:t>
            </a:r>
            <a:br>
              <a:rPr lang="en-US" sz="1800" dirty="0" smtClean="0"/>
            </a:br>
            <a:r>
              <a:rPr lang="en-US" sz="1800" dirty="0" smtClean="0"/>
              <a:t>“</a:t>
            </a:r>
            <a:r>
              <a:rPr lang="en-US" sz="1800" dirty="0" smtClean="0">
                <a:solidFill>
                  <a:srgbClr val="800000"/>
                </a:solidFill>
              </a:rPr>
              <a:t>Add to Input</a:t>
            </a:r>
            <a:r>
              <a:rPr lang="en-US" sz="1800" dirty="0" smtClean="0"/>
              <a:t>” to create the </a:t>
            </a:r>
            <a:r>
              <a:rPr lang="en-US" sz="1800" dirty="0" smtClean="0">
                <a:solidFill>
                  <a:srgbClr val="006600"/>
                </a:solidFill>
              </a:rPr>
              <a:t>ROT-</a:t>
            </a:r>
            <a:r>
              <a:rPr lang="en-US" sz="1800" dirty="0" err="1" smtClean="0">
                <a:solidFill>
                  <a:srgbClr val="006600"/>
                </a:solidFill>
              </a:rPr>
              <a:t>DEFIni</a:t>
            </a:r>
            <a:r>
              <a:rPr lang="en-US" sz="1800" dirty="0" smtClean="0"/>
              <a:t> cards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Now you have to create manually the correct </a:t>
            </a:r>
            <a:r>
              <a:rPr lang="en-US" sz="1800" dirty="0" smtClean="0">
                <a:solidFill>
                  <a:srgbClr val="006600"/>
                </a:solidFill>
              </a:rPr>
              <a:t>regions</a:t>
            </a:r>
            <a:r>
              <a:rPr lang="en-US" sz="1800" dirty="0" smtClean="0"/>
              <a:t> and the </a:t>
            </a:r>
            <a:r>
              <a:rPr lang="en-US" sz="1800" dirty="0" smtClean="0">
                <a:solidFill>
                  <a:srgbClr val="006600"/>
                </a:solidFill>
              </a:rPr>
              <a:t>LATTICE</a:t>
            </a:r>
            <a:r>
              <a:rPr lang="en-US" sz="1800" dirty="0" smtClean="0"/>
              <a:t> cards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432ED21-CC20-44BC-9146-E66EA49A954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Lattice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FLUKA geometry has </a:t>
            </a:r>
            <a:r>
              <a:rPr lang="en-US" sz="2000" i="1" dirty="0" smtClean="0">
                <a:solidFill>
                  <a:srgbClr val="800000"/>
                </a:solidFill>
              </a:rPr>
              <a:t>replication </a:t>
            </a:r>
            <a:r>
              <a:rPr lang="en-US" sz="2000" dirty="0" smtClean="0">
                <a:solidFill>
                  <a:srgbClr val="800000"/>
                </a:solidFill>
              </a:rPr>
              <a:t>(lattice) capabilities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08000"/>
                </a:solidFill>
              </a:rPr>
              <a:t>Only one </a:t>
            </a:r>
            <a:r>
              <a:rPr lang="en-US" sz="2000" i="1" dirty="0" smtClean="0">
                <a:solidFill>
                  <a:srgbClr val="008000"/>
                </a:solidFill>
              </a:rPr>
              <a:t>level is implemented   </a:t>
            </a:r>
            <a:r>
              <a:rPr lang="en-US" sz="2000" dirty="0" smtClean="0"/>
              <a:t>(No nested lattices are allowed)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In a future release there will be the possibility of a second level</a:t>
            </a:r>
          </a:p>
          <a:p>
            <a:pPr marL="457200" indent="-457200" eaLnBrk="1" hangingPunct="1">
              <a:defRPr/>
            </a:pPr>
            <a:r>
              <a:rPr lang="en-US" sz="2000" dirty="0" smtClean="0"/>
              <a:t>The user </a:t>
            </a:r>
            <a:r>
              <a:rPr lang="en-US" sz="2000" dirty="0" smtClean="0">
                <a:solidFill>
                  <a:srgbClr val="800000"/>
                </a:solidFill>
              </a:rPr>
              <a:t>defines lattice positions</a:t>
            </a:r>
            <a:r>
              <a:rPr lang="en-US" sz="2000" dirty="0" smtClean="0"/>
              <a:t> in the geometry and provides </a:t>
            </a:r>
            <a:r>
              <a:rPr lang="en-US" sz="2000" dirty="0" smtClean="0">
                <a:solidFill>
                  <a:srgbClr val="800000"/>
                </a:solidFill>
              </a:rPr>
              <a:t>transformation rules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8000"/>
                </a:solidFill>
              </a:rPr>
              <a:t>from the lattice to the prototype region</a:t>
            </a:r>
            <a:r>
              <a:rPr lang="en-US" sz="2000" dirty="0" smtClean="0"/>
              <a:t>: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  <a:defRPr/>
            </a:pPr>
            <a:r>
              <a:rPr lang="en-US" sz="1800" dirty="0" smtClean="0"/>
              <a:t>in the input with the </a:t>
            </a:r>
            <a:r>
              <a:rPr lang="en-US" sz="1800" dirty="0" smtClean="0">
                <a:solidFill>
                  <a:srgbClr val="800000"/>
                </a:solidFill>
              </a:rPr>
              <a:t>ROT-DEFI</a:t>
            </a:r>
            <a:r>
              <a:rPr lang="en-US" sz="1800" dirty="0" smtClean="0"/>
              <a:t> card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  <a:defRPr/>
            </a:pPr>
            <a:r>
              <a:rPr lang="en-US" sz="1800" dirty="0" smtClean="0"/>
              <a:t>in a subroutine (</a:t>
            </a:r>
            <a:r>
              <a:rPr lang="en-US" sz="1800" dirty="0" err="1" smtClean="0">
                <a:solidFill>
                  <a:srgbClr val="800000"/>
                </a:solidFill>
              </a:rPr>
              <a:t>lattic.f</a:t>
            </a:r>
            <a:r>
              <a:rPr lang="en-US" sz="1800" dirty="0" smtClean="0"/>
              <a:t>)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The lattice identification is available for scoring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Transformations should include: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800000"/>
                </a:solidFill>
              </a:rPr>
              <a:t>Translation, Rotation </a:t>
            </a:r>
            <a:r>
              <a:rPr lang="en-US" sz="2000" dirty="0" smtClean="0"/>
              <a:t>and</a:t>
            </a:r>
            <a:r>
              <a:rPr lang="en-US" sz="2000" dirty="0" smtClean="0">
                <a:solidFill>
                  <a:srgbClr val="800000"/>
                </a:solidFill>
              </a:rPr>
              <a:t> Mirroring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/>
              <a:t>(only through routine).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  <a:endParaRPr lang="en-US" sz="20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Do not use </a:t>
            </a:r>
            <a:r>
              <a:rPr lang="en-US" sz="2000" dirty="0" smtClean="0">
                <a:solidFill>
                  <a:srgbClr val="C00000"/>
                </a:solidFill>
              </a:rPr>
              <a:t>scaling or any deformation </a:t>
            </a:r>
            <a:r>
              <a:rPr lang="en-US" sz="2000" dirty="0" smtClean="0"/>
              <a:t>of the coordinate system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BFEDA6D-C7A8-402A-BE31-FCDB55F660F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 the geometry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The regions which constitute the </a:t>
            </a:r>
            <a:r>
              <a:rPr lang="en-US" sz="2000" dirty="0" smtClean="0">
                <a:solidFill>
                  <a:srgbClr val="800000"/>
                </a:solidFill>
              </a:rPr>
              <a:t>elementary cell</a:t>
            </a:r>
            <a:r>
              <a:rPr lang="en-US" sz="2000" dirty="0" smtClean="0"/>
              <a:t> </a:t>
            </a:r>
            <a:r>
              <a:rPr lang="en-US" sz="2000" i="1" dirty="0" smtClean="0"/>
              <a:t>(prototype)</a:t>
            </a:r>
            <a:r>
              <a:rPr lang="en-US" sz="2000" dirty="0" smtClean="0"/>
              <a:t> to be replicated, have to be defined in detail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800000"/>
                </a:solidFill>
              </a:rPr>
              <a:t>Lattices</a:t>
            </a:r>
            <a:r>
              <a:rPr lang="en-US" sz="2000" dirty="0" smtClean="0"/>
              <a:t> </a:t>
            </a:r>
            <a:r>
              <a:rPr lang="en-US" sz="2000" i="1" dirty="0" smtClean="0"/>
              <a:t>(replicas)</a:t>
            </a:r>
            <a:r>
              <a:rPr lang="en-US" sz="2000" dirty="0" smtClean="0"/>
              <a:t> have to be defined as “</a:t>
            </a:r>
            <a:r>
              <a:rPr lang="en-US" sz="2000" dirty="0" smtClean="0">
                <a:solidFill>
                  <a:srgbClr val="800000"/>
                </a:solidFill>
              </a:rPr>
              <a:t>empty</a:t>
            </a:r>
            <a:r>
              <a:rPr lang="en-US" sz="2000" dirty="0" smtClean="0"/>
              <a:t>” regions in their correct location.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  <a:r>
              <a:rPr lang="en-US" sz="2000" dirty="0" smtClean="0"/>
              <a:t> The lattice region </a:t>
            </a:r>
            <a:r>
              <a:rPr lang="en-US" sz="2000" dirty="0" smtClean="0">
                <a:solidFill>
                  <a:srgbClr val="800000"/>
                </a:solidFill>
              </a:rPr>
              <a:t>should map exactly</a:t>
            </a:r>
            <a:r>
              <a:rPr lang="en-US" sz="2000" dirty="0" smtClean="0"/>
              <a:t> the outer surface definition of the elementary cell.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The lattice regions are declared as such with a </a:t>
            </a:r>
            <a:r>
              <a:rPr lang="en-US" sz="2000" dirty="0" smtClean="0">
                <a:solidFill>
                  <a:srgbClr val="008000"/>
                </a:solidFill>
              </a:rPr>
              <a:t>LATTICE</a:t>
            </a:r>
            <a:r>
              <a:rPr lang="en-US" sz="2000" dirty="0" smtClean="0"/>
              <a:t> card at the end of the geometry input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In the </a:t>
            </a:r>
            <a:r>
              <a:rPr lang="en-US" sz="2000" dirty="0" smtClean="0">
                <a:solidFill>
                  <a:srgbClr val="008000"/>
                </a:solidFill>
              </a:rPr>
              <a:t>LATTICE</a:t>
            </a:r>
            <a:r>
              <a:rPr lang="en-US" sz="2000" dirty="0" smtClean="0"/>
              <a:t> card, the user also </a:t>
            </a:r>
            <a:r>
              <a:rPr lang="en-US" sz="2000" dirty="0" smtClean="0">
                <a:solidFill>
                  <a:srgbClr val="800000"/>
                </a:solidFill>
              </a:rPr>
              <a:t>assigns lattice names/numbers to the lattices</a:t>
            </a:r>
            <a:r>
              <a:rPr lang="en-US" sz="2000" dirty="0" smtClean="0"/>
              <a:t>. These names/numbers will identify the replicas in all FLUKA routines and scoring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Several basic cells and associated lattices can be defined within the same geometry, one </a:t>
            </a:r>
            <a:r>
              <a:rPr lang="en-US" sz="2000" dirty="0" smtClean="0">
                <a:solidFill>
                  <a:srgbClr val="008000"/>
                </a:solidFill>
              </a:rPr>
              <a:t>LATTICE</a:t>
            </a:r>
            <a:r>
              <a:rPr lang="en-US" sz="2000" dirty="0" smtClean="0"/>
              <a:t> card will be needed for each set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Non-replicas carry the lattice number </a:t>
            </a:r>
            <a:r>
              <a:rPr lang="en-US" sz="2000" b="1" dirty="0" smtClean="0">
                <a:solidFill>
                  <a:srgbClr val="800000"/>
                </a:solidFill>
              </a:rPr>
              <a:t>0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Lattices and plain regions can coexist in the same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FF06E505-6A63-43BB-92D1-A9E74CE5846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LATTICE card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28722"/>
            <a:ext cx="8534400" cy="54721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800" dirty="0" smtClean="0">
                <a:solidFill>
                  <a:srgbClr val="800000"/>
                </a:solidFill>
              </a:rPr>
              <a:t>After the Regions</a:t>
            </a:r>
            <a:r>
              <a:rPr lang="en-US" sz="1800" dirty="0" smtClean="0"/>
              <a:t> definition and </a:t>
            </a:r>
            <a:r>
              <a:rPr lang="en-US" sz="1800" dirty="0" smtClean="0">
                <a:solidFill>
                  <a:srgbClr val="800000"/>
                </a:solidFill>
              </a:rPr>
              <a:t>before the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8000"/>
                </a:solidFill>
              </a:rPr>
              <a:t>GEOEND</a:t>
            </a:r>
            <a:r>
              <a:rPr lang="en-US" sz="1800" dirty="0" smtClean="0"/>
              <a:t> card the user can insert the </a:t>
            </a:r>
            <a:r>
              <a:rPr lang="en-US" sz="1800" dirty="0" smtClean="0">
                <a:solidFill>
                  <a:srgbClr val="008000"/>
                </a:solidFill>
              </a:rPr>
              <a:t>LATTICE</a:t>
            </a:r>
            <a:r>
              <a:rPr lang="en-US" sz="1800" dirty="0" smtClean="0"/>
              <a:t> cards</a:t>
            </a:r>
          </a:p>
          <a:p>
            <a:pPr marL="830263"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sz="1600" dirty="0" smtClean="0">
                <a:solidFill>
                  <a:srgbClr val="008000"/>
                </a:solidFill>
              </a:rPr>
              <a:t>WHAT(1), WHAT(2), WHAT(3)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Container region range (from, to, step)</a:t>
            </a:r>
          </a:p>
          <a:p>
            <a:pPr marL="830263"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sz="1600" dirty="0" smtClean="0">
                <a:solidFill>
                  <a:srgbClr val="008000"/>
                </a:solidFill>
              </a:rPr>
              <a:t>WHAT(4), WHAT(5), WHAT(6)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Name/number(s) of the lattice(s)</a:t>
            </a:r>
          </a:p>
          <a:p>
            <a:pPr marL="830263"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sz="1600" dirty="0" smtClean="0"/>
              <a:t>SDUM</a:t>
            </a:r>
            <a:br>
              <a:rPr lang="en-US" sz="1600" dirty="0" smtClean="0"/>
            </a:br>
            <a:r>
              <a:rPr lang="en-US" sz="1600" dirty="0" smtClean="0">
                <a:solidFill>
                  <a:srgbClr val="800000"/>
                </a:solidFill>
              </a:rPr>
              <a:t>blank</a:t>
            </a:r>
            <a:r>
              <a:rPr lang="en-US" sz="1600" dirty="0" smtClean="0"/>
              <a:t>	to use the transformation from the </a:t>
            </a:r>
            <a:r>
              <a:rPr lang="en-US" sz="1600" dirty="0" err="1" smtClean="0">
                <a:solidFill>
                  <a:srgbClr val="CC0000"/>
                </a:solidFill>
              </a:rPr>
              <a:t>lattic</a:t>
            </a:r>
            <a:r>
              <a:rPr lang="en-US" sz="1600" dirty="0" smtClean="0"/>
              <a:t> routine</a:t>
            </a:r>
            <a:br>
              <a:rPr lang="en-US" sz="1600" dirty="0" smtClean="0"/>
            </a:br>
            <a:r>
              <a:rPr lang="en-US" sz="1600" dirty="0" err="1" smtClean="0">
                <a:solidFill>
                  <a:srgbClr val="800000"/>
                </a:solidFill>
              </a:rPr>
              <a:t>ROT#nn</a:t>
            </a:r>
            <a:r>
              <a:rPr lang="en-US" sz="1600" dirty="0" smtClean="0"/>
              <a:t>	to use a </a:t>
            </a:r>
            <a:r>
              <a:rPr lang="en-US" sz="1600" dirty="0" smtClean="0">
                <a:solidFill>
                  <a:srgbClr val="008000"/>
                </a:solidFill>
              </a:rPr>
              <a:t>ROT-DEFI</a:t>
            </a:r>
            <a:r>
              <a:rPr lang="en-US" sz="1600" dirty="0" smtClean="0"/>
              <a:t> rotation/translation from input</a:t>
            </a:r>
            <a:br>
              <a:rPr lang="en-US" sz="1600" dirty="0" smtClean="0"/>
            </a:br>
            <a:r>
              <a:rPr lang="en-US" sz="1600" dirty="0" smtClean="0">
                <a:solidFill>
                  <a:srgbClr val="800000"/>
                </a:solidFill>
              </a:rPr>
              <a:t>name</a:t>
            </a:r>
            <a:r>
              <a:rPr lang="en-US" sz="1600" dirty="0" smtClean="0"/>
              <a:t>	use a rotation by names. You can name a rotation using</a:t>
            </a:r>
            <a:br>
              <a:rPr lang="en-US" sz="1600" dirty="0" smtClean="0"/>
            </a:br>
            <a:r>
              <a:rPr lang="en-US" sz="1600" dirty="0" smtClean="0"/>
              <a:t>		as SDUM in </a:t>
            </a:r>
            <a:r>
              <a:rPr lang="en-US" sz="1600" dirty="0" smtClean="0">
                <a:solidFill>
                  <a:srgbClr val="008000"/>
                </a:solidFill>
              </a:rPr>
              <a:t>ROT-DEFI</a:t>
            </a:r>
            <a:r>
              <a:rPr lang="en-US" sz="1600" dirty="0" smtClean="0"/>
              <a:t> any alphanumeric string you like</a:t>
            </a:r>
          </a:p>
          <a:p>
            <a:pPr marL="0" indent="0"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16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endParaRPr lang="en-US" sz="1400" b="1" dirty="0" smtClean="0">
              <a:solidFill>
                <a:srgbClr val="000000"/>
              </a:solidFill>
              <a:latin typeface="Courier New" pitchFamily="49" charset="0"/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endParaRPr lang="en-US" sz="1400" b="1" dirty="0" smtClean="0">
              <a:solidFill>
                <a:srgbClr val="000000"/>
              </a:solidFill>
              <a:latin typeface="Courier New" pitchFamily="49" charset="0"/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Tahoma" pitchFamily="34" charset="0"/>
              </a:rPr>
              <a:t>*...+....1....+....2....+....3....+....4....+....5....+....6....+....7....+...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10103"/>
                </a:solidFill>
                <a:latin typeface="Courier New" pitchFamily="49" charset="0"/>
                <a:cs typeface="Tahoma" pitchFamily="34" charset="0"/>
              </a:rPr>
              <a:t>LATTICE      6.00000  19.00000            101.0000    114.00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600" dirty="0" smtClean="0"/>
              <a:t>Region # 6 to 19 are the “</a:t>
            </a:r>
            <a:r>
              <a:rPr lang="en-US" sz="1600" dirty="0" smtClean="0">
                <a:solidFill>
                  <a:srgbClr val="800000"/>
                </a:solidFill>
              </a:rPr>
              <a:t>placeholders</a:t>
            </a:r>
            <a:r>
              <a:rPr lang="en-US" sz="1600" dirty="0" smtClean="0"/>
              <a:t>” for the first set replicas. We assign to them lattice numbers from 101 to 114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endParaRPr lang="en-US" sz="1400" b="1" dirty="0" smtClean="0">
              <a:solidFill>
                <a:srgbClr val="010103"/>
              </a:solidFill>
              <a:latin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10103"/>
                </a:solidFill>
                <a:latin typeface="Courier New" pitchFamily="49" charset="0"/>
              </a:rPr>
              <a:t>LATTICE       TARGR1                       </a:t>
            </a:r>
            <a:r>
              <a:rPr lang="en-US" sz="1400" b="1" dirty="0" err="1" smtClean="0">
                <a:solidFill>
                  <a:srgbClr val="010103"/>
                </a:solidFill>
                <a:latin typeface="Courier New" pitchFamily="49" charset="0"/>
              </a:rPr>
              <a:t>TargRep</a:t>
            </a:r>
            <a:r>
              <a:rPr lang="en-US" sz="1400" b="1" dirty="0" smtClean="0">
                <a:solidFill>
                  <a:srgbClr val="010103"/>
                </a:solidFill>
                <a:latin typeface="Courier New" pitchFamily="49" charset="0"/>
              </a:rPr>
              <a:t>                    1tra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600" dirty="0" smtClean="0"/>
              <a:t>TARGR1 is the container region using transformation </a:t>
            </a:r>
            <a:r>
              <a:rPr lang="en-US" sz="1600" i="1" dirty="0" smtClean="0"/>
              <a:t>1tra</a:t>
            </a:r>
          </a:p>
        </p:txBody>
      </p:sp>
      <p:pic>
        <p:nvPicPr>
          <p:cNvPr id="6" name="Picture 5" descr="lattice-car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3892979"/>
            <a:ext cx="7858180" cy="6075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353EE5F-13C1-450E-84CC-806D3853CAC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Plot of the Example</a:t>
            </a:r>
          </a:p>
        </p:txBody>
      </p:sp>
      <p:pic>
        <p:nvPicPr>
          <p:cNvPr id="7173" name="Picture 3" descr="ex_lattic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981075"/>
            <a:ext cx="7345363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Line 5"/>
          <p:cNvSpPr>
            <a:spLocks noChangeShapeType="1"/>
          </p:cNvSpPr>
          <p:nvPr/>
        </p:nvSpPr>
        <p:spPr bwMode="auto">
          <a:xfrm flipV="1">
            <a:off x="4787900" y="4149725"/>
            <a:ext cx="71438" cy="1150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067175" y="5300663"/>
            <a:ext cx="1373188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Empty</a:t>
            </a:r>
          </a:p>
          <a:p>
            <a:r>
              <a:rPr lang="en-US" sz="2000"/>
              <a:t>Lattice cell</a:t>
            </a: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 flipV="1">
            <a:off x="2916238" y="3500438"/>
            <a:ext cx="1008062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979613" y="4365625"/>
            <a:ext cx="126365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Prototype</a:t>
            </a:r>
          </a:p>
          <a:p>
            <a:r>
              <a:rPr lang="en-US" sz="2000"/>
              <a:t>cell(s)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17C454C-ED25-40B6-81FD-E9D13475651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Plot of the Example</a:t>
            </a:r>
          </a:p>
        </p:txBody>
      </p:sp>
      <p:pic>
        <p:nvPicPr>
          <p:cNvPr id="8197" name="Picture 4" descr="ex_lattice1"/>
          <p:cNvPicPr>
            <a:picLocks noChangeAspect="1" noChangeArrowheads="1"/>
          </p:cNvPicPr>
          <p:nvPr/>
        </p:nvPicPr>
        <p:blipFill>
          <a:blip r:embed="rId3" cstate="print"/>
          <a:srcRect l="17796" t="25331" r="13313" b="12634"/>
          <a:stretch>
            <a:fillRect/>
          </a:stretch>
        </p:blipFill>
        <p:spPr bwMode="auto">
          <a:xfrm>
            <a:off x="755650" y="981075"/>
            <a:ext cx="7993063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5364163" y="1557338"/>
            <a:ext cx="503237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508625" y="1196975"/>
            <a:ext cx="982663" cy="3968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Replica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2124075" y="3068638"/>
            <a:ext cx="865188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476375" y="4076700"/>
            <a:ext cx="126365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Prototype</a:t>
            </a:r>
          </a:p>
          <a:p>
            <a:r>
              <a:rPr lang="en-US" sz="2000"/>
              <a:t>cells</a:t>
            </a:r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 flipH="1" flipV="1">
            <a:off x="4356100" y="3068638"/>
            <a:ext cx="1514475" cy="649287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8203" name="Text Box 14"/>
          <p:cNvSpPr txBox="1">
            <a:spLocks noChangeArrowheads="1"/>
          </p:cNvSpPr>
          <p:nvPr/>
        </p:nvSpPr>
        <p:spPr bwMode="auto">
          <a:xfrm rot="1323386">
            <a:off x="4427538" y="3032125"/>
            <a:ext cx="1892300" cy="3968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FF00"/>
                </a:solidFill>
              </a:rPr>
              <a:t>Transformation</a:t>
            </a:r>
          </a:p>
        </p:txBody>
      </p:sp>
      <p:sp>
        <p:nvSpPr>
          <p:cNvPr id="75792" name="Oval 16"/>
          <p:cNvSpPr>
            <a:spLocks noChangeArrowheads="1"/>
          </p:cNvSpPr>
          <p:nvPr/>
        </p:nvSpPr>
        <p:spPr bwMode="auto">
          <a:xfrm>
            <a:off x="5867400" y="3644900"/>
            <a:ext cx="217488" cy="2159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0000"/>
            </a:solidFill>
            <a:round/>
            <a:headEnd type="none" w="sm" len="sm"/>
            <a:tailEnd type="none" w="lg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205" name="Oval 17"/>
          <p:cNvSpPr>
            <a:spLocks noChangeArrowheads="1"/>
          </p:cNvSpPr>
          <p:nvPr/>
        </p:nvSpPr>
        <p:spPr bwMode="auto">
          <a:xfrm>
            <a:off x="4140200" y="2924175"/>
            <a:ext cx="217488" cy="215900"/>
          </a:xfrm>
          <a:prstGeom prst="ellipse">
            <a:avLst/>
          </a:prstGeom>
          <a:solidFill>
            <a:srgbClr val="FFFFFF">
              <a:alpha val="59999"/>
            </a:srgbClr>
          </a:solidFill>
          <a:ln w="12700" cap="rnd" algn="ctr">
            <a:solidFill>
              <a:srgbClr val="FF0000"/>
            </a:solidFill>
            <a:prstDash val="sysDot"/>
            <a:round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5867400" y="4797425"/>
            <a:ext cx="236220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For every particle</a:t>
            </a:r>
          </a:p>
          <a:p>
            <a:r>
              <a:rPr lang="en-US" sz="2000">
                <a:solidFill>
                  <a:srgbClr val="FF0000"/>
                </a:solidFill>
              </a:rPr>
              <a:t>entering the replica</a:t>
            </a:r>
          </a:p>
        </p:txBody>
      </p:sp>
      <p:sp>
        <p:nvSpPr>
          <p:cNvPr id="8207" name="Line 19"/>
          <p:cNvSpPr>
            <a:spLocks noChangeShapeType="1"/>
          </p:cNvSpPr>
          <p:nvPr/>
        </p:nvSpPr>
        <p:spPr bwMode="auto">
          <a:xfrm flipH="1" flipV="1">
            <a:off x="6084888" y="3860800"/>
            <a:ext cx="574675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1335088" y="5661025"/>
            <a:ext cx="541020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Its coordinates are transformed to the</a:t>
            </a:r>
          </a:p>
          <a:p>
            <a:r>
              <a:rPr lang="en-US" sz="2000">
                <a:solidFill>
                  <a:srgbClr val="FF0000"/>
                </a:solidFill>
              </a:rPr>
              <a:t>prototype, where FLUKA performs the tracking</a:t>
            </a:r>
          </a:p>
        </p:txBody>
      </p:sp>
      <p:sp>
        <p:nvSpPr>
          <p:cNvPr id="8209" name="Line 21"/>
          <p:cNvSpPr>
            <a:spLocks noChangeShapeType="1"/>
          </p:cNvSpPr>
          <p:nvPr/>
        </p:nvSpPr>
        <p:spPr bwMode="auto">
          <a:xfrm flipV="1">
            <a:off x="3995738" y="3141663"/>
            <a:ext cx="215900" cy="252095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068311E-024E-41E4-A0AA-73A19FE87C1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Plot of the Example</a:t>
            </a:r>
          </a:p>
        </p:txBody>
      </p:sp>
      <p:pic>
        <p:nvPicPr>
          <p:cNvPr id="9221" name="Picture 3" descr="ex_lattic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624013"/>
            <a:ext cx="410527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4" descr="ex_lattice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1625600"/>
            <a:ext cx="4103688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5"/>
          <p:cNvSpPr>
            <a:spLocks noChangeShapeType="1"/>
          </p:cNvSpPr>
          <p:nvPr/>
        </p:nvSpPr>
        <p:spPr bwMode="auto">
          <a:xfrm flipH="1" flipV="1">
            <a:off x="2916238" y="3644900"/>
            <a:ext cx="576262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3009900" y="4930775"/>
            <a:ext cx="1373188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Empty</a:t>
            </a:r>
          </a:p>
          <a:p>
            <a:r>
              <a:rPr lang="en-US" sz="2000"/>
              <a:t>Lattice cell</a:t>
            </a:r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 flipV="1">
            <a:off x="1547813" y="3357563"/>
            <a:ext cx="720725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858838" y="4918075"/>
            <a:ext cx="126365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Prototype</a:t>
            </a:r>
          </a:p>
          <a:p>
            <a:r>
              <a:rPr lang="en-US" sz="2000"/>
              <a:t>cell</a:t>
            </a:r>
          </a:p>
        </p:txBody>
      </p:sp>
      <p:sp>
        <p:nvSpPr>
          <p:cNvPr id="9227" name="Line 9"/>
          <p:cNvSpPr>
            <a:spLocks noChangeShapeType="1"/>
          </p:cNvSpPr>
          <p:nvPr/>
        </p:nvSpPr>
        <p:spPr bwMode="auto">
          <a:xfrm flipH="1" flipV="1">
            <a:off x="7019925" y="3644900"/>
            <a:ext cx="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6588125" y="4941888"/>
            <a:ext cx="982663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Final</a:t>
            </a:r>
          </a:p>
          <a:p>
            <a:r>
              <a:rPr lang="en-US" sz="2000"/>
              <a:t>Replica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B03B483-AEC9-4414-BA2A-C4A064FBB86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Transformation by input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Rotations/Translations can be defined with the</a:t>
            </a:r>
            <a:br>
              <a:rPr lang="en-US" smtClean="0"/>
            </a:br>
            <a:r>
              <a:rPr lang="en-US" smtClean="0">
                <a:solidFill>
                  <a:srgbClr val="008000"/>
                </a:solidFill>
              </a:rPr>
              <a:t>ROT-DEFIni</a:t>
            </a:r>
            <a:r>
              <a:rPr lang="en-US" smtClean="0"/>
              <a:t> card</a:t>
            </a:r>
          </a:p>
          <a:p>
            <a:pPr eaLnBrk="1" hangingPunct="1"/>
            <a:r>
              <a:rPr lang="en-US" smtClean="0"/>
              <a:t>Can be assigned to a lattice by </a:t>
            </a:r>
            <a:r>
              <a:rPr lang="en-US" smtClean="0">
                <a:solidFill>
                  <a:srgbClr val="800000"/>
                </a:solidFill>
              </a:rPr>
              <a:t>name</a:t>
            </a:r>
            <a:r>
              <a:rPr lang="en-US" smtClean="0"/>
              <a:t> or with </a:t>
            </a:r>
            <a:r>
              <a:rPr lang="en-US" smtClean="0">
                <a:solidFill>
                  <a:srgbClr val="008000"/>
                </a:solidFill>
              </a:rPr>
              <a:t>ROT#nnn</a:t>
            </a:r>
            <a:r>
              <a:rPr lang="en-US" smtClean="0"/>
              <a:t> SDUM in the </a:t>
            </a:r>
            <a:r>
              <a:rPr lang="en-US" smtClean="0">
                <a:solidFill>
                  <a:srgbClr val="008000"/>
                </a:solidFill>
              </a:rPr>
              <a:t>LATTICE</a:t>
            </a:r>
            <a:r>
              <a:rPr lang="en-US" smtClean="0"/>
              <a:t> card</a:t>
            </a:r>
          </a:p>
          <a:p>
            <a:pPr eaLnBrk="1" hangingPunct="1"/>
            <a:r>
              <a:rPr lang="en-US" smtClean="0">
                <a:solidFill>
                  <a:srgbClr val="008000"/>
                </a:solidFill>
              </a:rPr>
              <a:t>ROT-DEFIni</a:t>
            </a:r>
            <a:r>
              <a:rPr lang="en-US" smtClean="0"/>
              <a:t> cards can be cascaded (using the same </a:t>
            </a:r>
            <a:r>
              <a:rPr lang="en-US" smtClean="0">
                <a:solidFill>
                  <a:srgbClr val="800000"/>
                </a:solidFill>
              </a:rPr>
              <a:t>index</a:t>
            </a:r>
            <a:r>
              <a:rPr lang="en-US" smtClean="0"/>
              <a:t> or </a:t>
            </a:r>
            <a:r>
              <a:rPr lang="en-US" smtClean="0">
                <a:solidFill>
                  <a:srgbClr val="800000"/>
                </a:solidFill>
              </a:rPr>
              <a:t>name</a:t>
            </a:r>
            <a:r>
              <a:rPr lang="en-US" smtClean="0"/>
              <a:t>) to define complex transformations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Since matrix multiplication is not commutative the </a:t>
            </a:r>
            <a:r>
              <a:rPr lang="en-US" smtClean="0">
                <a:solidFill>
                  <a:srgbClr val="800000"/>
                </a:solidFill>
              </a:rPr>
              <a:t>order</a:t>
            </a:r>
            <a:r>
              <a:rPr lang="en-US" smtClean="0"/>
              <a:t> of the Rotation/Translation operations in 3D is important.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E1B14B2-F1AE-4220-A62D-09167F59648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ROT-DEFIni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0888" y="981075"/>
            <a:ext cx="8213725" cy="518160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buNone/>
            </a:pPr>
            <a:r>
              <a:rPr lang="en-US" sz="1800" dirty="0" smtClean="0"/>
              <a:t>The </a:t>
            </a:r>
            <a:r>
              <a:rPr lang="en-US" sz="1800" dirty="0" smtClean="0">
                <a:solidFill>
                  <a:srgbClr val="008000"/>
                </a:solidFill>
              </a:rPr>
              <a:t>ROT-</a:t>
            </a:r>
            <a:r>
              <a:rPr lang="en-US" sz="1800" dirty="0" err="1" smtClean="0">
                <a:solidFill>
                  <a:srgbClr val="008000"/>
                </a:solidFill>
              </a:rPr>
              <a:t>DEFIni</a:t>
            </a:r>
            <a:r>
              <a:rPr lang="en-US" sz="1800" dirty="0" smtClean="0"/>
              <a:t> defines </a:t>
            </a:r>
            <a:r>
              <a:rPr lang="en-US" sz="1800" dirty="0" err="1" smtClean="0"/>
              <a:t>roto</a:t>
            </a:r>
            <a:r>
              <a:rPr lang="en-US" sz="1800" dirty="0" smtClean="0"/>
              <a:t>-translations that can be applied to </a:t>
            </a:r>
            <a:r>
              <a:rPr lang="en-US" sz="1800" dirty="0" smtClean="0">
                <a:solidFill>
                  <a:srgbClr val="008000"/>
                </a:solidFill>
              </a:rPr>
              <a:t>USRBIN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008000"/>
                </a:solidFill>
              </a:rPr>
              <a:t>EVENTBIN</a:t>
            </a:r>
            <a:r>
              <a:rPr lang="en-US" sz="1800" dirty="0" smtClean="0"/>
              <a:t> and </a:t>
            </a:r>
            <a:r>
              <a:rPr lang="en-US" sz="1800" dirty="0" smtClean="0">
                <a:solidFill>
                  <a:srgbClr val="008000"/>
                </a:solidFill>
              </a:rPr>
              <a:t>LATTICE</a:t>
            </a:r>
            <a:r>
              <a:rPr lang="en-US" sz="1800" dirty="0" smtClean="0"/>
              <a:t>. It </a:t>
            </a:r>
            <a:r>
              <a:rPr lang="en-US" sz="1800" dirty="0" smtClean="0">
                <a:solidFill>
                  <a:srgbClr val="800000"/>
                </a:solidFill>
              </a:rPr>
              <a:t>transforms the position of the tracked particle to place of interest scoring</a:t>
            </a:r>
            <a:r>
              <a:rPr lang="en-US" sz="1800" dirty="0" smtClean="0"/>
              <a:t> or elementary cell (prototype) with the order: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First applies the </a:t>
            </a:r>
            <a:r>
              <a:rPr lang="en-US" sz="1600" dirty="0" smtClean="0">
                <a:solidFill>
                  <a:srgbClr val="800000"/>
                </a:solidFill>
              </a:rPr>
              <a:t>translation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Followed by the rotation on the </a:t>
            </a:r>
            <a:r>
              <a:rPr lang="en-US" sz="1600" dirty="0" err="1" smtClean="0">
                <a:solidFill>
                  <a:srgbClr val="800000"/>
                </a:solidFill>
              </a:rPr>
              <a:t>azimuthal</a:t>
            </a:r>
            <a:r>
              <a:rPr lang="en-US" sz="1600" dirty="0" smtClean="0">
                <a:solidFill>
                  <a:srgbClr val="800000"/>
                </a:solidFill>
              </a:rPr>
              <a:t> angle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and finally by the rotation on the </a:t>
            </a:r>
            <a:r>
              <a:rPr lang="en-US" sz="1600" dirty="0" smtClean="0">
                <a:solidFill>
                  <a:srgbClr val="800000"/>
                </a:solidFill>
              </a:rPr>
              <a:t>polar angle</a:t>
            </a:r>
            <a:r>
              <a:rPr lang="en-US" sz="1600" dirty="0" smtClean="0"/>
              <a:t>. 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err="1" smtClean="0">
                <a:solidFill>
                  <a:srgbClr val="010103"/>
                </a:solidFill>
              </a:rPr>
              <a:t>X</a:t>
            </a:r>
            <a:r>
              <a:rPr lang="en-US" sz="1600" b="1" baseline="-25000" dirty="0" err="1" smtClean="0">
                <a:solidFill>
                  <a:srgbClr val="010103"/>
                </a:solidFill>
              </a:rPr>
              <a:t>new</a:t>
            </a:r>
            <a:r>
              <a:rPr lang="en-US" sz="1600" b="1" dirty="0" smtClean="0">
                <a:solidFill>
                  <a:srgbClr val="010103"/>
                </a:solidFill>
              </a:rPr>
              <a:t> = </a:t>
            </a:r>
            <a:r>
              <a:rPr lang="en-US" sz="1600" b="1" dirty="0" err="1" smtClean="0">
                <a:solidFill>
                  <a:srgbClr val="010103"/>
                </a:solidFill>
              </a:rPr>
              <a:t>M</a:t>
            </a:r>
            <a:r>
              <a:rPr lang="en-US" sz="1600" b="1" baseline="-25000" dirty="0" err="1" smtClean="0">
                <a:solidFill>
                  <a:srgbClr val="010103"/>
                </a:solidFill>
              </a:rPr>
              <a:t>polar</a:t>
            </a:r>
            <a:r>
              <a:rPr lang="en-US" sz="1600" b="1" dirty="0" smtClean="0">
                <a:solidFill>
                  <a:srgbClr val="010103"/>
                </a:solidFill>
              </a:rPr>
              <a:t> </a:t>
            </a:r>
            <a:r>
              <a:rPr lang="en-US" sz="1600" b="1" dirty="0" smtClean="0">
                <a:solidFill>
                  <a:srgbClr val="010103"/>
                </a:solidFill>
                <a:sym typeface="Symbol" pitchFamily="18" charset="2"/>
              </a:rPr>
              <a:t> </a:t>
            </a:r>
            <a:r>
              <a:rPr lang="en-US" sz="1600" b="1" dirty="0" err="1" smtClean="0">
                <a:solidFill>
                  <a:srgbClr val="010103"/>
                </a:solidFill>
                <a:sym typeface="Symbol" pitchFamily="18" charset="2"/>
              </a:rPr>
              <a:t>M</a:t>
            </a:r>
            <a:r>
              <a:rPr lang="en-US" sz="1600" b="1" baseline="-25000" dirty="0" err="1" smtClean="0">
                <a:solidFill>
                  <a:srgbClr val="010103"/>
                </a:solidFill>
                <a:sym typeface="Symbol" pitchFamily="18" charset="2"/>
              </a:rPr>
              <a:t>az</a:t>
            </a:r>
            <a:r>
              <a:rPr lang="en-US" sz="1600" b="1" dirty="0" smtClean="0">
                <a:solidFill>
                  <a:srgbClr val="010103"/>
                </a:solidFill>
              </a:rPr>
              <a:t> </a:t>
            </a:r>
            <a:r>
              <a:rPr lang="en-US" sz="1600" b="1" dirty="0" smtClean="0">
                <a:solidFill>
                  <a:srgbClr val="010103"/>
                </a:solidFill>
                <a:sym typeface="Symbol" pitchFamily="18" charset="2"/>
              </a:rPr>
              <a:t> (X + T)</a:t>
            </a:r>
            <a:r>
              <a:rPr lang="en-US" sz="1600" dirty="0" smtClean="0">
                <a:solidFill>
                  <a:srgbClr val="010103"/>
                </a:solidFill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8000"/>
                </a:solidFill>
              </a:rPr>
              <a:t>WHAT(1):</a:t>
            </a:r>
            <a:r>
              <a:rPr lang="en-US" sz="1800" dirty="0" smtClean="0"/>
              <a:t> assigns a </a:t>
            </a:r>
            <a:r>
              <a:rPr lang="en-US" sz="1800" dirty="0" smtClean="0">
                <a:solidFill>
                  <a:srgbClr val="800000"/>
                </a:solidFill>
              </a:rPr>
              <a:t>transformation index</a:t>
            </a:r>
            <a:r>
              <a:rPr lang="en-US" sz="1800" dirty="0" smtClean="0"/>
              <a:t> and the corresponding rotation axis	</a:t>
            </a:r>
            <a:r>
              <a:rPr lang="en-US" sz="1800" b="1" dirty="0" smtClean="0"/>
              <a:t>I + J * 100</a:t>
            </a:r>
            <a:r>
              <a:rPr lang="en-US" sz="1800" dirty="0" smtClean="0"/>
              <a:t>	or	</a:t>
            </a:r>
            <a:r>
              <a:rPr lang="en-US" sz="1800" b="1" dirty="0" smtClean="0"/>
              <a:t>I * 1000 + J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	I = index of rotation   </a:t>
            </a:r>
            <a:r>
              <a:rPr lang="en-US" sz="1800" dirty="0" smtClean="0">
                <a:solidFill>
                  <a:srgbClr val="800000"/>
                </a:solidFill>
              </a:rPr>
              <a:t>(WARNING: NOTE THE SWAP OF VARIABLES)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	J = rotation with respect to axis (1=X, 2=Y, 3=Z)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8000"/>
                </a:solidFill>
              </a:rPr>
              <a:t>WHAT(2):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800000"/>
                </a:solidFill>
              </a:rPr>
              <a:t>Polar angle</a:t>
            </a:r>
            <a:r>
              <a:rPr lang="en-US" sz="1800" dirty="0" smtClean="0"/>
              <a:t> of the rotation (0 ≤ </a:t>
            </a:r>
            <a:r>
              <a:rPr lang="en-US" sz="2000" dirty="0" smtClean="0">
                <a:sym typeface="Symbol" pitchFamily="18" charset="2"/>
              </a:rPr>
              <a:t>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smtClean="0"/>
              <a:t>≤ 180</a:t>
            </a:r>
            <a:r>
              <a:rPr lang="en-US" sz="1800" baseline="30000" dirty="0" smtClean="0"/>
              <a:t>o</a:t>
            </a:r>
            <a:r>
              <a:rPr lang="en-US" sz="1800" dirty="0" smtClean="0"/>
              <a:t> degrees)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8000"/>
                </a:solidFill>
              </a:rPr>
              <a:t>WHAT(3):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800000"/>
                </a:solidFill>
              </a:rPr>
              <a:t>Azimuthal</a:t>
            </a:r>
            <a:r>
              <a:rPr lang="en-US" sz="1800" dirty="0" smtClean="0">
                <a:solidFill>
                  <a:srgbClr val="800000"/>
                </a:solidFill>
              </a:rPr>
              <a:t> angle</a:t>
            </a:r>
            <a:r>
              <a:rPr lang="en-US" sz="1800" dirty="0" smtClean="0"/>
              <a:t> of the rotation (-180 ≤ </a:t>
            </a:r>
            <a:r>
              <a:rPr lang="en-US" sz="2000" dirty="0" smtClean="0">
                <a:sym typeface="Symbol" pitchFamily="18" charset="2"/>
              </a:rPr>
              <a:t>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smtClean="0"/>
              <a:t>≤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smtClean="0"/>
              <a:t>180</a:t>
            </a:r>
            <a:r>
              <a:rPr lang="en-US" sz="1800" baseline="30000" dirty="0" smtClean="0"/>
              <a:t>o</a:t>
            </a:r>
            <a:r>
              <a:rPr lang="en-US" sz="1800" dirty="0" smtClean="0"/>
              <a:t> degrees)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8000"/>
                </a:solidFill>
              </a:rPr>
              <a:t>WHAT(4), WHAT(5), WHAT(6)</a:t>
            </a:r>
            <a:r>
              <a:rPr lang="en-US" sz="1800" dirty="0" smtClean="0"/>
              <a:t> = X, Y, Z offset for the </a:t>
            </a:r>
            <a:r>
              <a:rPr lang="en-US" sz="1800" dirty="0" smtClean="0">
                <a:solidFill>
                  <a:srgbClr val="800000"/>
                </a:solidFill>
              </a:rPr>
              <a:t>translation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8000"/>
                </a:solidFill>
              </a:rPr>
              <a:t>SDUM</a:t>
            </a:r>
            <a:r>
              <a:rPr lang="en-US" sz="1800" dirty="0" smtClean="0">
                <a:solidFill>
                  <a:srgbClr val="006600"/>
                </a:solidFill>
              </a:rPr>
              <a:t>:	</a:t>
            </a:r>
            <a:r>
              <a:rPr lang="en-US" sz="1800" dirty="0" smtClean="0">
                <a:solidFill>
                  <a:srgbClr val="800000"/>
                </a:solidFill>
              </a:rPr>
              <a:t>Optional (but recommended) name</a:t>
            </a:r>
            <a:r>
              <a:rPr lang="en-US" sz="1800" dirty="0" smtClean="0"/>
              <a:t> for the transformation</a:t>
            </a:r>
          </a:p>
        </p:txBody>
      </p:sp>
      <p:pic>
        <p:nvPicPr>
          <p:cNvPr id="6" name="Picture 5" descr="rotdefi-car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5857892"/>
            <a:ext cx="7786742" cy="901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701</Words>
  <Application>Microsoft Office PowerPoint</Application>
  <PresentationFormat>Overhead</PresentationFormat>
  <Paragraphs>164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Blueprint</vt:lpstr>
      <vt:lpstr>Lattice</vt:lpstr>
      <vt:lpstr>Lattice</vt:lpstr>
      <vt:lpstr>In the geometry</vt:lpstr>
      <vt:lpstr>LATTICE card</vt:lpstr>
      <vt:lpstr>Plot of the Example</vt:lpstr>
      <vt:lpstr>Plot of the Example</vt:lpstr>
      <vt:lpstr>Plot of the Example</vt:lpstr>
      <vt:lpstr>Transformation by input</vt:lpstr>
      <vt:lpstr>ROT-DEFIni</vt:lpstr>
      <vt:lpstr>Numerical Precision</vt:lpstr>
      <vt:lpstr>Input file, and output quantities</vt:lpstr>
      <vt:lpstr>The USRBIN/EVENTBIN special binning</vt:lpstr>
      <vt:lpstr>Tips &amp; Tricks [1/2]</vt:lpstr>
      <vt:lpstr>Tips &amp; Tricks [2/2]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FLUKA Utilities</dc:title>
  <dc:subject>fluka.r flukaplot.r</dc:subject>
  <dc:creator>Vasilis Vlachoudis</dc:creator>
  <cp:keywords>FLUKA, Computers</cp:keywords>
  <cp:lastModifiedBy>Vasilis Vlachoudis</cp:lastModifiedBy>
  <cp:revision>168</cp:revision>
  <dcterms:modified xsi:type="dcterms:W3CDTF">2009-10-22T18:23:05Z</dcterms:modified>
</cp:coreProperties>
</file>