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7" r:id="rId3"/>
  </p:sldMasterIdLst>
  <p:notesMasterIdLst>
    <p:notesMasterId r:id="rId28"/>
  </p:notesMasterIdLst>
  <p:handoutMasterIdLst>
    <p:handoutMasterId r:id="rId29"/>
  </p:handoutMasterIdLst>
  <p:sldIdLst>
    <p:sldId id="274" r:id="rId4"/>
    <p:sldId id="1084" r:id="rId5"/>
    <p:sldId id="1114" r:id="rId6"/>
    <p:sldId id="1086" r:id="rId7"/>
    <p:sldId id="1087" r:id="rId8"/>
    <p:sldId id="1088" r:id="rId9"/>
    <p:sldId id="1089" r:id="rId10"/>
    <p:sldId id="1118" r:id="rId11"/>
    <p:sldId id="1115" r:id="rId12"/>
    <p:sldId id="1091" r:id="rId13"/>
    <p:sldId id="1092" r:id="rId14"/>
    <p:sldId id="1117" r:id="rId15"/>
    <p:sldId id="1093" r:id="rId16"/>
    <p:sldId id="1094" r:id="rId17"/>
    <p:sldId id="1095" r:id="rId18"/>
    <p:sldId id="1096" r:id="rId19"/>
    <p:sldId id="1097" r:id="rId20"/>
    <p:sldId id="1176" r:id="rId21"/>
    <p:sldId id="1119" r:id="rId22"/>
    <p:sldId id="1098" r:id="rId23"/>
    <p:sldId id="1125" r:id="rId24"/>
    <p:sldId id="1128" r:id="rId25"/>
    <p:sldId id="1129" r:id="rId26"/>
    <p:sldId id="1108" r:id="rId27"/>
  </p:sldIdLst>
  <p:sldSz cx="9144000" cy="6858000" type="overhead"/>
  <p:notesSz cx="67310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6699"/>
    <a:srgbClr val="006666"/>
    <a:srgbClr val="3366FF"/>
    <a:srgbClr val="333300"/>
    <a:srgbClr val="000066"/>
    <a:srgbClr val="CC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6" autoAdjust="0"/>
    <p:restoredTop sz="92544" autoAdjust="0"/>
  </p:normalViewPr>
  <p:slideViewPr>
    <p:cSldViewPr>
      <p:cViewPr varScale="1">
        <p:scale>
          <a:sx n="73" d="100"/>
          <a:sy n="73" d="100"/>
        </p:scale>
        <p:origin x="-8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notesViewPr>
    <p:cSldViewPr>
      <p:cViewPr varScale="1">
        <p:scale>
          <a:sx n="48" d="100"/>
          <a:sy n="48" d="100"/>
        </p:scale>
        <p:origin x="-2130" y="-59"/>
      </p:cViewPr>
      <p:guideLst>
        <p:guide orient="horz" pos="310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6EA96926-A66E-459C-8708-75261AAE6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l" defTabSz="9096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0475" y="0"/>
            <a:ext cx="29654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57238"/>
            <a:ext cx="4949825" cy="3711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95825"/>
            <a:ext cx="4941887" cy="43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4825"/>
            <a:ext cx="28892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l" defTabSz="9096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C1871E1-4CC1-4E40-ACBB-398DFA021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5D719-C349-4136-9E5B-18CC775CC76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3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26003E-D166-465E-BB54-BF5874F2062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713154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EAD18A18-977A-4088-8EA3-928F0DA70858}" type="slidenum">
              <a:rPr lang="en-US" sz="1200">
                <a:latin typeface="Tahoma" pitchFamily="34" charset="0"/>
              </a:rPr>
              <a:pPr algn="r" defTabSz="909638"/>
              <a:t>10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13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3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2A7D1D-1E7A-4E7F-B14C-98DDB2B970E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16226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AB9F9FB0-CC4D-4F8F-B48E-E8E04A68621F}" type="slidenum">
              <a:rPr lang="en-US" sz="1200">
                <a:latin typeface="Tahoma" pitchFamily="34" charset="0"/>
              </a:rPr>
              <a:pPr algn="r" defTabSz="909638"/>
              <a:t>11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16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6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1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E8B49-8543-40F5-8146-05DC25D5E07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711106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404C0AF2-230B-4C01-A032-FF29480693A9}" type="slidenum">
              <a:rPr lang="en-US" sz="1200">
                <a:latin typeface="Tahoma" pitchFamily="34" charset="0"/>
              </a:rPr>
              <a:pPr algn="r" defTabSz="909638"/>
              <a:t>12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11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1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4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9F2CBD-B01D-400D-A9A8-3CEBE02505D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14178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28FEE9EF-9C5B-414C-859C-4D4C59CA8ECB}" type="slidenum">
              <a:rPr lang="en-US" sz="1200">
                <a:latin typeface="Tahoma" pitchFamily="34" charset="0"/>
              </a:rPr>
              <a:pPr algn="r" defTabSz="909638"/>
              <a:t>13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14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4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7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69858B-FFA1-4E52-83EC-0606E0059A9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1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7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283AF6-519C-4802-A754-DCAE3440094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1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9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B6723A-B82B-49C3-9A91-2AE6B60F333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2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21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3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0B25FD-1F81-494E-93AD-34A3236B062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72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23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5441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6038" rIns="90488" bIns="46038" anchor="b"/>
          <a:lstStyle/>
          <a:p>
            <a:pPr algn="r" defTabSz="909638"/>
            <a:fld id="{2D4B7CDB-E9B7-461D-A33B-CB3D4C9EA3A2}" type="slidenum">
              <a:rPr lang="en-US" sz="1200">
                <a:latin typeface="Tahoma" pitchFamily="34" charset="0"/>
              </a:rPr>
              <a:pPr algn="r" defTabSz="909638"/>
              <a:t>18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2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25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7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934A14-BEAA-4592-BED6-AE29A4B742A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72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27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7BE026-F5DE-4C4C-8998-2638698EF63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1ABDB77A-98A6-4C7E-9977-BDDD0D8F2E56}" type="slidenum">
              <a:rPr lang="en-US" sz="1200">
                <a:latin typeface="Tahoma" pitchFamily="34" charset="0"/>
              </a:rPr>
              <a:pPr algn="r" defTabSz="909638"/>
              <a:t>2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9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85B0AC-A1DC-4210-A3D3-3C52EFD6403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729538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44674854-7BAE-49D7-B4DF-FCA9EF4DB98C}" type="slidenum">
              <a:rPr lang="en-US" sz="1200">
                <a:latin typeface="Tahoma" pitchFamily="34" charset="0"/>
              </a:rPr>
              <a:pPr algn="r" defTabSz="909638"/>
              <a:t>20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29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29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1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10C5B-1BD1-4FFC-AD42-4D34411B19D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73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1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5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D1E633-4CBD-40A9-8B7F-B744BDF5D30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735682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D2FB85B9-7E41-4237-B6E7-49408A463EFF}" type="slidenum">
              <a:rPr lang="en-US" sz="1200">
                <a:latin typeface="Tahoma" pitchFamily="34" charset="0"/>
              </a:rPr>
              <a:pPr algn="r" defTabSz="909638"/>
              <a:t>22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35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35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FFC2FF-0486-44ED-A3AE-CEFEB488BA6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737730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48B06FB2-5D5E-484E-9D13-9E7A37342C41}" type="slidenum">
              <a:rPr lang="en-US" sz="1200">
                <a:latin typeface="Tahoma" pitchFamily="34" charset="0"/>
              </a:rPr>
              <a:pPr algn="r" defTabSz="909638"/>
              <a:t>23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37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37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9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176344-36D8-4DDF-9326-013D75702FA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739778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12D3704E-649B-4A23-A65E-6EC1B938C3C7}" type="slidenum">
              <a:rPr lang="en-US" sz="1200">
                <a:latin typeface="Tahoma" pitchFamily="34" charset="0"/>
              </a:rPr>
              <a:pPr algn="r" defTabSz="909638"/>
              <a:t>24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39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39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DCF7B-34F4-42CF-BDBE-0F357BAD704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F99413AF-CB78-421D-8097-DAAF9BFCA0E5}" type="slidenum">
              <a:rPr lang="en-US" sz="1200">
                <a:latin typeface="Tahoma" pitchFamily="34" charset="0"/>
              </a:rPr>
              <a:pPr algn="r" defTabSz="909638"/>
              <a:t>3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85909-9B71-4997-90C1-215849A7260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4B35C0F7-2EE3-4177-9B28-18F9708445F9}" type="slidenum">
              <a:rPr lang="en-US" sz="1200">
                <a:latin typeface="Tahoma" pitchFamily="34" charset="0"/>
              </a:rPr>
              <a:pPr algn="r" defTabSz="909638"/>
              <a:t>4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E26E0-7480-4084-88FA-AFE85038F98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643522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BACE19C1-FC22-43EF-B2FE-466EFBAFA2A2}" type="slidenum">
              <a:rPr lang="en-US" sz="1200">
                <a:latin typeface="Tahoma" pitchFamily="34" charset="0"/>
              </a:rPr>
              <a:pPr algn="r" defTabSz="909638"/>
              <a:t>5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643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43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103B2-D515-4F14-B60B-DCECD303365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64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45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F4D88-D986-48EE-B1A7-7FDB311B290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64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47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9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03A2-D937-40FB-B0DD-F3880719E56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64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4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8BD52-85F5-4300-AFBF-65CDEB90442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65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51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DC5D544-547F-4187-B511-1E42DD540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A9BBB-84C9-4E73-80DB-7F0B871E3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7640E-B751-4E36-AD40-55B8108B6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7F665-DA99-426C-A269-2642AC003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D1F28-3A52-43E7-A4E2-F33C7BDC3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73839-FAB2-47EF-ADCF-2B34C6FB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AF006-0503-4555-A03F-1C46BE08E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F0ED0-0CCA-40D1-8ED1-202C890C0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D5DA2-F1E0-4106-A984-F24707DFA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C30BE-7F96-4426-9573-F817461FC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164F-57F7-4997-90D8-5276DC624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C75D7-D8A7-4CA4-BC55-139F38BD2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902A8-CC82-4D29-B662-151057831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43923-F688-45CE-B32E-435D9C7E3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7CBF-94A3-40C1-BEA0-0B0410D68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5AA33-5D50-412C-A80B-03535B84E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091BC-9DDC-434C-A847-95A08DDC0F1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324BF-D2F9-4D97-BB32-57A4C78A1235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8DE5F-94DC-472D-814A-C2C2DBF1D0C1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F1F69-4455-44C0-AA49-541F118F868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2A042-1E9A-4785-90D3-311B4E28847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154D4-DE6F-4626-9DFD-55A768F6713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9EF51-25A2-492F-BC41-3E9FD16AE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AD5B-9FF8-4157-9560-A08D677511F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6096E-E0CB-4698-A51E-9014D72B890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BDA77-F262-4A63-9460-D4D3A4A32A39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E8EFD-B3FE-4FF2-AEE6-D46BF1E8754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BB4F8-899D-4028-9D33-1B073F82743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F34B0-93F2-431C-8E2E-8AAD70B74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4C7B2-C29A-4F84-AFFC-63DDDB54F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E04D1-E84D-49D4-9360-FC9E9B8FB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959D3-2E88-49C2-9328-CFA7272FC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6295-A880-4D1E-8361-8ADC2B0A4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C1704-543C-45AB-B764-974F703F2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3" descr="logo3000x2000light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1188" y="2060575"/>
            <a:ext cx="8208962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endParaRPr lang="en-GB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127720A9-B8CD-4C46-9D73-161F12D4F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0" r:id="rId2"/>
    <p:sldLayoutId id="2147483679" r:id="rId3"/>
    <p:sldLayoutId id="2147483678" r:id="rId4"/>
    <p:sldLayoutId id="2147483677" r:id="rId5"/>
    <p:sldLayoutId id="2147483676" r:id="rId6"/>
    <p:sldLayoutId id="2147483675" r:id="rId7"/>
    <p:sldLayoutId id="2147483674" r:id="rId8"/>
    <p:sldLayoutId id="2147483673" r:id="rId9"/>
    <p:sldLayoutId id="2147483672" r:id="rId10"/>
    <p:sldLayoutId id="2147483671" r:id="rId11"/>
    <p:sldLayoutId id="214748367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86400" y="5334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0C490E4-E08A-455A-9190-80171DEB4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343" name="Picture 7" descr="fluka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304800"/>
            <a:ext cx="2751138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89" r:id="rId3"/>
    <p:sldLayoutId id="2147483688" r:id="rId4"/>
    <p:sldLayoutId id="2147483687" r:id="rId5"/>
    <p:sldLayoutId id="2147483686" r:id="rId6"/>
    <p:sldLayoutId id="2147483685" r:id="rId7"/>
    <p:sldLayoutId id="2147483684" r:id="rId8"/>
    <p:sldLayoutId id="2147483683" r:id="rId9"/>
    <p:sldLayoutId id="2147483682" r:id="rId10"/>
    <p:sldLayoutId id="214748368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821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57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1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42088"/>
            <a:ext cx="1431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1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1" i="1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5C7907CB-BC1F-47C4-A635-10247E56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21703" name="Line 7"/>
          <p:cNvSpPr>
            <a:spLocks noChangeShapeType="1"/>
          </p:cNvSpPr>
          <p:nvPr/>
        </p:nvSpPr>
        <p:spPr bwMode="auto">
          <a:xfrm>
            <a:off x="250825" y="0"/>
            <a:ext cx="0" cy="65532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21704" name="Line 8"/>
          <p:cNvSpPr>
            <a:spLocks noChangeShapeType="1"/>
          </p:cNvSpPr>
          <p:nvPr/>
        </p:nvSpPr>
        <p:spPr bwMode="auto">
          <a:xfrm>
            <a:off x="8893175" y="0"/>
            <a:ext cx="0" cy="65532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t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4.jpeg"/><Relationship Id="rId9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68390" y="1428736"/>
            <a:ext cx="7632700" cy="122555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Monte Carlo sampling</a:t>
            </a:r>
          </a:p>
        </p:txBody>
      </p:sp>
      <p:sp>
        <p:nvSpPr>
          <p:cNvPr id="4096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141663"/>
            <a:ext cx="7704137" cy="1800225"/>
          </a:xfrm>
        </p:spPr>
        <p:txBody>
          <a:bodyPr/>
          <a:lstStyle/>
          <a:p>
            <a:pPr algn="r" eaLnBrk="1" hangingPunct="1"/>
            <a:endParaRPr lang="en-US" sz="2000" smtClean="0">
              <a:solidFill>
                <a:srgbClr val="CC9900"/>
              </a:solidFill>
            </a:endParaRPr>
          </a:p>
          <a:p>
            <a:pPr algn="r" eaLnBrk="1" hangingPunct="1"/>
            <a:endParaRPr lang="en-US" smtClean="0"/>
          </a:p>
        </p:txBody>
      </p:sp>
      <p:sp>
        <p:nvSpPr>
          <p:cNvPr id="40963" name="Text Box 22"/>
          <p:cNvSpPr txBox="1">
            <a:spLocks noChangeArrowheads="1"/>
          </p:cNvSpPr>
          <p:nvPr/>
        </p:nvSpPr>
        <p:spPr bwMode="auto">
          <a:xfrm>
            <a:off x="4207170" y="4824723"/>
            <a:ext cx="3845925" cy="46166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Beginners’ </a:t>
            </a:r>
            <a:r>
              <a:rPr lang="en-US" sz="2400" dirty="0" smtClean="0"/>
              <a:t>FLUKA Course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06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22848F-A444-4928-ACB3-32C4466269E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50696" name="Text Box 5"/>
          <p:cNvSpPr txBox="1">
            <a:spLocks noChangeArrowheads="1"/>
          </p:cNvSpPr>
          <p:nvPr/>
        </p:nvSpPr>
        <p:spPr bwMode="auto">
          <a:xfrm>
            <a:off x="684213" y="981075"/>
            <a:ext cx="8135937" cy="43592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In an</a:t>
            </a:r>
            <a:r>
              <a:rPr lang="en-US" sz="2000" b="1">
                <a:solidFill>
                  <a:srgbClr val="009900"/>
                </a:solidFill>
              </a:rPr>
              <a:t> </a:t>
            </a:r>
            <a:r>
              <a:rPr lang="en-US" sz="2000">
                <a:solidFill>
                  <a:srgbClr val="009900"/>
                </a:solidFill>
              </a:rPr>
              <a:t>analog Monte Carlo calculation</a:t>
            </a:r>
            <a:r>
              <a:rPr lang="en-US" sz="2000" b="1">
                <a:solidFill>
                  <a:srgbClr val="009900"/>
                </a:solidFill>
              </a:rPr>
              <a:t> </a:t>
            </a:r>
            <a:r>
              <a:rPr lang="en-US" sz="2000"/>
              <a:t>(“honest” simulation), not only the </a:t>
            </a:r>
            <a:r>
              <a:rPr lang="en-US" sz="2000">
                <a:solidFill>
                  <a:srgbClr val="CC00CC"/>
                </a:solidFill>
              </a:rPr>
              <a:t>mean of the contributions</a:t>
            </a:r>
            <a:r>
              <a:rPr lang="en-US" sz="2000"/>
              <a:t> converges to the </a:t>
            </a:r>
            <a:r>
              <a:rPr lang="en-US" sz="2000">
                <a:solidFill>
                  <a:srgbClr val="CC00CC"/>
                </a:solidFill>
              </a:rPr>
              <a:t>mean of the real distribution</a:t>
            </a:r>
            <a:r>
              <a:rPr lang="en-US" sz="2000"/>
              <a:t>, but also the </a:t>
            </a:r>
            <a:r>
              <a:rPr lang="en-US" sz="2000">
                <a:solidFill>
                  <a:srgbClr val="CC00CC"/>
                </a:solidFill>
              </a:rPr>
              <a:t>variance</a:t>
            </a:r>
            <a:r>
              <a:rPr lang="en-US" sz="2000"/>
              <a:t> and all </a:t>
            </a:r>
            <a:r>
              <a:rPr lang="en-US" sz="2000">
                <a:solidFill>
                  <a:srgbClr val="CC00CC"/>
                </a:solidFill>
              </a:rPr>
              <a:t>moments</a:t>
            </a:r>
            <a:r>
              <a:rPr lang="en-US" sz="2000"/>
              <a:t> of higher order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converge as well: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and </a:t>
            </a:r>
            <a:r>
              <a:rPr lang="en-US" sz="2000">
                <a:solidFill>
                  <a:srgbClr val="CC00CC"/>
                </a:solidFill>
              </a:rPr>
              <a:t>fluctuations </a:t>
            </a:r>
            <a:r>
              <a:rPr lang="en-US" sz="2000"/>
              <a:t>and </a:t>
            </a:r>
            <a:r>
              <a:rPr lang="en-US" sz="2000">
                <a:solidFill>
                  <a:srgbClr val="CC00CC"/>
                </a:solidFill>
              </a:rPr>
              <a:t>correlations</a:t>
            </a:r>
            <a:r>
              <a:rPr lang="en-US" sz="2000"/>
              <a:t> are faithfully reproduced</a:t>
            </a:r>
          </a:p>
        </p:txBody>
      </p:sp>
      <p:sp>
        <p:nvSpPr>
          <p:cNvPr id="1650697" name="Rectangle 2"/>
          <p:cNvSpPr>
            <a:spLocks noChangeArrowheads="1"/>
          </p:cNvSpPr>
          <p:nvPr/>
        </p:nvSpPr>
        <p:spPr bwMode="auto">
          <a:xfrm>
            <a:off x="684213" y="225425"/>
            <a:ext cx="777081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Analog Monte Carlo:</a:t>
            </a:r>
            <a:endParaRPr lang="en-US" sz="2800" b="1" i="1">
              <a:solidFill>
                <a:srgbClr val="FF0000"/>
              </a:solidFill>
            </a:endParaRPr>
          </a:p>
        </p:txBody>
      </p:sp>
      <p:graphicFrame>
        <p:nvGraphicFramePr>
          <p:cNvPr id="1650692" name="Object 4"/>
          <p:cNvGraphicFramePr>
            <a:graphicFrameLocks noChangeAspect="1"/>
          </p:cNvGraphicFramePr>
          <p:nvPr/>
        </p:nvGraphicFramePr>
        <p:xfrm>
          <a:off x="635000" y="2276475"/>
          <a:ext cx="8185150" cy="588963"/>
        </p:xfrm>
        <a:graphic>
          <a:graphicData uri="http://schemas.openxmlformats.org/presentationml/2006/ole">
            <p:oleObj spid="_x0000_s1650692" name="Equation" r:id="rId4" imgW="4762440" imgH="342720" progId="Equation.3">
              <p:embed/>
            </p:oleObj>
          </a:graphicData>
        </a:graphic>
      </p:graphicFrame>
      <p:graphicFrame>
        <p:nvGraphicFramePr>
          <p:cNvPr id="1650694" name="Object 6"/>
          <p:cNvGraphicFramePr>
            <a:graphicFrameLocks noChangeAspect="1"/>
          </p:cNvGraphicFramePr>
          <p:nvPr/>
        </p:nvGraphicFramePr>
        <p:xfrm>
          <a:off x="2616200" y="3644900"/>
          <a:ext cx="3324225" cy="1276350"/>
        </p:xfrm>
        <a:graphic>
          <a:graphicData uri="http://schemas.openxmlformats.org/presentationml/2006/ole">
            <p:oleObj spid="_x0000_s1650694" name="Equation" r:id="rId5" imgW="1752480" imgH="672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8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01EE68-2B3E-4E0F-AEA2-D4D601AA284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655810" name="Rectangle 2"/>
          <p:cNvSpPr>
            <a:spLocks noChangeArrowheads="1"/>
          </p:cNvSpPr>
          <p:nvPr/>
        </p:nvSpPr>
        <p:spPr bwMode="auto">
          <a:xfrm>
            <a:off x="619125" y="296863"/>
            <a:ext cx="79136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Integration efficiency:</a:t>
            </a:r>
            <a:endParaRPr lang="en-US" sz="2800" b="1" i="1">
              <a:solidFill>
                <a:srgbClr val="FF0000"/>
              </a:solidFill>
            </a:endParaRPr>
          </a:p>
        </p:txBody>
      </p:sp>
      <p:sp>
        <p:nvSpPr>
          <p:cNvPr id="1238022" name="Text Box 6"/>
          <p:cNvSpPr txBox="1">
            <a:spLocks noChangeArrowheads="1"/>
          </p:cNvSpPr>
          <p:nvPr/>
        </p:nvSpPr>
        <p:spPr bwMode="auto">
          <a:xfrm>
            <a:off x="395288" y="5516563"/>
            <a:ext cx="8280400" cy="733425"/>
          </a:xfrm>
          <a:prstGeom prst="rect">
            <a:avLst/>
          </a:prstGeom>
          <a:solidFill>
            <a:srgbClr val="FFFF00">
              <a:alpha val="39999"/>
            </a:srgbClr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A typical particle transport Monte Carlo problem is a 7-D problem! </a:t>
            </a:r>
          </a:p>
          <a:p>
            <a:pPr>
              <a:defRPr/>
            </a:pP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                                 x, y, z, p</a:t>
            </a:r>
            <a:r>
              <a:rPr lang="en-US" sz="2000" b="1" i="1" baseline="-25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x</a:t>
            </a: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, p</a:t>
            </a:r>
            <a:r>
              <a:rPr lang="en-US" sz="2000" b="1" i="1" baseline="-25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y</a:t>
            </a: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, p</a:t>
            </a:r>
            <a:r>
              <a:rPr lang="en-US" sz="2000" b="1" i="1" baseline="-25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z</a:t>
            </a: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 and t !!</a:t>
            </a:r>
          </a:p>
        </p:txBody>
      </p:sp>
      <p:graphicFrame>
        <p:nvGraphicFramePr>
          <p:cNvPr id="1653053" name="Group 317"/>
          <p:cNvGraphicFramePr>
            <a:graphicFrameLocks noGrp="1"/>
          </p:cNvGraphicFramePr>
          <p:nvPr/>
        </p:nvGraphicFramePr>
        <p:xfrm>
          <a:off x="898525" y="2492375"/>
          <a:ext cx="7777163" cy="2836863"/>
        </p:xfrm>
        <a:graphic>
          <a:graphicData uri="http://schemas.openxmlformats.org/drawingml/2006/table">
            <a:tbl>
              <a:tblPr/>
              <a:tblGrid>
                <a:gridCol w="1571625"/>
                <a:gridCol w="1524000"/>
                <a:gridCol w="1655763"/>
                <a:gridCol w="3025775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Number of dimensions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Traditional methods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Monte Carlo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Remark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= 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MC not convenient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=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About equivalent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&gt;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MC converges faster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5831" name="Rectangle 3"/>
          <p:cNvSpPr>
            <a:spLocks noChangeArrowheads="1"/>
          </p:cNvSpPr>
          <p:nvPr/>
        </p:nvSpPr>
        <p:spPr bwMode="auto">
          <a:xfrm>
            <a:off x="611188" y="981075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009900"/>
                </a:solidFill>
              </a:rPr>
              <a:t>Traditional numerical integration</a:t>
            </a:r>
            <a:r>
              <a:rPr lang="en-US" sz="2000"/>
              <a:t> methods (Simpson, etc), converge to the true values as </a:t>
            </a:r>
            <a:r>
              <a:rPr lang="en-US" sz="2000" i="1">
                <a:solidFill>
                  <a:srgbClr val="CC00CC"/>
                </a:solidFill>
              </a:rPr>
              <a:t>N</a:t>
            </a:r>
            <a:r>
              <a:rPr lang="en-US" sz="2000" i="1" baseline="30000">
                <a:solidFill>
                  <a:srgbClr val="CC00CC"/>
                </a:solidFill>
              </a:rPr>
              <a:t>-1/n </a:t>
            </a:r>
            <a:r>
              <a:rPr lang="en-US" sz="2000"/>
              <a:t>where </a:t>
            </a:r>
            <a:r>
              <a:rPr lang="en-US" sz="2000" i="1">
                <a:solidFill>
                  <a:srgbClr val="CC00CC"/>
                </a:solidFill>
              </a:rPr>
              <a:t>N</a:t>
            </a:r>
            <a:r>
              <a:rPr lang="en-US" sz="2000"/>
              <a:t> = number of “points” (interval), and </a:t>
            </a:r>
            <a:r>
              <a:rPr lang="en-US" sz="2000" i="1">
                <a:solidFill>
                  <a:srgbClr val="CC00CC"/>
                </a:solidFill>
              </a:rPr>
              <a:t>n</a:t>
            </a:r>
            <a:r>
              <a:rPr lang="en-US" sz="2000"/>
              <a:t> = number of dimensions</a:t>
            </a: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009900"/>
                </a:solidFill>
              </a:rPr>
              <a:t>Monte Carlo</a:t>
            </a:r>
            <a:r>
              <a:rPr lang="en-US" sz="2000"/>
              <a:t> converges instead as </a:t>
            </a:r>
            <a:r>
              <a:rPr lang="en-US" sz="2000">
                <a:solidFill>
                  <a:srgbClr val="CC00CC"/>
                </a:solidFill>
              </a:rPr>
              <a:t>1/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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N</a:t>
            </a: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endParaRPr lang="en-US" sz="2000"/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endParaRPr lang="en-US" sz="2000"/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l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392298-F552-4C09-B1D0-EC0A088790E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710100" name="Rectangle 2"/>
          <p:cNvSpPr>
            <a:spLocks noChangeArrowheads="1"/>
          </p:cNvSpPr>
          <p:nvPr/>
        </p:nvSpPr>
        <p:spPr bwMode="auto">
          <a:xfrm>
            <a:off x="619125" y="296863"/>
            <a:ext cx="79136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Random Sampling: the key to Monte Carlo!</a:t>
            </a:r>
            <a:endParaRPr lang="en-US" sz="2800" b="1" i="1">
              <a:solidFill>
                <a:srgbClr val="FF0000"/>
              </a:solidFill>
            </a:endParaRPr>
          </a:p>
        </p:txBody>
      </p:sp>
      <p:sp>
        <p:nvSpPr>
          <p:cNvPr id="1710101" name="Text Box 5"/>
          <p:cNvSpPr txBox="1">
            <a:spLocks noChangeArrowheads="1"/>
          </p:cNvSpPr>
          <p:nvPr/>
        </p:nvSpPr>
        <p:spPr bwMode="auto">
          <a:xfrm>
            <a:off x="611188" y="893763"/>
            <a:ext cx="8137525" cy="13112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9900"/>
                </a:solidFill>
              </a:rPr>
              <a:t>The central problem of the Monte Carlo method:</a:t>
            </a:r>
          </a:p>
          <a:p>
            <a:pPr algn="ctr"/>
            <a:r>
              <a:rPr lang="en-US" sz="2000" b="1" i="1">
                <a:solidFill>
                  <a:srgbClr val="CC0000"/>
                </a:solidFill>
              </a:rPr>
              <a:t>Given a Probability Density Function (pdf), f(</a:t>
            </a:r>
            <a:r>
              <a:rPr lang="en-US" sz="2000" b="1" i="1" u="sng">
                <a:solidFill>
                  <a:srgbClr val="CC0000"/>
                </a:solidFill>
              </a:rPr>
              <a:t>x</a:t>
            </a:r>
            <a:r>
              <a:rPr lang="en-US" sz="2000" b="1" i="1">
                <a:solidFill>
                  <a:srgbClr val="CC0000"/>
                </a:solidFill>
              </a:rPr>
              <a:t>), generate a sequence of x’s distributed according to f(</a:t>
            </a:r>
            <a:r>
              <a:rPr lang="en-US" sz="2000" b="1" i="1" u="sng">
                <a:solidFill>
                  <a:srgbClr val="CC0000"/>
                </a:solidFill>
              </a:rPr>
              <a:t>x</a:t>
            </a:r>
            <a:r>
              <a:rPr lang="en-US" sz="2000" b="1" i="1">
                <a:solidFill>
                  <a:srgbClr val="CC0000"/>
                </a:solidFill>
              </a:rPr>
              <a:t>) (</a:t>
            </a:r>
            <a:r>
              <a:rPr lang="en-US" sz="2000" b="1" i="1" u="sng">
                <a:solidFill>
                  <a:srgbClr val="CC0000"/>
                </a:solidFill>
              </a:rPr>
              <a:t>x</a:t>
            </a:r>
            <a:r>
              <a:rPr lang="en-US" sz="2000" b="1" i="1">
                <a:solidFill>
                  <a:srgbClr val="CC0000"/>
                </a:solidFill>
              </a:rPr>
              <a:t> can be multi-dimensional)</a:t>
            </a:r>
          </a:p>
        </p:txBody>
      </p:sp>
      <p:grpSp>
        <p:nvGrpSpPr>
          <p:cNvPr id="1710102" name="Group 13"/>
          <p:cNvGrpSpPr>
            <a:grpSpLocks/>
          </p:cNvGrpSpPr>
          <p:nvPr/>
        </p:nvGrpSpPr>
        <p:grpSpPr bwMode="auto">
          <a:xfrm>
            <a:off x="1619250" y="2205038"/>
            <a:ext cx="4821238" cy="2497137"/>
            <a:chOff x="937" y="1510"/>
            <a:chExt cx="3037" cy="1573"/>
          </a:xfrm>
        </p:grpSpPr>
        <p:sp>
          <p:nvSpPr>
            <p:cNvPr id="1710105" name="Freeform 10"/>
            <p:cNvSpPr>
              <a:spLocks/>
            </p:cNvSpPr>
            <p:nvPr/>
          </p:nvSpPr>
          <p:spPr bwMode="auto">
            <a:xfrm>
              <a:off x="1383" y="1578"/>
              <a:ext cx="2586" cy="1217"/>
            </a:xfrm>
            <a:custGeom>
              <a:avLst/>
              <a:gdLst>
                <a:gd name="T0" fmla="*/ 0 w 2586"/>
                <a:gd name="T1" fmla="*/ 1217 h 1217"/>
                <a:gd name="T2" fmla="*/ 91 w 2586"/>
                <a:gd name="T3" fmla="*/ 1172 h 1217"/>
                <a:gd name="T4" fmla="*/ 272 w 2586"/>
                <a:gd name="T5" fmla="*/ 990 h 1217"/>
                <a:gd name="T6" fmla="*/ 454 w 2586"/>
                <a:gd name="T7" fmla="*/ 627 h 1217"/>
                <a:gd name="T8" fmla="*/ 771 w 2586"/>
                <a:gd name="T9" fmla="*/ 491 h 1217"/>
                <a:gd name="T10" fmla="*/ 1089 w 2586"/>
                <a:gd name="T11" fmla="*/ 491 h 1217"/>
                <a:gd name="T12" fmla="*/ 1406 w 2586"/>
                <a:gd name="T13" fmla="*/ 219 h 1217"/>
                <a:gd name="T14" fmla="*/ 1497 w 2586"/>
                <a:gd name="T15" fmla="*/ 38 h 1217"/>
                <a:gd name="T16" fmla="*/ 1633 w 2586"/>
                <a:gd name="T17" fmla="*/ 38 h 1217"/>
                <a:gd name="T18" fmla="*/ 1769 w 2586"/>
                <a:gd name="T19" fmla="*/ 264 h 1217"/>
                <a:gd name="T20" fmla="*/ 1905 w 2586"/>
                <a:gd name="T21" fmla="*/ 401 h 1217"/>
                <a:gd name="T22" fmla="*/ 2087 w 2586"/>
                <a:gd name="T23" fmla="*/ 854 h 1217"/>
                <a:gd name="T24" fmla="*/ 2313 w 2586"/>
                <a:gd name="T25" fmla="*/ 1081 h 1217"/>
                <a:gd name="T26" fmla="*/ 2450 w 2586"/>
                <a:gd name="T27" fmla="*/ 1172 h 1217"/>
                <a:gd name="T28" fmla="*/ 2586 w 2586"/>
                <a:gd name="T29" fmla="*/ 1217 h 12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86"/>
                <a:gd name="T46" fmla="*/ 0 h 1217"/>
                <a:gd name="T47" fmla="*/ 2586 w 2586"/>
                <a:gd name="T48" fmla="*/ 1217 h 121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86" h="1217">
                  <a:moveTo>
                    <a:pt x="0" y="1217"/>
                  </a:moveTo>
                  <a:cubicBezTo>
                    <a:pt x="23" y="1213"/>
                    <a:pt x="46" y="1210"/>
                    <a:pt x="91" y="1172"/>
                  </a:cubicBezTo>
                  <a:cubicBezTo>
                    <a:pt x="136" y="1134"/>
                    <a:pt x="212" y="1081"/>
                    <a:pt x="272" y="990"/>
                  </a:cubicBezTo>
                  <a:cubicBezTo>
                    <a:pt x="332" y="899"/>
                    <a:pt x="371" y="710"/>
                    <a:pt x="454" y="627"/>
                  </a:cubicBezTo>
                  <a:cubicBezTo>
                    <a:pt x="537" y="544"/>
                    <a:pt x="665" y="514"/>
                    <a:pt x="771" y="491"/>
                  </a:cubicBezTo>
                  <a:cubicBezTo>
                    <a:pt x="877" y="468"/>
                    <a:pt x="983" y="536"/>
                    <a:pt x="1089" y="491"/>
                  </a:cubicBezTo>
                  <a:cubicBezTo>
                    <a:pt x="1195" y="446"/>
                    <a:pt x="1338" y="294"/>
                    <a:pt x="1406" y="219"/>
                  </a:cubicBezTo>
                  <a:cubicBezTo>
                    <a:pt x="1474" y="144"/>
                    <a:pt x="1459" y="68"/>
                    <a:pt x="1497" y="38"/>
                  </a:cubicBezTo>
                  <a:cubicBezTo>
                    <a:pt x="1535" y="8"/>
                    <a:pt x="1588" y="0"/>
                    <a:pt x="1633" y="38"/>
                  </a:cubicBezTo>
                  <a:cubicBezTo>
                    <a:pt x="1678" y="76"/>
                    <a:pt x="1724" y="204"/>
                    <a:pt x="1769" y="264"/>
                  </a:cubicBezTo>
                  <a:cubicBezTo>
                    <a:pt x="1814" y="324"/>
                    <a:pt x="1852" y="303"/>
                    <a:pt x="1905" y="401"/>
                  </a:cubicBezTo>
                  <a:cubicBezTo>
                    <a:pt x="1958" y="499"/>
                    <a:pt x="2019" y="741"/>
                    <a:pt x="2087" y="854"/>
                  </a:cubicBezTo>
                  <a:cubicBezTo>
                    <a:pt x="2155" y="967"/>
                    <a:pt x="2253" y="1028"/>
                    <a:pt x="2313" y="1081"/>
                  </a:cubicBezTo>
                  <a:cubicBezTo>
                    <a:pt x="2373" y="1134"/>
                    <a:pt x="2405" y="1149"/>
                    <a:pt x="2450" y="1172"/>
                  </a:cubicBezTo>
                  <a:cubicBezTo>
                    <a:pt x="2495" y="1195"/>
                    <a:pt x="2540" y="1206"/>
                    <a:pt x="2586" y="1217"/>
                  </a:cubicBezTo>
                </a:path>
              </a:pathLst>
            </a:custGeom>
            <a:noFill/>
            <a:ln w="31750">
              <a:solidFill>
                <a:srgbClr val="CC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GB"/>
            </a:p>
          </p:txBody>
        </p:sp>
        <p:sp>
          <p:nvSpPr>
            <p:cNvPr id="1710106" name="Line 6"/>
            <p:cNvSpPr>
              <a:spLocks noChangeShapeType="1"/>
            </p:cNvSpPr>
            <p:nvPr/>
          </p:nvSpPr>
          <p:spPr bwMode="auto">
            <a:xfrm>
              <a:off x="1383" y="2795"/>
              <a:ext cx="2586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10107" name="Line 7"/>
            <p:cNvSpPr>
              <a:spLocks noChangeShapeType="1"/>
            </p:cNvSpPr>
            <p:nvPr/>
          </p:nvSpPr>
          <p:spPr bwMode="auto">
            <a:xfrm flipV="1">
              <a:off x="1383" y="1525"/>
              <a:ext cx="0" cy="127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10108" name="Text Box 11"/>
            <p:cNvSpPr txBox="1">
              <a:spLocks noChangeArrowheads="1"/>
            </p:cNvSpPr>
            <p:nvPr/>
          </p:nvSpPr>
          <p:spPr bwMode="auto">
            <a:xfrm>
              <a:off x="937" y="1510"/>
              <a:ext cx="351" cy="212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i="1">
                  <a:solidFill>
                    <a:srgbClr val="CC0000"/>
                  </a:solidFill>
                </a:rPr>
                <a:t>f(x)</a:t>
              </a:r>
            </a:p>
          </p:txBody>
        </p:sp>
        <p:sp>
          <p:nvSpPr>
            <p:cNvPr id="1710109" name="Text Box 12"/>
            <p:cNvSpPr txBox="1">
              <a:spLocks noChangeArrowheads="1"/>
            </p:cNvSpPr>
            <p:nvPr/>
          </p:nvSpPr>
          <p:spPr bwMode="auto">
            <a:xfrm>
              <a:off x="3782" y="2871"/>
              <a:ext cx="192" cy="212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i="1">
                  <a:solidFill>
                    <a:srgbClr val="000000"/>
                  </a:solidFill>
                </a:rPr>
                <a:t>x</a:t>
              </a:r>
            </a:p>
          </p:txBody>
        </p:sp>
      </p:grpSp>
      <p:sp>
        <p:nvSpPr>
          <p:cNvPr id="1710094" name="Text Box 14"/>
          <p:cNvSpPr txBox="1">
            <a:spLocks noChangeArrowheads="1"/>
          </p:cNvSpPr>
          <p:nvPr/>
        </p:nvSpPr>
        <p:spPr bwMode="auto">
          <a:xfrm>
            <a:off x="1098550" y="4581525"/>
            <a:ext cx="6786563" cy="19208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use of random sampling techniques is the distinctive feature of Monte Carlo</a:t>
            </a:r>
          </a:p>
          <a:p>
            <a:pPr>
              <a:defRPr/>
            </a:pPr>
            <a:r>
              <a:rPr lang="en-US" sz="2000"/>
              <a:t>The use of Monte Carlo to solve the integral Boltzmann transport equation consists of:</a:t>
            </a:r>
          </a:p>
          <a:p>
            <a:pPr marL="509588" lvl="1" indent="-277813">
              <a:buFont typeface="Wingdings" pitchFamily="2" charset="2"/>
              <a:buChar char="Ø"/>
              <a:defRPr/>
            </a:pPr>
            <a:r>
              <a:rPr lang="en-US" sz="2000">
                <a:solidFill>
                  <a:schemeClr val="accent2"/>
                </a:solidFill>
              </a:rPr>
              <a:t>Random sampling of the outcome of physical events</a:t>
            </a:r>
          </a:p>
          <a:p>
            <a:pPr marL="509588" lvl="1" indent="-277813">
              <a:buFont typeface="Wingdings" pitchFamily="2" charset="2"/>
              <a:buChar char="Ø"/>
              <a:defRPr/>
            </a:pPr>
            <a:r>
              <a:rPr lang="en-US" sz="2000">
                <a:solidFill>
                  <a:schemeClr val="accent2"/>
                </a:solidFill>
              </a:rPr>
              <a:t>Geometry and material description of the problem</a:t>
            </a:r>
          </a:p>
        </p:txBody>
      </p:sp>
      <p:sp>
        <p:nvSpPr>
          <p:cNvPr id="1710104" name="Freeform 17"/>
          <p:cNvSpPr>
            <a:spLocks/>
          </p:cNvSpPr>
          <p:nvPr/>
        </p:nvSpPr>
        <p:spPr bwMode="auto">
          <a:xfrm>
            <a:off x="2339975" y="2120900"/>
            <a:ext cx="4032250" cy="2100263"/>
          </a:xfrm>
          <a:custGeom>
            <a:avLst/>
            <a:gdLst>
              <a:gd name="T0" fmla="*/ 0 w 2540"/>
              <a:gd name="T1" fmla="*/ 2147483647 h 1323"/>
              <a:gd name="T2" fmla="*/ 798890216 w 2540"/>
              <a:gd name="T3" fmla="*/ 2147483647 h 1323"/>
              <a:gd name="T4" fmla="*/ 1028223752 w 2540"/>
              <a:gd name="T5" fmla="*/ 2147483647 h 1323"/>
              <a:gd name="T6" fmla="*/ 1486892013 w 2540"/>
              <a:gd name="T7" fmla="*/ 2147483647 h 1323"/>
              <a:gd name="T8" fmla="*/ 2147483647 w 2540"/>
              <a:gd name="T9" fmla="*/ 1963203049 h 1323"/>
              <a:gd name="T10" fmla="*/ 2147483647 w 2540"/>
              <a:gd name="T11" fmla="*/ 1504534275 h 1323"/>
              <a:gd name="T12" fmla="*/ 2147483647 w 2540"/>
              <a:gd name="T13" fmla="*/ 1275199292 h 1323"/>
              <a:gd name="T14" fmla="*/ 2147483647 w 2540"/>
              <a:gd name="T15" fmla="*/ 932458087 h 1323"/>
              <a:gd name="T16" fmla="*/ 2147483647 w 2540"/>
              <a:gd name="T17" fmla="*/ 705643856 h 1323"/>
              <a:gd name="T18" fmla="*/ 2147483647 w 2540"/>
              <a:gd name="T19" fmla="*/ 589716684 h 1323"/>
              <a:gd name="T20" fmla="*/ 2147483647 w 2540"/>
              <a:gd name="T21" fmla="*/ 476310461 h 1323"/>
              <a:gd name="T22" fmla="*/ 2147483647 w 2540"/>
              <a:gd name="T23" fmla="*/ 246975379 h 1323"/>
              <a:gd name="T24" fmla="*/ 2147483647 w 2540"/>
              <a:gd name="T25" fmla="*/ 133569107 h 1323"/>
              <a:gd name="T26" fmla="*/ 2147483647 w 2540"/>
              <a:gd name="T27" fmla="*/ 20161254 h 1323"/>
              <a:gd name="T28" fmla="*/ 2147483647 w 2540"/>
              <a:gd name="T29" fmla="*/ 20161254 h 13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540"/>
              <a:gd name="T46" fmla="*/ 0 h 1323"/>
              <a:gd name="T47" fmla="*/ 2540 w 2540"/>
              <a:gd name="T48" fmla="*/ 1323 h 132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540" h="1323">
                <a:moveTo>
                  <a:pt x="0" y="1323"/>
                </a:moveTo>
                <a:cubicBezTo>
                  <a:pt x="124" y="1308"/>
                  <a:pt x="249" y="1293"/>
                  <a:pt x="317" y="1278"/>
                </a:cubicBezTo>
                <a:cubicBezTo>
                  <a:pt x="385" y="1263"/>
                  <a:pt x="362" y="1262"/>
                  <a:pt x="408" y="1232"/>
                </a:cubicBezTo>
                <a:cubicBezTo>
                  <a:pt x="454" y="1202"/>
                  <a:pt x="484" y="1171"/>
                  <a:pt x="590" y="1096"/>
                </a:cubicBezTo>
                <a:cubicBezTo>
                  <a:pt x="696" y="1021"/>
                  <a:pt x="937" y="862"/>
                  <a:pt x="1043" y="779"/>
                </a:cubicBezTo>
                <a:cubicBezTo>
                  <a:pt x="1149" y="696"/>
                  <a:pt x="1180" y="642"/>
                  <a:pt x="1225" y="597"/>
                </a:cubicBezTo>
                <a:cubicBezTo>
                  <a:pt x="1270" y="552"/>
                  <a:pt x="1285" y="544"/>
                  <a:pt x="1315" y="506"/>
                </a:cubicBezTo>
                <a:cubicBezTo>
                  <a:pt x="1345" y="468"/>
                  <a:pt x="1383" y="407"/>
                  <a:pt x="1406" y="370"/>
                </a:cubicBezTo>
                <a:cubicBezTo>
                  <a:pt x="1429" y="333"/>
                  <a:pt x="1436" y="303"/>
                  <a:pt x="1451" y="280"/>
                </a:cubicBezTo>
                <a:cubicBezTo>
                  <a:pt x="1466" y="257"/>
                  <a:pt x="1474" y="249"/>
                  <a:pt x="1497" y="234"/>
                </a:cubicBezTo>
                <a:cubicBezTo>
                  <a:pt x="1520" y="219"/>
                  <a:pt x="1534" y="212"/>
                  <a:pt x="1587" y="189"/>
                </a:cubicBezTo>
                <a:cubicBezTo>
                  <a:pt x="1640" y="166"/>
                  <a:pt x="1731" y="121"/>
                  <a:pt x="1814" y="98"/>
                </a:cubicBezTo>
                <a:cubicBezTo>
                  <a:pt x="1897" y="75"/>
                  <a:pt x="2003" y="68"/>
                  <a:pt x="2086" y="53"/>
                </a:cubicBezTo>
                <a:cubicBezTo>
                  <a:pt x="2169" y="38"/>
                  <a:pt x="2237" y="16"/>
                  <a:pt x="2313" y="8"/>
                </a:cubicBezTo>
                <a:cubicBezTo>
                  <a:pt x="2389" y="0"/>
                  <a:pt x="2502" y="8"/>
                  <a:pt x="2540" y="8"/>
                </a:cubicBezTo>
              </a:path>
            </a:pathLst>
          </a:custGeom>
          <a:noFill/>
          <a:ln w="3175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GB"/>
          </a:p>
        </p:txBody>
      </p:sp>
      <p:graphicFrame>
        <p:nvGraphicFramePr>
          <p:cNvPr id="1710098" name="Object 18"/>
          <p:cNvGraphicFramePr>
            <a:graphicFrameLocks noChangeAspect="1"/>
          </p:cNvGraphicFramePr>
          <p:nvPr/>
        </p:nvGraphicFramePr>
        <p:xfrm>
          <a:off x="900113" y="2781300"/>
          <a:ext cx="1290637" cy="582613"/>
        </p:xfrm>
        <a:graphic>
          <a:graphicData uri="http://schemas.openxmlformats.org/presentationml/2006/ole">
            <p:oleObj spid="_x0000_s1710098" name="Equation" r:id="rId4" imgW="78732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47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12545-1FCF-44EC-A6A5-597514727F3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547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981075"/>
            <a:ext cx="7924800" cy="5181600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Basis for all Monte Carlo integrations are </a:t>
            </a:r>
            <a:r>
              <a:rPr lang="en-US" sz="2000" smtClean="0">
                <a:solidFill>
                  <a:srgbClr val="CC00CC"/>
                </a:solidFill>
              </a:rPr>
              <a:t>random numbers</a:t>
            </a:r>
            <a:r>
              <a:rPr lang="en-US" sz="2000" smtClean="0"/>
              <a:t>, </a:t>
            </a:r>
            <a:r>
              <a:rPr lang="en-US" sz="2000" i="1" smtClean="0"/>
              <a:t>i.e.</a:t>
            </a:r>
            <a:r>
              <a:rPr lang="en-US" sz="2000" smtClean="0"/>
              <a:t> values of a variable distributed according to a pdf </a:t>
            </a:r>
            <a:r>
              <a:rPr lang="en-US" sz="2000" smtClean="0">
                <a:solidFill>
                  <a:srgbClr val="009900"/>
                </a:solidFill>
              </a:rPr>
              <a:t>(probability distribution function).</a:t>
            </a:r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In real world: the random outcome of a physical process</a:t>
            </a:r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In computer world: </a:t>
            </a:r>
            <a:r>
              <a:rPr lang="en-US" sz="2000" smtClean="0">
                <a:solidFill>
                  <a:srgbClr val="CC00CC"/>
                </a:solidFill>
              </a:rPr>
              <a:t>pseudo-random numbers</a:t>
            </a:r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The basic pdf is the </a:t>
            </a:r>
            <a:r>
              <a:rPr lang="en-US" sz="2000" smtClean="0">
                <a:solidFill>
                  <a:srgbClr val="CC00CC"/>
                </a:solidFill>
              </a:rPr>
              <a:t>uniform distribution</a:t>
            </a:r>
            <a:r>
              <a:rPr lang="en-US" sz="2000" smtClean="0"/>
              <a:t>:</a:t>
            </a:r>
          </a:p>
          <a:p>
            <a:pPr eaLnBrk="1" hangingPunct="1">
              <a:buClr>
                <a:srgbClr val="CC0000"/>
              </a:buClr>
              <a:buSzTx/>
            </a:pPr>
            <a:endParaRPr lang="en-US" sz="2000" smtClean="0"/>
          </a:p>
          <a:p>
            <a:pPr eaLnBrk="1" hangingPunct="1">
              <a:buClr>
                <a:srgbClr val="CC0000"/>
              </a:buClr>
              <a:buSzTx/>
            </a:pPr>
            <a:endParaRPr lang="en-US" sz="2000" smtClean="0"/>
          </a:p>
          <a:p>
            <a:pPr eaLnBrk="1" hangingPunct="1">
              <a:buClr>
                <a:srgbClr val="CC0000"/>
              </a:buClr>
              <a:buSzTx/>
            </a:pPr>
            <a:endParaRPr lang="en-US" sz="2000" smtClean="0"/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Pseudo-random numbers are sequences that reproduce the uniform distribution, constructed from mathematical algorithms.</a:t>
            </a:r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All computers provide a pseudo-random number generator (or even several of them). In most computer languages (e.g., Fortran 90, C) a PRNG is even available as an intrinsic routine</a:t>
            </a:r>
          </a:p>
          <a:p>
            <a:pPr eaLnBrk="1" hangingPunct="1">
              <a:buClr>
                <a:srgbClr val="CC0000"/>
              </a:buClr>
              <a:buSzTx/>
            </a:pPr>
            <a:endParaRPr lang="en-US" sz="2000" smtClean="0"/>
          </a:p>
        </p:txBody>
      </p:sp>
      <p:sp>
        <p:nvSpPr>
          <p:cNvPr id="16547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(Pseudo) Random numbers:</a:t>
            </a:r>
          </a:p>
        </p:txBody>
      </p:sp>
      <p:graphicFrame>
        <p:nvGraphicFramePr>
          <p:cNvPr id="1654789" name="Object 5"/>
          <p:cNvGraphicFramePr>
            <a:graphicFrameLocks noChangeAspect="1"/>
          </p:cNvGraphicFramePr>
          <p:nvPr/>
        </p:nvGraphicFramePr>
        <p:xfrm>
          <a:off x="2563813" y="3382963"/>
          <a:ext cx="3232150" cy="512762"/>
        </p:xfrm>
        <a:graphic>
          <a:graphicData uri="http://schemas.openxmlformats.org/presentationml/2006/ole">
            <p:oleObj spid="_x0000_s1654789" name="Equation" r:id="rId4" imgW="12826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68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73D403-D656-416D-832C-BB1D803A150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56839" name="Rectangle 5"/>
          <p:cNvSpPr>
            <a:spLocks noChangeArrowheads="1"/>
          </p:cNvSpPr>
          <p:nvPr/>
        </p:nvSpPr>
        <p:spPr bwMode="auto">
          <a:xfrm>
            <a:off x="684213" y="328613"/>
            <a:ext cx="5980112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Sampling from a distribution:</a:t>
            </a:r>
          </a:p>
        </p:txBody>
      </p:sp>
      <p:sp>
        <p:nvSpPr>
          <p:cNvPr id="1656840" name="Text Box 4"/>
          <p:cNvSpPr txBox="1">
            <a:spLocks noChangeArrowheads="1"/>
          </p:cNvSpPr>
          <p:nvPr/>
        </p:nvSpPr>
        <p:spPr bwMode="auto">
          <a:xfrm>
            <a:off x="539750" y="842963"/>
            <a:ext cx="8424863" cy="41084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Sampling from a discrete distribution: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Suppose to have a </a:t>
            </a:r>
            <a:r>
              <a:rPr lang="en-US" sz="2000" i="1">
                <a:solidFill>
                  <a:srgbClr val="CC00CC"/>
                </a:solidFill>
              </a:rPr>
              <a:t>discrete</a:t>
            </a:r>
            <a:r>
              <a:rPr lang="en-US" sz="2000"/>
              <a:t> random variable </a:t>
            </a:r>
            <a:r>
              <a:rPr lang="en-US" sz="2000" b="1" i="1">
                <a:solidFill>
                  <a:srgbClr val="CC00CC"/>
                </a:solidFill>
              </a:rPr>
              <a:t>x</a:t>
            </a:r>
            <a:r>
              <a:rPr lang="en-US" sz="2000" b="1"/>
              <a:t>,</a:t>
            </a:r>
            <a:r>
              <a:rPr lang="en-US" sz="2000"/>
              <a:t> that can assume values </a:t>
            </a:r>
            <a:r>
              <a:rPr lang="en-US" sz="2000" b="1" i="1">
                <a:solidFill>
                  <a:srgbClr val="CC00CC"/>
                </a:solidFill>
              </a:rPr>
              <a:t>x</a:t>
            </a:r>
            <a:r>
              <a:rPr lang="en-US" sz="2000" b="1" i="1" baseline="-25000">
                <a:solidFill>
                  <a:srgbClr val="CC00CC"/>
                </a:solidFill>
              </a:rPr>
              <a:t>1</a:t>
            </a:r>
            <a:r>
              <a:rPr lang="en-US" sz="2000" b="1" i="1">
                <a:solidFill>
                  <a:srgbClr val="CC00CC"/>
                </a:solidFill>
              </a:rPr>
              <a:t>, x</a:t>
            </a:r>
            <a:r>
              <a:rPr lang="en-US" sz="2000" b="1" i="1" baseline="-25000">
                <a:solidFill>
                  <a:srgbClr val="CC00CC"/>
                </a:solidFill>
              </a:rPr>
              <a:t>2</a:t>
            </a:r>
            <a:r>
              <a:rPr lang="en-US" sz="2000" b="1" i="1">
                <a:solidFill>
                  <a:srgbClr val="CC00CC"/>
                </a:solidFill>
              </a:rPr>
              <a:t>, …, x</a:t>
            </a:r>
            <a:r>
              <a:rPr lang="en-US" sz="2000" b="1" i="1" baseline="-25000">
                <a:solidFill>
                  <a:srgbClr val="CC00CC"/>
                </a:solidFill>
              </a:rPr>
              <a:t>n</a:t>
            </a:r>
            <a:r>
              <a:rPr lang="en-US" sz="2000" b="1" i="1">
                <a:solidFill>
                  <a:srgbClr val="CC00CC"/>
                </a:solidFill>
              </a:rPr>
              <a:t>, …</a:t>
            </a:r>
            <a:r>
              <a:rPr lang="en-US" sz="2000"/>
              <a:t> with probability </a:t>
            </a:r>
            <a:r>
              <a:rPr lang="en-US" sz="2000" b="1" i="1">
                <a:solidFill>
                  <a:srgbClr val="CC00CC"/>
                </a:solidFill>
              </a:rPr>
              <a:t>p</a:t>
            </a:r>
            <a:r>
              <a:rPr lang="en-US" sz="2000" b="1" i="1" baseline="-25000">
                <a:solidFill>
                  <a:srgbClr val="CC00CC"/>
                </a:solidFill>
              </a:rPr>
              <a:t>1</a:t>
            </a:r>
            <a:r>
              <a:rPr lang="en-US" sz="2000" b="1" i="1">
                <a:solidFill>
                  <a:srgbClr val="CC00CC"/>
                </a:solidFill>
              </a:rPr>
              <a:t>, p</a:t>
            </a:r>
            <a:r>
              <a:rPr lang="en-US" sz="2000" b="1" i="1" baseline="-25000">
                <a:solidFill>
                  <a:srgbClr val="CC00CC"/>
                </a:solidFill>
              </a:rPr>
              <a:t>2</a:t>
            </a:r>
            <a:r>
              <a:rPr lang="en-US" sz="2000" b="1" i="1">
                <a:solidFill>
                  <a:srgbClr val="CC00CC"/>
                </a:solidFill>
              </a:rPr>
              <a:t>, …, p</a:t>
            </a:r>
            <a:r>
              <a:rPr lang="en-US" sz="2000" b="1" i="1" baseline="-25000">
                <a:solidFill>
                  <a:srgbClr val="CC00CC"/>
                </a:solidFill>
              </a:rPr>
              <a:t>n</a:t>
            </a:r>
            <a:r>
              <a:rPr lang="en-US" sz="2000" b="1" i="1">
                <a:solidFill>
                  <a:srgbClr val="CC00CC"/>
                </a:solidFill>
              </a:rPr>
              <a:t>, …</a:t>
            </a:r>
            <a:r>
              <a:rPr lang="en-US" sz="2000"/>
              <a:t> 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Assume 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</a:t>
            </a:r>
            <a:r>
              <a:rPr lang="en-US" sz="2000" b="1" baseline="-25000">
                <a:solidFill>
                  <a:srgbClr val="CC00CC"/>
                </a:solidFill>
                <a:sym typeface="Symbol" pitchFamily="18" charset="2"/>
              </a:rPr>
              <a:t>i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p</a:t>
            </a:r>
            <a:r>
              <a:rPr lang="en-US" sz="2000" b="1" i="1" baseline="-25000">
                <a:solidFill>
                  <a:srgbClr val="CC00CC"/>
                </a:solidFill>
                <a:sym typeface="Symbol" pitchFamily="18" charset="2"/>
              </a:rPr>
              <a:t>i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=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1</a:t>
            </a:r>
            <a:r>
              <a:rPr lang="en-US" sz="2000"/>
              <a:t>, or normalize it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Divide the interval [0,1) in </a:t>
            </a:r>
            <a:r>
              <a:rPr lang="en-US" sz="2000" i="1"/>
              <a:t>n</a:t>
            </a:r>
            <a:r>
              <a:rPr lang="en-US" sz="2000"/>
              <a:t> subintervals, with limits</a:t>
            </a:r>
          </a:p>
          <a:p>
            <a:pPr marL="231775" indent="-231775" algn="ctr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/>
              <a:t> </a:t>
            </a:r>
            <a:r>
              <a:rPr lang="en-US" sz="2000" i="1">
                <a:solidFill>
                  <a:srgbClr val="CC00CC"/>
                </a:solidFill>
              </a:rPr>
              <a:t>y</a:t>
            </a:r>
            <a:r>
              <a:rPr lang="en-US" sz="2000" i="1" baseline="-25000">
                <a:solidFill>
                  <a:srgbClr val="CC00CC"/>
                </a:solidFill>
              </a:rPr>
              <a:t>0 </a:t>
            </a:r>
            <a:r>
              <a:rPr lang="en-US" sz="2000">
                <a:solidFill>
                  <a:srgbClr val="CC00CC"/>
                </a:solidFill>
              </a:rPr>
              <a:t>= 0</a:t>
            </a:r>
            <a:r>
              <a:rPr lang="en-US" sz="2000" i="1">
                <a:solidFill>
                  <a:srgbClr val="CC00CC"/>
                </a:solidFill>
              </a:rPr>
              <a:t>,  y</a:t>
            </a:r>
            <a:r>
              <a:rPr lang="en-US" sz="2000" i="1" baseline="-25000">
                <a:solidFill>
                  <a:srgbClr val="CC00CC"/>
                </a:solidFill>
              </a:rPr>
              <a:t>1 </a:t>
            </a:r>
            <a:r>
              <a:rPr lang="en-US" sz="2000">
                <a:solidFill>
                  <a:srgbClr val="CC00CC"/>
                </a:solidFill>
              </a:rPr>
              <a:t>=</a:t>
            </a:r>
            <a:r>
              <a:rPr lang="en-US" sz="2000" i="1">
                <a:solidFill>
                  <a:srgbClr val="CC00CC"/>
                </a:solidFill>
              </a:rPr>
              <a:t> p</a:t>
            </a:r>
            <a:r>
              <a:rPr lang="en-US" sz="2000" i="1" baseline="-25000">
                <a:solidFill>
                  <a:srgbClr val="CC00CC"/>
                </a:solidFill>
              </a:rPr>
              <a:t>1</a:t>
            </a:r>
            <a:r>
              <a:rPr lang="en-US" sz="2000" i="1">
                <a:solidFill>
                  <a:srgbClr val="CC00CC"/>
                </a:solidFill>
              </a:rPr>
              <a:t>,  y</a:t>
            </a:r>
            <a:r>
              <a:rPr lang="en-US" sz="2000" i="1" baseline="-25000">
                <a:solidFill>
                  <a:srgbClr val="CC00CC"/>
                </a:solidFill>
              </a:rPr>
              <a:t>2 </a:t>
            </a:r>
            <a:r>
              <a:rPr lang="en-US" sz="2000">
                <a:solidFill>
                  <a:srgbClr val="CC00CC"/>
                </a:solidFill>
              </a:rPr>
              <a:t>=</a:t>
            </a:r>
            <a:r>
              <a:rPr lang="en-US" sz="2000" i="1">
                <a:solidFill>
                  <a:srgbClr val="CC00CC"/>
                </a:solidFill>
              </a:rPr>
              <a:t> p</a:t>
            </a:r>
            <a:r>
              <a:rPr lang="en-US" sz="2000" i="1" baseline="-25000">
                <a:solidFill>
                  <a:srgbClr val="CC00CC"/>
                </a:solidFill>
              </a:rPr>
              <a:t>1</a:t>
            </a:r>
            <a:r>
              <a:rPr lang="en-US" sz="2000">
                <a:solidFill>
                  <a:srgbClr val="CC00CC"/>
                </a:solidFill>
              </a:rPr>
              <a:t>+</a:t>
            </a:r>
            <a:r>
              <a:rPr lang="en-US" sz="2000" i="1">
                <a:solidFill>
                  <a:srgbClr val="CC00CC"/>
                </a:solidFill>
              </a:rPr>
              <a:t>p</a:t>
            </a:r>
            <a:r>
              <a:rPr lang="en-US" sz="2000" i="1" baseline="-25000">
                <a:solidFill>
                  <a:srgbClr val="CC00CC"/>
                </a:solidFill>
              </a:rPr>
              <a:t>2</a:t>
            </a:r>
            <a:r>
              <a:rPr lang="en-US" sz="2000" i="1">
                <a:solidFill>
                  <a:srgbClr val="CC00CC"/>
                </a:solidFill>
              </a:rPr>
              <a:t>, ….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Generate a uniform pseudo-random number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Find the interval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i</a:t>
            </a:r>
            <a:r>
              <a:rPr lang="en-US" sz="2000" baseline="30000">
                <a:solidFill>
                  <a:srgbClr val="CC00CC"/>
                </a:solidFill>
                <a:sym typeface="Symbol" pitchFamily="18" charset="2"/>
              </a:rPr>
              <a:t>th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y</a:t>
            </a:r>
            <a:r>
              <a:rPr lang="en-US" sz="2000">
                <a:sym typeface="Symbol" pitchFamily="18" charset="2"/>
              </a:rPr>
              <a:t>-interval such that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                    y</a:t>
            </a:r>
            <a:r>
              <a:rPr lang="en-US" sz="2000" b="1" baseline="-25000">
                <a:solidFill>
                  <a:srgbClr val="CC00CC"/>
                </a:solidFill>
                <a:sym typeface="Symbol" pitchFamily="18" charset="2"/>
              </a:rPr>
              <a:t>i-1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 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 &lt;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y</a:t>
            </a:r>
            <a:r>
              <a:rPr lang="en-US" sz="2000" b="1" baseline="-25000">
                <a:solidFill>
                  <a:srgbClr val="CC00CC"/>
                </a:solidFill>
                <a:sym typeface="Symbol" pitchFamily="18" charset="2"/>
              </a:rPr>
              <a:t>i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Select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 =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x</a:t>
            </a:r>
            <a:r>
              <a:rPr lang="en-US" sz="2000" baseline="-25000">
                <a:solidFill>
                  <a:srgbClr val="CC00CC"/>
                </a:solidFill>
                <a:sym typeface="Symbol" pitchFamily="18" charset="2"/>
              </a:rPr>
              <a:t>i </a:t>
            </a:r>
            <a:r>
              <a:rPr lang="en-US" sz="2000">
                <a:sym typeface="Symbol" pitchFamily="18" charset="2"/>
              </a:rPr>
              <a:t>as the sampled value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ym typeface="Symbol" pitchFamily="18" charset="2"/>
              </a:rPr>
              <a:t>Since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 </a:t>
            </a:r>
            <a:r>
              <a:rPr lang="en-US" sz="2000">
                <a:sym typeface="Symbol" pitchFamily="18" charset="2"/>
              </a:rPr>
              <a:t>is uniformly random:</a:t>
            </a:r>
          </a:p>
        </p:txBody>
      </p:sp>
      <p:graphicFrame>
        <p:nvGraphicFramePr>
          <p:cNvPr id="1656837" name="Object 5"/>
          <p:cNvGraphicFramePr>
            <a:graphicFrameLocks noChangeAspect="1"/>
          </p:cNvGraphicFramePr>
          <p:nvPr/>
        </p:nvGraphicFramePr>
        <p:xfrm>
          <a:off x="395288" y="5300663"/>
          <a:ext cx="5113337" cy="493712"/>
        </p:xfrm>
        <a:graphic>
          <a:graphicData uri="http://schemas.openxmlformats.org/presentationml/2006/ole">
            <p:oleObj spid="_x0000_s1656837" name="Equation" r:id="rId4" imgW="2361960" imgH="228600" progId="Equation.3">
              <p:embed/>
            </p:oleObj>
          </a:graphicData>
        </a:graphic>
      </p:graphicFrame>
      <p:pic>
        <p:nvPicPr>
          <p:cNvPr id="1656841" name="Picture 10" descr="disc"/>
          <p:cNvPicPr>
            <a:picLocks noChangeAspect="1" noChangeArrowheads="1"/>
          </p:cNvPicPr>
          <p:nvPr/>
        </p:nvPicPr>
        <p:blipFill>
          <a:blip r:embed="rId5" cstate="print"/>
          <a:srcRect l="7996" t="13316" r="5321" b="7996"/>
          <a:stretch>
            <a:fillRect/>
          </a:stretch>
        </p:blipFill>
        <p:spPr bwMode="auto">
          <a:xfrm>
            <a:off x="5651500" y="3597275"/>
            <a:ext cx="33845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15ADB6-BE1F-4E3D-B8B5-DC5AA6253E6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58890" name="Rectangle 5"/>
          <p:cNvSpPr>
            <a:spLocks noChangeArrowheads="1"/>
          </p:cNvSpPr>
          <p:nvPr/>
        </p:nvSpPr>
        <p:spPr bwMode="auto">
          <a:xfrm>
            <a:off x="684213" y="328613"/>
            <a:ext cx="5980112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Sampling from a distribution:</a:t>
            </a:r>
          </a:p>
        </p:txBody>
      </p:sp>
      <p:sp>
        <p:nvSpPr>
          <p:cNvPr id="1658891" name="Text Box 4"/>
          <p:cNvSpPr txBox="1">
            <a:spLocks noChangeArrowheads="1"/>
          </p:cNvSpPr>
          <p:nvPr/>
        </p:nvSpPr>
        <p:spPr bwMode="auto">
          <a:xfrm>
            <a:off x="539750" y="842963"/>
            <a:ext cx="8424863" cy="44735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Sampling from a generic continuous distribution: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Integrate the distribution function </a:t>
            </a:r>
            <a:r>
              <a:rPr lang="en-US" sz="2000" b="1" i="1">
                <a:solidFill>
                  <a:srgbClr val="CC00CC"/>
                </a:solidFill>
              </a:rPr>
              <a:t>f(x)</a:t>
            </a:r>
            <a:r>
              <a:rPr lang="en-US" sz="2000"/>
              <a:t>, analytically or numerically, and normalize to 1 to obtain the </a:t>
            </a:r>
            <a:r>
              <a:rPr lang="en-US" sz="2000">
                <a:solidFill>
                  <a:srgbClr val="CC00CC"/>
                </a:solidFill>
              </a:rPr>
              <a:t>normalized cumulative distribution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Generate a uniform pseudo-random number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Get the desired result by finding the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inverse value</a:t>
            </a:r>
            <a:r>
              <a:rPr lang="en-US" sz="2000">
                <a:sym typeface="Symbol" pitchFamily="18" charset="2"/>
              </a:rPr>
              <a:t>  </a:t>
            </a:r>
            <a:r>
              <a:rPr lang="en-US" sz="2000">
                <a:latin typeface="Arial" charset="0"/>
                <a:sym typeface="Symbol" pitchFamily="18" charset="2"/>
              </a:rPr>
              <a:t>X = F</a:t>
            </a:r>
            <a:r>
              <a:rPr lang="en-US" sz="2000" baseline="30000">
                <a:latin typeface="Arial" charset="0"/>
                <a:sym typeface="Symbol" pitchFamily="18" charset="2"/>
              </a:rPr>
              <a:t>-1</a:t>
            </a:r>
            <a:r>
              <a:rPr lang="en-US" sz="2000">
                <a:latin typeface="Arial" charset="0"/>
                <a:sym typeface="Symbol" pitchFamily="18" charset="2"/>
              </a:rPr>
              <a:t>(</a:t>
            </a:r>
            <a:r>
              <a:rPr lang="en-US" sz="2000" i="1">
                <a:latin typeface="Arial" charset="0"/>
                <a:sym typeface="Symbol" pitchFamily="18" charset="2"/>
              </a:rPr>
              <a:t></a:t>
            </a:r>
            <a:r>
              <a:rPr lang="en-US" sz="2000">
                <a:latin typeface="Arial" charset="0"/>
                <a:sym typeface="Symbol" pitchFamily="18" charset="2"/>
              </a:rPr>
              <a:t>)  </a:t>
            </a:r>
            <a:r>
              <a:rPr lang="en-US" sz="2000">
                <a:sym typeface="Symbol" pitchFamily="18" charset="2"/>
              </a:rPr>
              <a:t>,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analytically</a:t>
            </a:r>
            <a:r>
              <a:rPr lang="en-US" sz="2000">
                <a:sym typeface="Symbol" pitchFamily="18" charset="2"/>
              </a:rPr>
              <a:t> or most often numerically, i.e. by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interpolation</a:t>
            </a:r>
            <a:r>
              <a:rPr lang="en-US" sz="2000">
                <a:sym typeface="Symbol" pitchFamily="18" charset="2"/>
              </a:rPr>
              <a:t> (table look-up)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ym typeface="Symbol" pitchFamily="18" charset="2"/>
              </a:rPr>
              <a:t>Since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is uniformly random:</a:t>
            </a:r>
            <a:endParaRPr lang="en-US" sz="2000" i="1">
              <a:sym typeface="Symbol" pitchFamily="18" charset="2"/>
            </a:endParaRPr>
          </a:p>
        </p:txBody>
      </p:sp>
      <p:graphicFrame>
        <p:nvGraphicFramePr>
          <p:cNvPr id="1658885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658885" name="Equation" r:id="rId4" imgW="114120" imgH="215640" progId="Equation.3">
              <p:embed/>
            </p:oleObj>
          </a:graphicData>
        </a:graphic>
      </p:graphicFrame>
      <p:graphicFrame>
        <p:nvGraphicFramePr>
          <p:cNvPr id="1658886" name="Object 6"/>
          <p:cNvGraphicFramePr>
            <a:graphicFrameLocks noChangeAspect="1"/>
          </p:cNvGraphicFramePr>
          <p:nvPr/>
        </p:nvGraphicFramePr>
        <p:xfrm>
          <a:off x="3914775" y="2187575"/>
          <a:ext cx="1746250" cy="971550"/>
        </p:xfrm>
        <a:graphic>
          <a:graphicData uri="http://schemas.openxmlformats.org/presentationml/2006/ole">
            <p:oleObj spid="_x0000_s1658886" name="Equation" r:id="rId5" imgW="1231560" imgH="685800" progId="Equation.3">
              <p:embed/>
            </p:oleObj>
          </a:graphicData>
        </a:graphic>
      </p:graphicFrame>
      <p:sp>
        <p:nvSpPr>
          <p:cNvPr id="1658892" name="Rectangle 7"/>
          <p:cNvSpPr>
            <a:spLocks noChangeArrowheads="1"/>
          </p:cNvSpPr>
          <p:nvPr/>
        </p:nvSpPr>
        <p:spPr bwMode="auto">
          <a:xfrm>
            <a:off x="6948488" y="3714752"/>
            <a:ext cx="1223962" cy="503237"/>
          </a:xfrm>
          <a:prstGeom prst="rect">
            <a:avLst/>
          </a:prstGeom>
          <a:noFill/>
          <a:ln w="12700" algn="ctr">
            <a:solidFill>
              <a:srgbClr val="CC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GB"/>
          </a:p>
        </p:txBody>
      </p:sp>
      <p:graphicFrame>
        <p:nvGraphicFramePr>
          <p:cNvPr id="1658888" name="Object 8"/>
          <p:cNvGraphicFramePr>
            <a:graphicFrameLocks noChangeAspect="1"/>
          </p:cNvGraphicFramePr>
          <p:nvPr/>
        </p:nvGraphicFramePr>
        <p:xfrm>
          <a:off x="1960563" y="5421313"/>
          <a:ext cx="5872162" cy="522287"/>
        </p:xfrm>
        <a:graphic>
          <a:graphicData uri="http://schemas.openxmlformats.org/presentationml/2006/ole">
            <p:oleObj spid="_x0000_s1658888" name="Equation" r:id="rId6" imgW="3708360" imgH="33012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D2ABB1-C3D3-409C-839C-F478D99EF7D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60940" name="Rectangle 5"/>
          <p:cNvSpPr>
            <a:spLocks noChangeArrowheads="1"/>
          </p:cNvSpPr>
          <p:nvPr/>
        </p:nvSpPr>
        <p:spPr bwMode="auto">
          <a:xfrm>
            <a:off x="827088" y="212725"/>
            <a:ext cx="1951037" cy="5794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Example:</a:t>
            </a:r>
          </a:p>
        </p:txBody>
      </p:sp>
      <p:pic>
        <p:nvPicPr>
          <p:cNvPr id="1660941" name="Picture 6" descr="sna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995" t="4375"/>
          <a:stretch>
            <a:fillRect/>
          </a:stretch>
        </p:blipFill>
        <p:spPr bwMode="auto">
          <a:xfrm>
            <a:off x="4356100" y="765175"/>
            <a:ext cx="4475163" cy="471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2711" name="Text Box 7"/>
          <p:cNvSpPr txBox="1">
            <a:spLocks noChangeArrowheads="1"/>
          </p:cNvSpPr>
          <p:nvPr/>
        </p:nvSpPr>
        <p:spPr bwMode="auto">
          <a:xfrm>
            <a:off x="808038" y="5661025"/>
            <a:ext cx="7796212" cy="673100"/>
          </a:xfrm>
          <a:prstGeom prst="rect">
            <a:avLst/>
          </a:prstGeom>
          <a:solidFill>
            <a:srgbClr val="FFFF00">
              <a:alpha val="39999"/>
            </a:srgbClr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Practical rule: a distribution can be sampled directly if and only if its pdf can be integrated and the integral inverted</a:t>
            </a:r>
          </a:p>
        </p:txBody>
      </p:sp>
      <p:graphicFrame>
        <p:nvGraphicFramePr>
          <p:cNvPr id="1660934" name="Object 6"/>
          <p:cNvGraphicFramePr>
            <a:graphicFrameLocks noChangeAspect="1"/>
          </p:cNvGraphicFramePr>
          <p:nvPr/>
        </p:nvGraphicFramePr>
        <p:xfrm>
          <a:off x="1331913" y="660400"/>
          <a:ext cx="1368425" cy="658813"/>
        </p:xfrm>
        <a:graphic>
          <a:graphicData uri="http://schemas.openxmlformats.org/presentationml/2006/ole">
            <p:oleObj spid="_x0000_s1660934" name="Equation" r:id="rId5" imgW="685800" imgH="330120" progId="Equation.3">
              <p:embed/>
            </p:oleObj>
          </a:graphicData>
        </a:graphic>
      </p:graphicFrame>
      <p:grpSp>
        <p:nvGrpSpPr>
          <p:cNvPr id="1660943" name="Group 13"/>
          <p:cNvGrpSpPr>
            <a:grpSpLocks/>
          </p:cNvGrpSpPr>
          <p:nvPr/>
        </p:nvGrpSpPr>
        <p:grpSpPr bwMode="auto">
          <a:xfrm>
            <a:off x="684213" y="847725"/>
            <a:ext cx="4197350" cy="4668838"/>
            <a:chOff x="431" y="534"/>
            <a:chExt cx="2644" cy="2941"/>
          </a:xfrm>
        </p:grpSpPr>
        <p:sp>
          <p:nvSpPr>
            <p:cNvPr id="1660944" name="Text Box 5"/>
            <p:cNvSpPr txBox="1">
              <a:spLocks noChangeArrowheads="1"/>
            </p:cNvSpPr>
            <p:nvPr/>
          </p:nvSpPr>
          <p:spPr bwMode="auto">
            <a:xfrm>
              <a:off x="431" y="534"/>
              <a:ext cx="2644" cy="2941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45000"/>
                </a:lnSpc>
              </a:pPr>
              <a:r>
                <a:rPr lang="en-US"/>
                <a:t>Take                   , x </a:t>
              </a:r>
              <a:r>
                <a:rPr lang="en-US">
                  <a:sym typeface="Symbol" pitchFamily="18" charset="2"/>
                </a:rPr>
                <a:t> [0,-)</a:t>
              </a:r>
            </a:p>
            <a:p>
              <a:pPr>
                <a:lnSpc>
                  <a:spcPct val="130000"/>
                </a:lnSpc>
              </a:pPr>
              <a:r>
                <a:rPr lang="en-US"/>
                <a:t>Cumulative distribution</a:t>
              </a:r>
              <a:r>
                <a:rPr lang="en-US" b="1"/>
                <a:t>:</a:t>
              </a:r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30000"/>
                </a:lnSpc>
              </a:pPr>
              <a:r>
                <a:rPr lang="en-US"/>
                <a:t>Normalized:</a:t>
              </a:r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2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/>
                <a:t>Generate a uniform pseudo-random number </a:t>
              </a:r>
              <a:r>
                <a:rPr lang="en-US" b="1" i="1">
                  <a:solidFill>
                    <a:srgbClr val="CC00CC"/>
                  </a:solidFill>
                  <a:sym typeface="Symbol" pitchFamily="18" charset="2"/>
                </a:rPr>
                <a:t> </a:t>
              </a:r>
              <a:r>
                <a:rPr lang="en-US" b="1">
                  <a:solidFill>
                    <a:srgbClr val="CC00CC"/>
                  </a:solidFill>
                  <a:sym typeface="Symbol" pitchFamily="18" charset="2"/>
                </a:rPr>
                <a:t> [0,1)</a:t>
              </a:r>
            </a:p>
            <a:p>
              <a:pPr>
                <a:lnSpc>
                  <a:spcPct val="12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b="1">
                <a:solidFill>
                  <a:srgbClr val="CC00CC"/>
                </a:solidFill>
                <a:sym typeface="Symbol" pitchFamily="18" charset="2"/>
              </a:endParaRPr>
            </a:p>
            <a:p>
              <a:pPr>
                <a:lnSpc>
                  <a:spcPct val="12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>
                  <a:sym typeface="Symbol" pitchFamily="18" charset="2"/>
                </a:rPr>
                <a:t>Sample </a:t>
              </a:r>
              <a:r>
                <a:rPr lang="en-US" b="1" i="1">
                  <a:sym typeface="Symbol" pitchFamily="18" charset="2"/>
                </a:rPr>
                <a:t>t</a:t>
              </a:r>
              <a:r>
                <a:rPr lang="en-US">
                  <a:sym typeface="Symbol" pitchFamily="18" charset="2"/>
                </a:rPr>
                <a:t> by inverting</a:t>
              </a:r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30000"/>
                </a:lnSpc>
              </a:pPr>
              <a:r>
                <a:rPr lang="en-US"/>
                <a:t>Repeat N times</a:t>
              </a:r>
            </a:p>
          </p:txBody>
        </p:sp>
        <p:graphicFrame>
          <p:nvGraphicFramePr>
            <p:cNvPr id="1660935" name="Object 7"/>
            <p:cNvGraphicFramePr>
              <a:graphicFrameLocks noChangeAspect="1"/>
            </p:cNvGraphicFramePr>
            <p:nvPr/>
          </p:nvGraphicFramePr>
          <p:xfrm>
            <a:off x="462" y="976"/>
            <a:ext cx="2069" cy="543"/>
          </p:xfrm>
          <a:graphic>
            <a:graphicData uri="http://schemas.openxmlformats.org/presentationml/2006/ole">
              <p:oleObj spid="_x0000_s1660935" name="Equation" r:id="rId6" imgW="1841400" imgH="482400" progId="Equation.3">
                <p:embed/>
              </p:oleObj>
            </a:graphicData>
          </a:graphic>
        </p:graphicFrame>
        <p:graphicFrame>
          <p:nvGraphicFramePr>
            <p:cNvPr id="1660936" name="Object 8"/>
            <p:cNvGraphicFramePr>
              <a:graphicFrameLocks noChangeAspect="1"/>
            </p:cNvGraphicFramePr>
            <p:nvPr/>
          </p:nvGraphicFramePr>
          <p:xfrm>
            <a:off x="440" y="1615"/>
            <a:ext cx="1756" cy="586"/>
          </p:xfrm>
          <a:graphic>
            <a:graphicData uri="http://schemas.openxmlformats.org/presentationml/2006/ole">
              <p:oleObj spid="_x0000_s1660936" name="Equation" r:id="rId7" imgW="1562040" imgH="520560" progId="Equation.3">
                <p:embed/>
              </p:oleObj>
            </a:graphicData>
          </a:graphic>
        </p:graphicFrame>
        <p:graphicFrame>
          <p:nvGraphicFramePr>
            <p:cNvPr id="1660937" name="Object 9"/>
            <p:cNvGraphicFramePr>
              <a:graphicFrameLocks noChangeAspect="1"/>
            </p:cNvGraphicFramePr>
            <p:nvPr/>
          </p:nvGraphicFramePr>
          <p:xfrm>
            <a:off x="1156" y="2503"/>
            <a:ext cx="771" cy="379"/>
          </p:xfrm>
          <a:graphic>
            <a:graphicData uri="http://schemas.openxmlformats.org/presentationml/2006/ole">
              <p:oleObj spid="_x0000_s1660937" name="Equation" r:id="rId8" imgW="672840" imgH="330120" progId="Equation.3">
                <p:embed/>
              </p:oleObj>
            </a:graphicData>
          </a:graphic>
        </p:graphicFrame>
        <p:graphicFrame>
          <p:nvGraphicFramePr>
            <p:cNvPr id="1660938" name="Object 10"/>
            <p:cNvGraphicFramePr>
              <a:graphicFrameLocks noChangeAspect="1"/>
            </p:cNvGraphicFramePr>
            <p:nvPr/>
          </p:nvGraphicFramePr>
          <p:xfrm>
            <a:off x="1061" y="3002"/>
            <a:ext cx="1054" cy="245"/>
          </p:xfrm>
          <a:graphic>
            <a:graphicData uri="http://schemas.openxmlformats.org/presentationml/2006/ole">
              <p:oleObj spid="_x0000_s1660938" name="Equation" r:id="rId9" imgW="92700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29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A8A3B-D7B7-4B8F-91BA-B57D598A024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62984" name="Rectangle 5"/>
          <p:cNvSpPr>
            <a:spLocks noChangeArrowheads="1"/>
          </p:cNvSpPr>
          <p:nvPr/>
        </p:nvSpPr>
        <p:spPr bwMode="auto">
          <a:xfrm>
            <a:off x="539750" y="388938"/>
            <a:ext cx="8088313" cy="4889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chemeClr val="tx2"/>
                </a:solidFill>
              </a:rPr>
              <a:t>Sampling from a distribution: rejection technique</a:t>
            </a:r>
          </a:p>
        </p:txBody>
      </p:sp>
      <p:sp>
        <p:nvSpPr>
          <p:cNvPr id="1662985" name="Text Box 4"/>
          <p:cNvSpPr txBox="1">
            <a:spLocks noChangeArrowheads="1"/>
          </p:cNvSpPr>
          <p:nvPr/>
        </p:nvSpPr>
        <p:spPr bwMode="auto">
          <a:xfrm>
            <a:off x="611188" y="844550"/>
            <a:ext cx="8281987" cy="59340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Rejection procedure: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Let be</a:t>
            </a:r>
            <a:r>
              <a:rPr lang="en-US" sz="2000">
                <a:solidFill>
                  <a:srgbClr val="CC00CC"/>
                </a:solidFill>
              </a:rPr>
              <a:t> </a:t>
            </a:r>
            <a:r>
              <a:rPr lang="en-US" sz="2000" i="1">
                <a:solidFill>
                  <a:srgbClr val="CC00CC"/>
                </a:solidFill>
              </a:rPr>
              <a:t>f’(x)</a:t>
            </a:r>
            <a:r>
              <a:rPr lang="en-US" sz="2000" i="1"/>
              <a:t>,</a:t>
            </a:r>
            <a:r>
              <a:rPr lang="en-US" sz="2000">
                <a:solidFill>
                  <a:srgbClr val="CC00CC"/>
                </a:solidFill>
              </a:rPr>
              <a:t> </a:t>
            </a:r>
            <a:r>
              <a:rPr lang="en-US" sz="2000"/>
              <a:t>a normalized distribution function, which cannot be sampled by integration and inversion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Let be </a:t>
            </a:r>
            <a:r>
              <a:rPr lang="en-US" sz="2000" i="1">
                <a:solidFill>
                  <a:srgbClr val="CC00CC"/>
                </a:solidFill>
              </a:rPr>
              <a:t>g’(x),</a:t>
            </a:r>
            <a:r>
              <a:rPr lang="en-US" sz="2000"/>
              <a:t> a normalized distribution function, which can be sampled, and such that </a:t>
            </a:r>
            <a:r>
              <a:rPr lang="en-US" sz="2000" i="1"/>
              <a:t>Cg’(x) </a:t>
            </a:r>
            <a:r>
              <a:rPr lang="en-US" sz="2000">
                <a:sym typeface="Symbol" pitchFamily="18" charset="2"/>
              </a:rPr>
              <a:t></a:t>
            </a:r>
            <a:r>
              <a:rPr lang="en-US" sz="2000" i="1">
                <a:sym typeface="Symbol" pitchFamily="18" charset="2"/>
              </a:rPr>
              <a:t> f’(x),</a:t>
            </a:r>
            <a:r>
              <a:rPr lang="en-US" sz="2000">
                <a:sym typeface="Symbol" pitchFamily="18" charset="2"/>
              </a:rPr>
              <a:t>  </a:t>
            </a:r>
            <a:r>
              <a:rPr lang="en-US" sz="2000" i="1">
                <a:sym typeface="Symbol" pitchFamily="18" charset="2"/>
              </a:rPr>
              <a:t>x</a:t>
            </a:r>
            <a:r>
              <a:rPr lang="en-US" sz="2000">
                <a:sym typeface="Symbol" pitchFamily="18" charset="2"/>
              </a:rPr>
              <a:t>  [</a:t>
            </a:r>
            <a:r>
              <a:rPr lang="en-US" sz="2000" i="1">
                <a:sym typeface="Symbol" pitchFamily="18" charset="2"/>
              </a:rPr>
              <a:t>x</a:t>
            </a:r>
            <a:r>
              <a:rPr lang="en-US" sz="2000" i="1" baseline="-25000">
                <a:sym typeface="Symbol" pitchFamily="18" charset="2"/>
              </a:rPr>
              <a:t>min</a:t>
            </a:r>
            <a:r>
              <a:rPr lang="en-US" sz="2000" i="1">
                <a:sym typeface="Symbol" pitchFamily="18" charset="2"/>
              </a:rPr>
              <a:t>, x</a:t>
            </a:r>
            <a:r>
              <a:rPr lang="en-US" sz="2000" i="1" baseline="-25000">
                <a:sym typeface="Symbol" pitchFamily="18" charset="2"/>
              </a:rPr>
              <a:t>max</a:t>
            </a:r>
            <a:r>
              <a:rPr lang="en-US" sz="2000">
                <a:sym typeface="Symbol" pitchFamily="18" charset="2"/>
              </a:rPr>
              <a:t>]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Sample X from g’(x), and </a:t>
            </a:r>
            <a:r>
              <a:rPr lang="en-US" sz="2000"/>
              <a:t>generate a uniform pseudo-random number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 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 [0,1)</a:t>
            </a: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Accept </a:t>
            </a:r>
            <a:r>
              <a:rPr lang="en-US" sz="2000" i="1">
                <a:sym typeface="Symbol" pitchFamily="18" charset="2"/>
              </a:rPr>
              <a:t>X</a:t>
            </a:r>
            <a:r>
              <a:rPr lang="en-US" sz="2000">
                <a:sym typeface="Symbol" pitchFamily="18" charset="2"/>
              </a:rPr>
              <a:t> if </a:t>
            </a:r>
            <a:r>
              <a:rPr lang="en-US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>
                <a:sym typeface="Symbol" pitchFamily="18" charset="2"/>
              </a:rPr>
              <a:t> &lt;</a:t>
            </a:r>
            <a:r>
              <a:rPr lang="en-US" sz="2000" i="1">
                <a:sym typeface="Symbol" pitchFamily="18" charset="2"/>
              </a:rPr>
              <a:t>f’(X)/Cg’(X)</a:t>
            </a:r>
            <a:r>
              <a:rPr lang="en-US" sz="2000">
                <a:sym typeface="Symbol" pitchFamily="18" charset="2"/>
              </a:rPr>
              <a:t>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, </a:t>
            </a:r>
            <a:r>
              <a:rPr lang="en-US" sz="2000">
                <a:sym typeface="Symbol" pitchFamily="18" charset="2"/>
              </a:rPr>
              <a:t>if not repeat the previous step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The overall efficiency (accepted/rejected) is given by: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 and the probability that </a:t>
            </a:r>
            <a:r>
              <a:rPr lang="en-US" sz="2000" i="1">
                <a:sym typeface="Symbol" pitchFamily="18" charset="2"/>
              </a:rPr>
              <a:t>X </a:t>
            </a:r>
            <a:r>
              <a:rPr lang="en-US" sz="2000">
                <a:sym typeface="Symbol" pitchFamily="18" charset="2"/>
              </a:rPr>
              <a:t>is accepted is unbiased: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</p:txBody>
      </p:sp>
      <p:graphicFrame>
        <p:nvGraphicFramePr>
          <p:cNvPr id="1662981" name="Object 5"/>
          <p:cNvGraphicFramePr>
            <a:graphicFrameLocks noChangeAspect="1"/>
          </p:cNvGraphicFramePr>
          <p:nvPr/>
        </p:nvGraphicFramePr>
        <p:xfrm>
          <a:off x="2555875" y="5734050"/>
          <a:ext cx="4194175" cy="614363"/>
        </p:xfrm>
        <a:graphic>
          <a:graphicData uri="http://schemas.openxmlformats.org/presentationml/2006/ole">
            <p:oleObj spid="_x0000_s1662981" name="Equation" r:id="rId4" imgW="2857320" imgH="419040" progId="Equation.3">
              <p:embed/>
            </p:oleObj>
          </a:graphicData>
        </a:graphic>
      </p:graphicFrame>
      <p:graphicFrame>
        <p:nvGraphicFramePr>
          <p:cNvPr id="1662982" name="Object 6"/>
          <p:cNvGraphicFramePr>
            <a:graphicFrameLocks noChangeAspect="1"/>
          </p:cNvGraphicFramePr>
          <p:nvPr/>
        </p:nvGraphicFramePr>
        <p:xfrm>
          <a:off x="2987675" y="4292600"/>
          <a:ext cx="3024188" cy="773113"/>
        </p:xfrm>
        <a:graphic>
          <a:graphicData uri="http://schemas.openxmlformats.org/presentationml/2006/ole">
            <p:oleObj spid="_x0000_s1662982" name="Equation" r:id="rId5" imgW="1638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4417" name="Slide Number Placeholder 3"/>
          <p:cNvSpPr txBox="1">
            <a:spLocks noGrp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B8238800-2866-43B5-85F8-D26EED40DA43}" type="slidenum">
              <a:rPr lang="en-US" sz="1200">
                <a:latin typeface="Tahoma" pitchFamily="34" charset="0"/>
              </a:rPr>
              <a:pPr algn="r"/>
              <a:t>18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24418" name="Rectangle 5"/>
          <p:cNvSpPr>
            <a:spLocks noChangeArrowheads="1"/>
          </p:cNvSpPr>
          <p:nvPr/>
        </p:nvSpPr>
        <p:spPr bwMode="auto">
          <a:xfrm>
            <a:off x="539750" y="388938"/>
            <a:ext cx="6300788" cy="4889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chemeClr val="tx2"/>
                </a:solidFill>
              </a:rPr>
              <a:t>Sampling from a distribution: example</a:t>
            </a:r>
          </a:p>
        </p:txBody>
      </p:sp>
      <p:sp>
        <p:nvSpPr>
          <p:cNvPr id="1724419" name="Text Box 5"/>
          <p:cNvSpPr txBox="1">
            <a:spLocks noChangeArrowheads="1"/>
          </p:cNvSpPr>
          <p:nvPr/>
        </p:nvSpPr>
        <p:spPr bwMode="auto">
          <a:xfrm>
            <a:off x="611188" y="981075"/>
            <a:ext cx="3384550" cy="520382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Rejection procedure: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Let be</a:t>
            </a:r>
            <a:r>
              <a:rPr lang="en-US" sz="2000">
                <a:solidFill>
                  <a:srgbClr val="CC00CC"/>
                </a:solidFill>
              </a:rPr>
              <a:t> </a:t>
            </a:r>
            <a:r>
              <a:rPr lang="en-US" sz="2000" i="1">
                <a:solidFill>
                  <a:srgbClr val="CC00CC"/>
                </a:solidFill>
              </a:rPr>
              <a:t>f’(x) =(1+3x</a:t>
            </a:r>
            <a:r>
              <a:rPr lang="en-US" sz="2000" i="1" baseline="30000">
                <a:solidFill>
                  <a:srgbClr val="CC00CC"/>
                </a:solidFill>
              </a:rPr>
              <a:t>2</a:t>
            </a:r>
            <a:r>
              <a:rPr lang="en-US" sz="2000" i="1">
                <a:solidFill>
                  <a:srgbClr val="CC00CC"/>
                </a:solidFill>
              </a:rPr>
              <a:t>)/4, 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 i="1">
                <a:solidFill>
                  <a:srgbClr val="CC00CC"/>
                </a:solidFill>
              </a:rPr>
              <a:t>x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 [-1,1], 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Take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g’(x)=1/2, C=2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Generate two uniform pseudo-random numbers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sz="2000" b="1" i="1" baseline="-25000">
                <a:solidFill>
                  <a:srgbClr val="CC00CC"/>
                </a:solidFill>
                <a:sym typeface="Symbol" pitchFamily="18" charset="2"/>
              </a:rPr>
              <a:t>1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, </a:t>
            </a:r>
            <a:r>
              <a:rPr lang="en-US" sz="2000" b="1" i="1" baseline="-25000">
                <a:solidFill>
                  <a:srgbClr val="CC00CC"/>
                </a:solidFill>
                <a:sym typeface="Symbol" pitchFamily="18" charset="2"/>
              </a:rPr>
              <a:t>2 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 [0,1)</a:t>
            </a: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Accept </a:t>
            </a:r>
            <a:r>
              <a:rPr lang="en-US" sz="2000" b="1" i="1">
                <a:solidFill>
                  <a:srgbClr val="CC00CC"/>
                </a:solidFill>
              </a:rPr>
              <a:t>X=2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sz="2000" b="1" i="1" baseline="-25000">
                <a:solidFill>
                  <a:srgbClr val="CC00CC"/>
                </a:solidFill>
                <a:sym typeface="Symbol" pitchFamily="18" charset="2"/>
              </a:rPr>
              <a:t>1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-1 </a:t>
            </a:r>
            <a:r>
              <a:rPr lang="en-US" sz="2000"/>
              <a:t>if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/>
              <a:t>    </a:t>
            </a:r>
            <a:r>
              <a:rPr lang="en-US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b="1" i="1" baseline="-25000">
                <a:solidFill>
                  <a:srgbClr val="CC00CC"/>
                </a:solidFill>
                <a:sym typeface="Symbol" pitchFamily="18" charset="2"/>
              </a:rPr>
              <a:t>2</a:t>
            </a:r>
            <a:r>
              <a:rPr lang="en-US" b="1" i="1">
                <a:solidFill>
                  <a:srgbClr val="CC00CC"/>
                </a:solidFill>
                <a:sym typeface="Symbol" pitchFamily="18" charset="2"/>
              </a:rPr>
              <a:t> 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&lt; </a:t>
            </a:r>
            <a:r>
              <a:rPr lang="en-US" sz="2000" b="1" i="1">
                <a:solidFill>
                  <a:srgbClr val="CC00CC"/>
                </a:solidFill>
              </a:rPr>
              <a:t>(1+3X</a:t>
            </a:r>
            <a:r>
              <a:rPr lang="en-US" sz="2000" b="1" i="1" baseline="30000">
                <a:solidFill>
                  <a:srgbClr val="CC00CC"/>
                </a:solidFill>
              </a:rPr>
              <a:t>2</a:t>
            </a:r>
            <a:r>
              <a:rPr lang="en-US" sz="2000" b="1" i="1">
                <a:solidFill>
                  <a:srgbClr val="CC00CC"/>
                </a:solidFill>
              </a:rPr>
              <a:t>)/4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, </a:t>
            </a:r>
            <a:r>
              <a:rPr lang="en-US" sz="2000">
                <a:sym typeface="Symbol" pitchFamily="18" charset="2"/>
              </a:rPr>
              <a:t>if not repeat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</p:txBody>
      </p:sp>
      <p:pic>
        <p:nvPicPr>
          <p:cNvPr id="1724420" name="Picture 6" descr="rejnw"/>
          <p:cNvPicPr>
            <a:picLocks noChangeAspect="1" noChangeArrowheads="1"/>
          </p:cNvPicPr>
          <p:nvPr/>
        </p:nvPicPr>
        <p:blipFill>
          <a:blip r:embed="rId3" cstate="print"/>
          <a:srcRect l="7349" t="9995" r="8672" b="7320"/>
          <a:stretch>
            <a:fillRect/>
          </a:stretch>
        </p:blipFill>
        <p:spPr bwMode="auto">
          <a:xfrm>
            <a:off x="3995738" y="1268413"/>
            <a:ext cx="4535487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44E11-9577-42BA-B0A2-F5624558B2C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726466" name="Rectangle 5"/>
          <p:cNvSpPr>
            <a:spLocks noChangeArrowheads="1"/>
          </p:cNvSpPr>
          <p:nvPr/>
        </p:nvSpPr>
        <p:spPr bwMode="auto">
          <a:xfrm>
            <a:off x="666750" y="328613"/>
            <a:ext cx="6424613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Particle transport Monte Carlo:</a:t>
            </a:r>
          </a:p>
        </p:txBody>
      </p:sp>
      <p:sp>
        <p:nvSpPr>
          <p:cNvPr id="1726467" name="Text Box 3"/>
          <p:cNvSpPr txBox="1">
            <a:spLocks noChangeArrowheads="1"/>
          </p:cNvSpPr>
          <p:nvPr/>
        </p:nvSpPr>
        <p:spPr bwMode="auto">
          <a:xfrm>
            <a:off x="611188" y="844550"/>
            <a:ext cx="8281987" cy="33782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Assumptions: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</a:rPr>
              <a:t>Static, homogeneous</a:t>
            </a:r>
            <a:r>
              <a:rPr lang="en-US" sz="2000"/>
              <a:t>, </a:t>
            </a:r>
            <a:r>
              <a:rPr lang="en-US" sz="2000">
                <a:solidFill>
                  <a:srgbClr val="CC00CC"/>
                </a:solidFill>
              </a:rPr>
              <a:t>isotropic</a:t>
            </a:r>
            <a:r>
              <a:rPr lang="en-US" sz="2000"/>
              <a:t>, and </a:t>
            </a:r>
            <a:r>
              <a:rPr lang="en-US" sz="2000">
                <a:solidFill>
                  <a:srgbClr val="CC00CC"/>
                </a:solidFill>
              </a:rPr>
              <a:t>amorphous</a:t>
            </a:r>
            <a:r>
              <a:rPr lang="en-US" sz="2000"/>
              <a:t> media (and geometry)</a:t>
            </a: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</a:rPr>
              <a:t>Markovian</a:t>
            </a:r>
            <a:r>
              <a:rPr lang="en-US" sz="2000"/>
              <a:t> process: the </a:t>
            </a:r>
            <a:r>
              <a:rPr lang="en-US" sz="2000">
                <a:solidFill>
                  <a:srgbClr val="CC00CC"/>
                </a:solidFill>
              </a:rPr>
              <a:t>fate</a:t>
            </a:r>
            <a:r>
              <a:rPr lang="en-US" sz="2000"/>
              <a:t> of a particle depends </a:t>
            </a:r>
            <a:r>
              <a:rPr lang="en-US" sz="2000">
                <a:solidFill>
                  <a:srgbClr val="CC00CC"/>
                </a:solidFill>
              </a:rPr>
              <a:t>only on its actual properties</a:t>
            </a:r>
            <a:r>
              <a:rPr lang="en-US" sz="2000"/>
              <a:t>, not on previous events or histories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Particles </a:t>
            </a:r>
            <a:r>
              <a:rPr lang="en-US" sz="2000">
                <a:solidFill>
                  <a:srgbClr val="CC00CC"/>
                </a:solidFill>
              </a:rPr>
              <a:t>do not interact</a:t>
            </a:r>
            <a:r>
              <a:rPr lang="en-US" sz="2000"/>
              <a:t> with each other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Particles interact with individual </a:t>
            </a:r>
            <a:r>
              <a:rPr lang="en-US" sz="2000">
                <a:solidFill>
                  <a:srgbClr val="CC00CC"/>
                </a:solidFill>
              </a:rPr>
              <a:t>atoms/nuclei/molecules </a:t>
            </a:r>
            <a:r>
              <a:rPr lang="en-US" sz="2000"/>
              <a:t>(invalid at low energies)</a:t>
            </a: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Material </a:t>
            </a:r>
            <a:r>
              <a:rPr lang="en-US" sz="2000">
                <a:solidFill>
                  <a:srgbClr val="CC00CC"/>
                </a:solidFill>
              </a:rPr>
              <a:t>properties</a:t>
            </a:r>
            <a:r>
              <a:rPr lang="en-US" sz="2000"/>
              <a:t> are  </a:t>
            </a:r>
            <a:r>
              <a:rPr lang="en-US" sz="2000">
                <a:solidFill>
                  <a:srgbClr val="CC00CC"/>
                </a:solidFill>
              </a:rPr>
              <a:t>not affected</a:t>
            </a:r>
            <a:r>
              <a:rPr lang="en-US" sz="2000"/>
              <a:t> by particle reactions</a:t>
            </a:r>
          </a:p>
        </p:txBody>
      </p:sp>
      <p:grpSp>
        <p:nvGrpSpPr>
          <p:cNvPr id="1714182" name="Group 6"/>
          <p:cNvGrpSpPr>
            <a:grpSpLocks/>
          </p:cNvGrpSpPr>
          <p:nvPr/>
        </p:nvGrpSpPr>
        <p:grpSpPr bwMode="auto">
          <a:xfrm>
            <a:off x="2195513" y="4279900"/>
            <a:ext cx="4427537" cy="1957388"/>
            <a:chOff x="1180" y="2205"/>
            <a:chExt cx="2789" cy="1233"/>
          </a:xfrm>
        </p:grpSpPr>
        <p:sp>
          <p:nvSpPr>
            <p:cNvPr id="1726469" name="AutoShape 4"/>
            <p:cNvSpPr>
              <a:spLocks noChangeArrowheads="1"/>
            </p:cNvSpPr>
            <p:nvPr/>
          </p:nvSpPr>
          <p:spPr bwMode="auto">
            <a:xfrm>
              <a:off x="2381" y="2205"/>
              <a:ext cx="318" cy="499"/>
            </a:xfrm>
            <a:prstGeom prst="downArrow">
              <a:avLst>
                <a:gd name="adj1" fmla="val 50000"/>
                <a:gd name="adj2" fmla="val 39230"/>
              </a:avLst>
            </a:prstGeom>
            <a:noFill/>
            <a:ln w="31750" algn="ctr">
              <a:solidFill>
                <a:srgbClr val="CC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n-GB"/>
            </a:p>
          </p:txBody>
        </p:sp>
        <p:sp>
          <p:nvSpPr>
            <p:cNvPr id="1714181" name="Text Box 5"/>
            <p:cNvSpPr txBox="1">
              <a:spLocks noChangeArrowheads="1"/>
            </p:cNvSpPr>
            <p:nvPr/>
          </p:nvSpPr>
          <p:spPr bwMode="auto">
            <a:xfrm>
              <a:off x="1180" y="2976"/>
              <a:ext cx="2789" cy="462"/>
            </a:xfrm>
            <a:prstGeom prst="rect">
              <a:avLst/>
            </a:prstGeom>
            <a:solidFill>
              <a:srgbClr val="FFCC00">
                <a:alpha val="35001"/>
              </a:srgbClr>
            </a:solidFill>
            <a:ln w="31750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000" b="1" i="1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The superposition principle can be used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4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4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2D52A9-3A47-40EA-9CC3-FC621C88112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3010" name="Rectangle 9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chemeClr val="tx2"/>
                </a:solidFill>
              </a:rPr>
              <a:t>Overview:</a:t>
            </a:r>
            <a:endParaRPr lang="en-US" sz="3200" b="1" i="1">
              <a:solidFill>
                <a:schemeClr val="tx2"/>
              </a:solidFill>
            </a:endParaRPr>
          </a:p>
        </p:txBody>
      </p:sp>
      <p:sp>
        <p:nvSpPr>
          <p:cNvPr id="43011" name="Text Box 16"/>
          <p:cNvSpPr txBox="1">
            <a:spLocks noChangeArrowheads="1"/>
          </p:cNvSpPr>
          <p:nvPr/>
        </p:nvSpPr>
        <p:spPr bwMode="auto">
          <a:xfrm>
            <a:off x="611188" y="1341438"/>
            <a:ext cx="8243887" cy="4211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6075" indent="-346075">
              <a:lnSpc>
                <a:spcPct val="90000"/>
              </a:lnSpc>
            </a:pPr>
            <a:r>
              <a:rPr lang="en-US" sz="2000" u="sng">
                <a:solidFill>
                  <a:srgbClr val="CC0000"/>
                </a:solidFill>
              </a:rPr>
              <a:t>General concepts:</a:t>
            </a:r>
          </a:p>
          <a:p>
            <a:pPr marL="346075" indent="-346075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accent2"/>
                </a:solidFill>
              </a:rPr>
              <a:t>Phase space </a:t>
            </a:r>
          </a:p>
          <a:p>
            <a:pPr marL="346075" indent="-346075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accent2"/>
                </a:solidFill>
              </a:rPr>
              <a:t>The Boltzmann equation</a:t>
            </a:r>
          </a:p>
          <a:p>
            <a:pPr marL="346075" indent="-346075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accent2"/>
                </a:solidFill>
              </a:rPr>
              <a:t>Monte Carlo foundations</a:t>
            </a:r>
          </a:p>
          <a:p>
            <a:pPr marL="346075" indent="-346075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accent2"/>
                </a:solidFill>
              </a:rPr>
              <a:t>Simulation vs. integration</a:t>
            </a:r>
          </a:p>
          <a:p>
            <a:pPr marL="346075" indent="-346075">
              <a:lnSpc>
                <a:spcPct val="90000"/>
              </a:lnSpc>
            </a:pPr>
            <a:r>
              <a:rPr lang="en-US" sz="2000" u="sng">
                <a:solidFill>
                  <a:srgbClr val="CC0000"/>
                </a:solidFill>
              </a:rPr>
              <a:t>Sampling techniques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009900"/>
                </a:solidFill>
              </a:rPr>
              <a:t>discrete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009900"/>
                </a:solidFill>
              </a:rPr>
              <a:t>by inversion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009900"/>
                </a:solidFill>
              </a:rPr>
              <a:t>by rejection</a:t>
            </a:r>
            <a:endParaRPr lang="en-US" sz="2000">
              <a:solidFill>
                <a:srgbClr val="008080"/>
              </a:solidFill>
            </a:endParaRPr>
          </a:p>
          <a:p>
            <a:pPr marL="346075" indent="-346075">
              <a:lnSpc>
                <a:spcPct val="90000"/>
              </a:lnSpc>
            </a:pPr>
            <a:r>
              <a:rPr lang="en-US" sz="2000" u="sng">
                <a:solidFill>
                  <a:srgbClr val="CC0000"/>
                </a:solidFill>
              </a:rPr>
              <a:t>Results and Errors: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tx2"/>
                </a:solidFill>
              </a:rPr>
              <a:t>Statistical errors (single histories, batches)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tx2"/>
                </a:solidFill>
              </a:rPr>
              <a:t>Figure of merit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None/>
            </a:pPr>
            <a:endParaRPr lang="en-US" sz="2000">
              <a:solidFill>
                <a:schemeClr val="tx2"/>
              </a:solidFill>
            </a:endParaRP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None/>
            </a:pPr>
            <a:endParaRPr lang="en-US" sz="2000">
              <a:solidFill>
                <a:srgbClr val="009900"/>
              </a:solidFill>
            </a:endParaRP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None/>
            </a:pPr>
            <a:endParaRPr lang="en-US" sz="200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85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7AE088-5ED2-418E-AA99-6830DEC967E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728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Particle transport Monte Carlo:</a:t>
            </a:r>
          </a:p>
        </p:txBody>
      </p:sp>
      <p:sp>
        <p:nvSpPr>
          <p:cNvPr id="1728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rgbClr val="CC0000"/>
                </a:solidFill>
              </a:rPr>
              <a:t>Application of Monte Carlo to particle transport and interaction</a:t>
            </a:r>
            <a:r>
              <a:rPr lang="en-US" sz="2000" smtClean="0"/>
              <a:t>:</a:t>
            </a:r>
          </a:p>
          <a:p>
            <a:pPr eaLnBrk="1" hangingPunct="1"/>
            <a:r>
              <a:rPr lang="en-US" sz="2000" smtClean="0"/>
              <a:t>Each particle is followed on its path through matter.</a:t>
            </a:r>
          </a:p>
          <a:p>
            <a:pPr eaLnBrk="1" hangingPunct="1"/>
            <a:r>
              <a:rPr lang="en-US" sz="2000" smtClean="0">
                <a:solidFill>
                  <a:srgbClr val="3366CC"/>
                </a:solidFill>
              </a:rPr>
              <a:t>At each step the occurrence and outcome of interactions are decided by random selection from the appropriate probability distributions</a:t>
            </a:r>
            <a:r>
              <a:rPr lang="en-US" sz="2000" smtClean="0"/>
              <a:t>.</a:t>
            </a:r>
          </a:p>
          <a:p>
            <a:pPr eaLnBrk="1" hangingPunct="1"/>
            <a:r>
              <a:rPr lang="en-US" sz="2000" smtClean="0"/>
              <a:t>All the secondaries issued from the same primary are transported before a new history is started.</a:t>
            </a:r>
          </a:p>
          <a:p>
            <a:pPr eaLnBrk="1" hangingPunct="1"/>
            <a:r>
              <a:rPr lang="en-US" sz="2000" smtClean="0">
                <a:solidFill>
                  <a:srgbClr val="CC0000"/>
                </a:solidFill>
              </a:rPr>
              <a:t>The accuracy and reliability of a Monte Carlo depends on the models or data on which the pdfs are based</a:t>
            </a:r>
          </a:p>
          <a:p>
            <a:pPr eaLnBrk="1" hangingPunct="1"/>
            <a:r>
              <a:rPr lang="en-US" sz="2000" smtClean="0"/>
              <a:t>Statistical accuracy of results depends on the number of “histories"</a:t>
            </a:r>
          </a:p>
          <a:p>
            <a:pPr eaLnBrk="1" hangingPunct="1"/>
            <a:r>
              <a:rPr lang="en-US" sz="2000" smtClean="0"/>
              <a:t>Statistical convergence can be accelerated by “biasing" techniques.</a:t>
            </a:r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C45461-2B21-4674-8F25-063CDC5705A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73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Practical implementations</a:t>
            </a:r>
          </a:p>
        </p:txBody>
      </p:sp>
      <p:sp>
        <p:nvSpPr>
          <p:cNvPr id="1730563" name="Text Box 3"/>
          <p:cNvSpPr txBox="1">
            <a:spLocks noChangeArrowheads="1"/>
          </p:cNvSpPr>
          <p:nvPr/>
        </p:nvSpPr>
        <p:spPr bwMode="auto">
          <a:xfrm>
            <a:off x="2124075" y="2276475"/>
            <a:ext cx="3278188" cy="110172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9900"/>
                </a:solidFill>
              </a:rPr>
              <a:t>Track through geometry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Random distance to interaction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Continuous processes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Estimators</a:t>
            </a:r>
          </a:p>
        </p:txBody>
      </p:sp>
      <p:sp>
        <p:nvSpPr>
          <p:cNvPr id="1730564" name="Line 4"/>
          <p:cNvSpPr>
            <a:spLocks noChangeShapeType="1"/>
          </p:cNvSpPr>
          <p:nvPr/>
        </p:nvSpPr>
        <p:spPr bwMode="auto">
          <a:xfrm flipV="1">
            <a:off x="5364163" y="1557338"/>
            <a:ext cx="287337" cy="719137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565" name="Line 5"/>
          <p:cNvSpPr>
            <a:spLocks noChangeShapeType="1"/>
          </p:cNvSpPr>
          <p:nvPr/>
        </p:nvSpPr>
        <p:spPr bwMode="auto">
          <a:xfrm flipV="1">
            <a:off x="5364163" y="2781300"/>
            <a:ext cx="431800" cy="360363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566" name="Line 6"/>
          <p:cNvSpPr>
            <a:spLocks noChangeShapeType="1"/>
          </p:cNvSpPr>
          <p:nvPr/>
        </p:nvSpPr>
        <p:spPr bwMode="auto">
          <a:xfrm>
            <a:off x="5364163" y="3357563"/>
            <a:ext cx="720725" cy="358775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567" name="Text Box 7"/>
          <p:cNvSpPr txBox="1">
            <a:spLocks noChangeArrowheads="1"/>
          </p:cNvSpPr>
          <p:nvPr/>
        </p:nvSpPr>
        <p:spPr bwMode="auto">
          <a:xfrm>
            <a:off x="3851275" y="908050"/>
            <a:ext cx="4691063" cy="61277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9900"/>
                </a:solidFill>
              </a:rPr>
              <a:t>particle exits the problem before interaction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Estimators</a:t>
            </a:r>
          </a:p>
        </p:txBody>
      </p:sp>
      <p:sp>
        <p:nvSpPr>
          <p:cNvPr id="1730568" name="Text Box 8"/>
          <p:cNvSpPr txBox="1">
            <a:spLocks noChangeArrowheads="1"/>
          </p:cNvSpPr>
          <p:nvPr/>
        </p:nvSpPr>
        <p:spPr bwMode="auto">
          <a:xfrm>
            <a:off x="5795963" y="1844675"/>
            <a:ext cx="2935287" cy="110172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9900"/>
                </a:solidFill>
              </a:rPr>
              <a:t>particle dies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(below transport threshold,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discarded..)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Estimators</a:t>
            </a:r>
          </a:p>
        </p:txBody>
      </p:sp>
      <p:sp>
        <p:nvSpPr>
          <p:cNvPr id="1730569" name="Text Box 9"/>
          <p:cNvSpPr txBox="1">
            <a:spLocks noChangeArrowheads="1"/>
          </p:cNvSpPr>
          <p:nvPr/>
        </p:nvSpPr>
        <p:spPr bwMode="auto">
          <a:xfrm>
            <a:off x="5651500" y="3716338"/>
            <a:ext cx="3194050" cy="857250"/>
          </a:xfrm>
          <a:prstGeom prst="rect">
            <a:avLst/>
          </a:prstGeom>
          <a:noFill/>
          <a:ln w="31750" algn="ctr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9900"/>
                </a:solidFill>
              </a:rPr>
              <a:t>Interaction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Generate secondary particles 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Estimators</a:t>
            </a:r>
          </a:p>
        </p:txBody>
      </p:sp>
      <p:sp>
        <p:nvSpPr>
          <p:cNvPr id="1730570" name="Line 10"/>
          <p:cNvSpPr>
            <a:spLocks noChangeShapeType="1"/>
          </p:cNvSpPr>
          <p:nvPr/>
        </p:nvSpPr>
        <p:spPr bwMode="auto">
          <a:xfrm flipH="1">
            <a:off x="5795963" y="4581525"/>
            <a:ext cx="503237" cy="8636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571" name="Text Box 11"/>
          <p:cNvSpPr txBox="1">
            <a:spLocks noChangeArrowheads="1"/>
          </p:cNvSpPr>
          <p:nvPr/>
        </p:nvSpPr>
        <p:spPr bwMode="auto">
          <a:xfrm>
            <a:off x="4067175" y="5516563"/>
            <a:ext cx="4483100" cy="368300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</a:rPr>
              <a:t>fill the “stack” with particle ID, E, x, </a:t>
            </a:r>
            <a:r>
              <a:rPr lang="en-US" sz="1600" b="1">
                <a:solidFill>
                  <a:srgbClr val="009900"/>
                </a:solidFill>
                <a:sym typeface="Symbol" pitchFamily="18" charset="2"/>
              </a:rPr>
              <a:t>….</a:t>
            </a:r>
          </a:p>
        </p:txBody>
      </p:sp>
      <p:sp>
        <p:nvSpPr>
          <p:cNvPr id="1730572" name="Text Box 12"/>
          <p:cNvSpPr txBox="1">
            <a:spLocks noChangeArrowheads="1"/>
          </p:cNvSpPr>
          <p:nvPr/>
        </p:nvSpPr>
        <p:spPr bwMode="auto">
          <a:xfrm>
            <a:off x="-344488" y="1389063"/>
            <a:ext cx="184150" cy="3365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 b="1">
              <a:solidFill>
                <a:srgbClr val="009900"/>
              </a:solidFill>
            </a:endParaRPr>
          </a:p>
        </p:txBody>
      </p:sp>
      <p:graphicFrame>
        <p:nvGraphicFramePr>
          <p:cNvPr id="1728525" name="Group 13"/>
          <p:cNvGraphicFramePr>
            <a:graphicFrameLocks noGrp="1"/>
          </p:cNvGraphicFramePr>
          <p:nvPr>
            <p:ph idx="1"/>
          </p:nvPr>
        </p:nvGraphicFramePr>
        <p:xfrm>
          <a:off x="3419475" y="5876925"/>
          <a:ext cx="5400675" cy="447675"/>
        </p:xfrm>
        <a:graphic>
          <a:graphicData uri="http://schemas.openxmlformats.org/drawingml/2006/table">
            <a:tbl>
              <a:tblPr/>
              <a:tblGrid>
                <a:gridCol w="490538"/>
                <a:gridCol w="441325"/>
                <a:gridCol w="539750"/>
                <a:gridCol w="488950"/>
                <a:gridCol w="495300"/>
                <a:gridCol w="488950"/>
                <a:gridCol w="495300"/>
                <a:gridCol w="488950"/>
                <a:gridCol w="490537"/>
                <a:gridCol w="490538"/>
                <a:gridCol w="490537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30601" name="Line 41"/>
          <p:cNvSpPr>
            <a:spLocks noChangeShapeType="1"/>
          </p:cNvSpPr>
          <p:nvPr/>
        </p:nvSpPr>
        <p:spPr bwMode="auto">
          <a:xfrm flipH="1" flipV="1">
            <a:off x="2700338" y="5013325"/>
            <a:ext cx="792162" cy="865188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602" name="Text Box 42"/>
          <p:cNvSpPr txBox="1">
            <a:spLocks noChangeArrowheads="1"/>
          </p:cNvSpPr>
          <p:nvPr/>
        </p:nvSpPr>
        <p:spPr bwMode="auto">
          <a:xfrm>
            <a:off x="1619250" y="4365625"/>
            <a:ext cx="3062288" cy="61277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</a:rPr>
              <a:t>take one particle from stack</a:t>
            </a:r>
          </a:p>
          <a:p>
            <a:r>
              <a:rPr lang="en-US" sz="1600" b="1">
                <a:solidFill>
                  <a:srgbClr val="009900"/>
                </a:solidFill>
              </a:rPr>
              <a:t>and follow it</a:t>
            </a:r>
          </a:p>
        </p:txBody>
      </p:sp>
      <p:sp>
        <p:nvSpPr>
          <p:cNvPr id="1730603" name="Line 43"/>
          <p:cNvSpPr>
            <a:spLocks noChangeShapeType="1"/>
          </p:cNvSpPr>
          <p:nvPr/>
        </p:nvSpPr>
        <p:spPr bwMode="auto">
          <a:xfrm>
            <a:off x="1187450" y="2708275"/>
            <a:ext cx="936625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604" name="Line 44"/>
          <p:cNvSpPr>
            <a:spLocks noChangeShapeType="1"/>
          </p:cNvSpPr>
          <p:nvPr/>
        </p:nvSpPr>
        <p:spPr bwMode="auto">
          <a:xfrm flipH="1">
            <a:off x="6300788" y="4581525"/>
            <a:ext cx="503237" cy="8636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605" name="Line 45"/>
          <p:cNvSpPr>
            <a:spLocks noChangeShapeType="1"/>
          </p:cNvSpPr>
          <p:nvPr/>
        </p:nvSpPr>
        <p:spPr bwMode="auto">
          <a:xfrm flipH="1">
            <a:off x="6948488" y="4652963"/>
            <a:ext cx="503237" cy="8636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606" name="Line 46"/>
          <p:cNvSpPr>
            <a:spLocks noChangeShapeType="1"/>
          </p:cNvSpPr>
          <p:nvPr/>
        </p:nvSpPr>
        <p:spPr bwMode="auto">
          <a:xfrm flipH="1">
            <a:off x="7524750" y="4508500"/>
            <a:ext cx="503238" cy="8636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607" name="Line 47"/>
          <p:cNvSpPr>
            <a:spLocks noChangeShapeType="1"/>
          </p:cNvSpPr>
          <p:nvPr/>
        </p:nvSpPr>
        <p:spPr bwMode="auto">
          <a:xfrm flipH="1" flipV="1">
            <a:off x="1692275" y="2708275"/>
            <a:ext cx="431800" cy="165735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608" name="Text Box 48"/>
          <p:cNvSpPr txBox="1">
            <a:spLocks noChangeArrowheads="1"/>
          </p:cNvSpPr>
          <p:nvPr/>
        </p:nvSpPr>
        <p:spPr bwMode="auto">
          <a:xfrm>
            <a:off x="1258888" y="5445125"/>
            <a:ext cx="1727200" cy="110172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9900"/>
                </a:solidFill>
              </a:rPr>
              <a:t>Empty stack: </a:t>
            </a:r>
          </a:p>
          <a:p>
            <a:r>
              <a:rPr lang="en-US" sz="1600" b="1">
                <a:solidFill>
                  <a:srgbClr val="009900"/>
                </a:solidFill>
              </a:rPr>
              <a:t>end “history”</a:t>
            </a:r>
          </a:p>
          <a:p>
            <a:r>
              <a:rPr lang="en-US" sz="1600" b="1">
                <a:solidFill>
                  <a:srgbClr val="009900"/>
                </a:solidFill>
              </a:rPr>
              <a:t>start with new primary</a:t>
            </a:r>
          </a:p>
        </p:txBody>
      </p:sp>
      <p:sp>
        <p:nvSpPr>
          <p:cNvPr id="1730609" name="Line 49"/>
          <p:cNvSpPr>
            <a:spLocks noChangeShapeType="1"/>
          </p:cNvSpPr>
          <p:nvPr/>
        </p:nvSpPr>
        <p:spPr bwMode="auto">
          <a:xfrm flipH="1">
            <a:off x="2916238" y="6165850"/>
            <a:ext cx="431800" cy="71438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610" name="Text Box 50"/>
          <p:cNvSpPr txBox="1">
            <a:spLocks noChangeArrowheads="1"/>
          </p:cNvSpPr>
          <p:nvPr/>
        </p:nvSpPr>
        <p:spPr bwMode="auto">
          <a:xfrm rot="-5400000">
            <a:off x="-1256506" y="3498057"/>
            <a:ext cx="4249737" cy="368300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9900"/>
                </a:solidFill>
              </a:rPr>
              <a:t>Source: generate the  primary particle</a:t>
            </a:r>
          </a:p>
        </p:txBody>
      </p:sp>
      <p:sp>
        <p:nvSpPr>
          <p:cNvPr id="1730611" name="Line 51"/>
          <p:cNvSpPr>
            <a:spLocks noChangeShapeType="1"/>
          </p:cNvSpPr>
          <p:nvPr/>
        </p:nvSpPr>
        <p:spPr bwMode="auto">
          <a:xfrm flipH="1" flipV="1">
            <a:off x="1042988" y="5157788"/>
            <a:ext cx="433387" cy="287337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730612" name="AutoShape 52"/>
          <p:cNvCxnSpPr>
            <a:cxnSpLocks noChangeShapeType="1"/>
            <a:stCxn id="1730567" idx="3"/>
          </p:cNvCxnSpPr>
          <p:nvPr/>
        </p:nvCxnSpPr>
        <p:spPr bwMode="auto">
          <a:xfrm>
            <a:off x="8558213" y="1214438"/>
            <a:ext cx="261937" cy="4886325"/>
          </a:xfrm>
          <a:prstGeom prst="bentConnector3">
            <a:avLst>
              <a:gd name="adj1" fmla="val 186667"/>
            </a:avLst>
          </a:prstGeom>
          <a:noFill/>
          <a:ln w="31750">
            <a:solidFill>
              <a:srgbClr val="CC0000"/>
            </a:solidFill>
            <a:prstDash val="sysDot"/>
            <a:miter lim="800000"/>
            <a:headEnd/>
            <a:tailEnd type="triangle" w="med" len="med"/>
          </a:ln>
        </p:spPr>
      </p:cxnSp>
      <p:sp>
        <p:nvSpPr>
          <p:cNvPr id="1730613" name="Line 53"/>
          <p:cNvSpPr>
            <a:spLocks noChangeShapeType="1"/>
          </p:cNvSpPr>
          <p:nvPr/>
        </p:nvSpPr>
        <p:spPr bwMode="auto">
          <a:xfrm>
            <a:off x="8675688" y="2565400"/>
            <a:ext cx="395287" cy="0"/>
          </a:xfrm>
          <a:prstGeom prst="line">
            <a:avLst/>
          </a:prstGeom>
          <a:noFill/>
          <a:ln w="31750">
            <a:solidFill>
              <a:srgbClr val="CC0000"/>
            </a:solidFill>
            <a:prstDash val="sysDot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6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980DA0-BC4B-4642-80A2-4636DC7177D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73468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Statistical Errors:</a:t>
            </a:r>
          </a:p>
        </p:txBody>
      </p:sp>
      <p:sp>
        <p:nvSpPr>
          <p:cNvPr id="1734682" name="Text Box 3"/>
          <p:cNvSpPr txBox="1">
            <a:spLocks noChangeArrowheads="1"/>
          </p:cNvSpPr>
          <p:nvPr/>
        </p:nvSpPr>
        <p:spPr bwMode="auto">
          <a:xfrm>
            <a:off x="611188" y="901700"/>
            <a:ext cx="8208962" cy="411162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Can be calculated for </a:t>
            </a:r>
            <a:r>
              <a:rPr lang="en-US" sz="2000">
                <a:solidFill>
                  <a:srgbClr val="CC00CC"/>
                </a:solidFill>
              </a:rPr>
              <a:t>single histories</a:t>
            </a:r>
            <a:r>
              <a:rPr lang="en-US" sz="2000"/>
              <a:t>, or for </a:t>
            </a:r>
            <a:r>
              <a:rPr lang="en-US" sz="2000">
                <a:solidFill>
                  <a:srgbClr val="CC00CC"/>
                </a:solidFill>
              </a:rPr>
              <a:t>batches</a:t>
            </a:r>
            <a:r>
              <a:rPr lang="en-US" sz="2000"/>
              <a:t> of several histories each</a:t>
            </a: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Distribution of scoring contributions by single histories can be very asymmetric (many histories contribute little or zero)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Scoring distribution from batches tends to Gaussian for             N </a:t>
            </a:r>
            <a:r>
              <a:rPr lang="en-US" sz="2000">
                <a:sym typeface="Symbol" pitchFamily="18" charset="2"/>
              </a:rPr>
              <a:t> , 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provided </a:t>
            </a:r>
            <a:r>
              <a:rPr lang="en-US" sz="2000" baseline="30000">
                <a:solidFill>
                  <a:srgbClr val="009900"/>
                </a:solidFill>
                <a:sym typeface="Symbol" pitchFamily="18" charset="2"/>
              </a:rPr>
              <a:t>2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   </a:t>
            </a:r>
            <a:r>
              <a:rPr lang="en-US" sz="2000">
                <a:sym typeface="Symbol" pitchFamily="18" charset="2"/>
              </a:rPr>
              <a:t>(thanks to Central Limit Theorem)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The standard deviation of an estimator calculated from batches or from single histories is 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an estimate of the standard deviation of the actual distribution</a:t>
            </a:r>
            <a:r>
              <a:rPr lang="en-US" sz="2000">
                <a:sym typeface="Symbol" pitchFamily="18" charset="2"/>
              </a:rPr>
              <a:t> (“error of the mean”)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How good is such an estimate depends on the type of estimator and on the particular problem (but it converges to the true value for </a:t>
            </a:r>
            <a:r>
              <a:rPr lang="en-US" sz="2000"/>
              <a:t>N </a:t>
            </a:r>
            <a:r>
              <a:rPr lang="en-US" sz="2000">
                <a:sym typeface="Symbol" pitchFamily="18" charset="2"/>
              </a:rPr>
              <a:t> )</a:t>
            </a:r>
          </a:p>
        </p:txBody>
      </p:sp>
      <p:graphicFrame>
        <p:nvGraphicFramePr>
          <p:cNvPr id="1734660" name="Group 4"/>
          <p:cNvGraphicFramePr>
            <a:graphicFrameLocks noGrp="1"/>
          </p:cNvGraphicFramePr>
          <p:nvPr/>
        </p:nvGraphicFramePr>
        <p:xfrm>
          <a:off x="1908175" y="4941888"/>
          <a:ext cx="6410325" cy="1581152"/>
        </p:xfrm>
        <a:graphic>
          <a:graphicData uri="http://schemas.openxmlformats.org/drawingml/2006/table">
            <a:tbl>
              <a:tblPr/>
              <a:tblGrid>
                <a:gridCol w="1614488"/>
                <a:gridCol w="4795837"/>
              </a:tblGrid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Relative error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Quality of Tally           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(from the MCNP Manual)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 to 100%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Garbage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 to 50%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Factor of a few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 to 20%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Questionable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&lt; 10%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Generally reliable except for point detectors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34697" name="Line 22"/>
          <p:cNvSpPr>
            <a:spLocks noChangeShapeType="1"/>
          </p:cNvSpPr>
          <p:nvPr/>
        </p:nvSpPr>
        <p:spPr bwMode="auto">
          <a:xfrm>
            <a:off x="1908175" y="5229225"/>
            <a:ext cx="64087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734679" name="Object 23"/>
          <p:cNvGraphicFramePr>
            <a:graphicFrameLocks noChangeAspect="1"/>
          </p:cNvGraphicFramePr>
          <p:nvPr/>
        </p:nvGraphicFramePr>
        <p:xfrm>
          <a:off x="4495800" y="3365500"/>
          <a:ext cx="152400" cy="127000"/>
        </p:xfrm>
        <a:graphic>
          <a:graphicData uri="http://schemas.openxmlformats.org/presentationml/2006/ole">
            <p:oleObj spid="_x0000_s1734679" name="Equation" r:id="rId4" imgW="15228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7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B39D9-CC4F-4CF1-9C7B-63563DE9930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73671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Statistical Errors (batch statistics)</a:t>
            </a:r>
          </a:p>
        </p:txBody>
      </p:sp>
      <p:grpSp>
        <p:nvGrpSpPr>
          <p:cNvPr id="1736713" name="Group 7"/>
          <p:cNvGrpSpPr>
            <a:grpSpLocks/>
          </p:cNvGrpSpPr>
          <p:nvPr/>
        </p:nvGrpSpPr>
        <p:grpSpPr bwMode="auto">
          <a:xfrm>
            <a:off x="611188" y="908050"/>
            <a:ext cx="8532812" cy="4854575"/>
            <a:chOff x="385" y="572"/>
            <a:chExt cx="5375" cy="3058"/>
          </a:xfrm>
        </p:grpSpPr>
        <p:sp>
          <p:nvSpPr>
            <p:cNvPr id="1736714" name="Text Box 4"/>
            <p:cNvSpPr txBox="1">
              <a:spLocks noChangeArrowheads="1"/>
            </p:cNvSpPr>
            <p:nvPr/>
          </p:nvSpPr>
          <p:spPr bwMode="auto">
            <a:xfrm>
              <a:off x="385" y="572"/>
              <a:ext cx="5375" cy="3058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 sz="2000"/>
                <a:t>The</a:t>
              </a:r>
              <a:r>
                <a:rPr lang="en-US" sz="2000">
                  <a:solidFill>
                    <a:srgbClr val="009900"/>
                  </a:solidFill>
                </a:rPr>
                <a:t> variance of the mean </a:t>
              </a:r>
              <a:r>
                <a:rPr lang="en-US" sz="2000"/>
                <a:t>of an estimated quantity </a:t>
              </a:r>
              <a:r>
                <a:rPr lang="en-US" sz="2000" i="1"/>
                <a:t>x</a:t>
              </a:r>
              <a:r>
                <a:rPr lang="en-US" sz="2000"/>
                <a:t> (e.g., fluence), calculated out of </a:t>
              </a:r>
              <a:r>
                <a:rPr lang="en-US" sz="2000" i="1"/>
                <a:t>N</a:t>
              </a:r>
              <a:r>
                <a:rPr lang="en-US" sz="2000"/>
                <a:t>  batches, is: </a:t>
              </a:r>
            </a:p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/>
            </a:p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/>
            </a:p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/>
            </a:p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 sz="2000"/>
                <a:t>where:</a:t>
              </a:r>
            </a:p>
            <a:p>
              <a:pPr marL="346075" lvl="1" indent="-230188"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 i="1"/>
                <a:t>n</a:t>
              </a:r>
              <a:r>
                <a:rPr lang="en-US" sz="2000" i="1" baseline="-25000"/>
                <a:t>i</a:t>
              </a:r>
              <a:r>
                <a:rPr lang="en-US" sz="2000" baseline="-25000">
                  <a:solidFill>
                    <a:srgbClr val="CC00CC"/>
                  </a:solidFill>
                </a:rPr>
                <a:t>  </a:t>
              </a:r>
              <a:r>
                <a:rPr lang="en-US" sz="2000"/>
                <a:t>is the number of histories in the </a:t>
              </a:r>
              <a:r>
                <a:rPr lang="en-US" sz="2000" i="1"/>
                <a:t>i</a:t>
              </a:r>
              <a:r>
                <a:rPr lang="en-US" sz="2000" i="1" baseline="30000"/>
                <a:t>th</a:t>
              </a:r>
              <a:r>
                <a:rPr lang="en-US" sz="2000"/>
                <a:t> batch</a:t>
              </a:r>
            </a:p>
            <a:p>
              <a:pPr marL="346075" lvl="1" indent="-230188"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 i="1"/>
                <a:t>n</a:t>
              </a:r>
              <a:r>
                <a:rPr lang="en-US" sz="2000"/>
                <a:t> = </a:t>
              </a:r>
              <a:r>
                <a:rPr lang="en-US" sz="2000">
                  <a:sym typeface="Symbol" pitchFamily="18" charset="2"/>
                </a:rPr>
                <a:t></a:t>
              </a:r>
              <a:r>
                <a:rPr lang="en-US" sz="2000" i="1">
                  <a:sym typeface="Symbol" pitchFamily="18" charset="2"/>
                </a:rPr>
                <a:t>n</a:t>
              </a:r>
              <a:r>
                <a:rPr lang="en-US" sz="2000" i="1" baseline="-25000">
                  <a:sym typeface="Symbol" pitchFamily="18" charset="2"/>
                </a:rPr>
                <a:t>i</a:t>
              </a:r>
              <a:r>
                <a:rPr lang="en-US" sz="2000">
                  <a:sym typeface="Symbol" pitchFamily="18" charset="2"/>
                </a:rPr>
                <a:t> is the total number of histories in the </a:t>
              </a:r>
              <a:r>
                <a:rPr lang="en-US" sz="2000" i="1">
                  <a:sym typeface="Symbol" pitchFamily="18" charset="2"/>
                </a:rPr>
                <a:t>N</a:t>
              </a:r>
              <a:r>
                <a:rPr lang="en-US" sz="2000">
                  <a:sym typeface="Symbol" pitchFamily="18" charset="2"/>
                </a:rPr>
                <a:t>  batches</a:t>
              </a:r>
            </a:p>
            <a:p>
              <a:pPr marL="346075" lvl="1" indent="-230188"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 i="1">
                  <a:sym typeface="Symbol" pitchFamily="18" charset="2"/>
                </a:rPr>
                <a:t>x</a:t>
              </a:r>
              <a:r>
                <a:rPr lang="en-US" sz="2000" i="1" baseline="-25000">
                  <a:sym typeface="Symbol" pitchFamily="18" charset="2"/>
                </a:rPr>
                <a:t>i</a:t>
              </a:r>
              <a:r>
                <a:rPr lang="en-US" sz="2000">
                  <a:sym typeface="Symbol" pitchFamily="18" charset="2"/>
                </a:rPr>
                <a:t> is the average of </a:t>
              </a:r>
              <a:r>
                <a:rPr lang="en-US" sz="2000" i="1">
                  <a:sym typeface="Symbol" pitchFamily="18" charset="2"/>
                </a:rPr>
                <a:t>x </a:t>
              </a:r>
              <a:r>
                <a:rPr lang="en-US" sz="2000">
                  <a:sym typeface="Symbol" pitchFamily="18" charset="2"/>
                </a:rPr>
                <a:t>calculated in the </a:t>
              </a:r>
              <a:r>
                <a:rPr lang="en-US" sz="2000" i="1">
                  <a:sym typeface="Symbol" pitchFamily="18" charset="2"/>
                </a:rPr>
                <a:t>i</a:t>
              </a:r>
              <a:r>
                <a:rPr lang="en-US" sz="2000" i="1" baseline="30000">
                  <a:sym typeface="Symbol" pitchFamily="18" charset="2"/>
                </a:rPr>
                <a:t>th</a:t>
              </a:r>
              <a:r>
                <a:rPr lang="en-US" sz="2000">
                  <a:sym typeface="Symbol" pitchFamily="18" charset="2"/>
                </a:rPr>
                <a:t> batch:                     where </a:t>
              </a:r>
              <a:r>
                <a:rPr lang="en-US" sz="2000" i="1">
                  <a:sym typeface="Symbol" pitchFamily="18" charset="2"/>
                </a:rPr>
                <a:t>x</a:t>
              </a:r>
              <a:r>
                <a:rPr lang="en-US" sz="2000" i="1" baseline="-25000">
                  <a:sym typeface="Symbol" pitchFamily="18" charset="2"/>
                </a:rPr>
                <a:t>ij</a:t>
              </a:r>
              <a:r>
                <a:rPr lang="en-US" sz="2000">
                  <a:sym typeface="Symbol" pitchFamily="18" charset="2"/>
                </a:rPr>
                <a:t> is the contribution to </a:t>
              </a:r>
              <a:r>
                <a:rPr lang="en-US" sz="2000" i="1">
                  <a:sym typeface="Symbol" pitchFamily="18" charset="2"/>
                </a:rPr>
                <a:t>x</a:t>
              </a:r>
              <a:r>
                <a:rPr lang="en-US" sz="2000">
                  <a:sym typeface="Symbol" pitchFamily="18" charset="2"/>
                </a:rPr>
                <a:t> of the </a:t>
              </a:r>
              <a:r>
                <a:rPr lang="en-US" sz="2000" i="1">
                  <a:sym typeface="Symbol" pitchFamily="18" charset="2"/>
                </a:rPr>
                <a:t>j</a:t>
              </a:r>
              <a:r>
                <a:rPr lang="en-US" sz="2000" i="1" baseline="30000">
                  <a:sym typeface="Symbol" pitchFamily="18" charset="2"/>
                </a:rPr>
                <a:t>th</a:t>
              </a:r>
              <a:r>
                <a:rPr lang="en-US" sz="2000">
                  <a:sym typeface="Symbol" pitchFamily="18" charset="2"/>
                </a:rPr>
                <a:t> history in the</a:t>
              </a:r>
              <a:r>
                <a:rPr lang="en-US" sz="2000" i="1">
                  <a:sym typeface="Symbol" pitchFamily="18" charset="2"/>
                </a:rPr>
                <a:t> i</a:t>
              </a:r>
              <a:r>
                <a:rPr lang="en-US" sz="2000" i="1" baseline="30000">
                  <a:sym typeface="Symbol" pitchFamily="18" charset="2"/>
                </a:rPr>
                <a:t>th </a:t>
              </a:r>
              <a:r>
                <a:rPr lang="en-US" sz="2000">
                  <a:sym typeface="Symbol" pitchFamily="18" charset="2"/>
                </a:rPr>
                <a:t>batch</a:t>
              </a:r>
            </a:p>
            <a:p>
              <a:pPr marL="346075" lvl="1" indent="-230188"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>
                  <a:sym typeface="Symbol" pitchFamily="18" charset="2"/>
                </a:rPr>
                <a:t>In the limit </a:t>
              </a:r>
              <a:r>
                <a:rPr lang="en-US" sz="2000" i="1">
                  <a:sym typeface="Symbol" pitchFamily="18" charset="2"/>
                </a:rPr>
                <a:t>N </a:t>
              </a:r>
              <a:r>
                <a:rPr lang="en-US" sz="2000">
                  <a:sym typeface="Symbol" pitchFamily="18" charset="2"/>
                </a:rPr>
                <a:t>=</a:t>
              </a:r>
              <a:r>
                <a:rPr lang="en-US" sz="2000" i="1">
                  <a:sym typeface="Symbol" pitchFamily="18" charset="2"/>
                </a:rPr>
                <a:t>n</a:t>
              </a:r>
              <a:r>
                <a:rPr lang="en-US" sz="2000">
                  <a:sym typeface="Symbol" pitchFamily="18" charset="2"/>
                </a:rPr>
                <a:t>, </a:t>
              </a:r>
              <a:r>
                <a:rPr lang="en-US" sz="2000" i="1">
                  <a:sym typeface="Symbol" pitchFamily="18" charset="2"/>
                </a:rPr>
                <a:t>n</a:t>
              </a:r>
              <a:r>
                <a:rPr lang="en-US" sz="2000" i="1" baseline="-25000">
                  <a:sym typeface="Symbol" pitchFamily="18" charset="2"/>
                </a:rPr>
                <a:t>i </a:t>
              </a:r>
              <a:r>
                <a:rPr lang="en-US" sz="2000">
                  <a:sym typeface="Symbol" pitchFamily="18" charset="2"/>
                </a:rPr>
                <a:t>=1, the formula applies to single history statistics</a:t>
              </a:r>
              <a:endParaRPr lang="en-US" sz="2000" baseline="30000">
                <a:solidFill>
                  <a:srgbClr val="CC00CC"/>
                </a:solidFill>
              </a:endParaRPr>
            </a:p>
          </p:txBody>
        </p:sp>
        <p:graphicFrame>
          <p:nvGraphicFramePr>
            <p:cNvPr id="1736709" name="Object 5"/>
            <p:cNvGraphicFramePr>
              <a:graphicFrameLocks noChangeAspect="1"/>
            </p:cNvGraphicFramePr>
            <p:nvPr/>
          </p:nvGraphicFramePr>
          <p:xfrm>
            <a:off x="1565" y="1253"/>
            <a:ext cx="2540" cy="572"/>
          </p:xfrm>
          <a:graphic>
            <a:graphicData uri="http://schemas.openxmlformats.org/presentationml/2006/ole">
              <p:oleObj spid="_x0000_s1736709" name="Equation" r:id="rId4" imgW="2425680" imgH="545760" progId="Equation.3">
                <p:embed/>
              </p:oleObj>
            </a:graphicData>
          </a:graphic>
        </p:graphicFrame>
        <p:graphicFrame>
          <p:nvGraphicFramePr>
            <p:cNvPr id="1736710" name="Object 6"/>
            <p:cNvGraphicFramePr>
              <a:graphicFrameLocks noChangeAspect="1"/>
            </p:cNvGraphicFramePr>
            <p:nvPr/>
          </p:nvGraphicFramePr>
          <p:xfrm>
            <a:off x="4286" y="2523"/>
            <a:ext cx="953" cy="411"/>
          </p:xfrm>
          <a:graphic>
            <a:graphicData uri="http://schemas.openxmlformats.org/presentationml/2006/ole">
              <p:oleObj spid="_x0000_s1736710" name="Equation" r:id="rId5" imgW="91440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87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B5898-E5B2-440E-859F-BCB415A9E7A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738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Practical tips:</a:t>
            </a:r>
          </a:p>
        </p:txBody>
      </p:sp>
      <p:sp>
        <p:nvSpPr>
          <p:cNvPr id="1738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81075"/>
            <a:ext cx="7924800" cy="5181600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en-US" smtClean="0">
                <a:solidFill>
                  <a:schemeClr val="accent2"/>
                </a:solidFill>
              </a:rPr>
              <a:t>Use always at least 5-10 batches of comparable size (it is not at all mandatory that they be of equal size)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en-US" smtClean="0">
                <a:solidFill>
                  <a:srgbClr val="006600"/>
                </a:solidFill>
              </a:rPr>
              <a:t>Never forget that the variance itself is a stochastic variable subject to fluctuations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en-US" smtClean="0">
                <a:solidFill>
                  <a:srgbClr val="009900"/>
                </a:solidFill>
              </a:rPr>
              <a:t>Be careful about the way convergence is achieved: often (particularly with biasing) apparently good statistics with few isolated spikes could point to a lack of sampling of the most relevant phase-space part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en-US" smtClean="0">
                <a:solidFill>
                  <a:srgbClr val="333300"/>
                </a:solidFill>
              </a:rPr>
              <a:t>Plot 2D and 3D distributions! In those cases the eye is the best tool in judging the quality of the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6E46F0-6B7C-4ADB-9E3F-DE0737DEAF6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5058" name="Rectangle 3"/>
          <p:cNvSpPr>
            <a:spLocks noChangeArrowheads="1"/>
          </p:cNvSpPr>
          <p:nvPr/>
        </p:nvSpPr>
        <p:spPr bwMode="auto">
          <a:xfrm>
            <a:off x="762000" y="225425"/>
            <a:ext cx="5970588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chemeClr val="tx2"/>
                </a:solidFill>
              </a:rPr>
              <a:t>Phase space:</a:t>
            </a:r>
            <a:endParaRPr lang="en-US" sz="3200" b="1" i="1">
              <a:solidFill>
                <a:srgbClr val="FF0000"/>
              </a:solidFill>
            </a:endParaRP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539750" y="981075"/>
            <a:ext cx="8424863" cy="48387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009900"/>
                </a:solidFill>
              </a:rPr>
              <a:t>Phase space: </a:t>
            </a:r>
            <a:r>
              <a:rPr lang="en-US" sz="2000"/>
              <a:t>a concept of classical Statistical Mechanics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Each Phase Space dimension corresponds to a particle degree of freedom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3 dimensions correspond to </a:t>
            </a:r>
            <a:r>
              <a:rPr lang="en-US" sz="2000">
                <a:solidFill>
                  <a:srgbClr val="CC00CC"/>
                </a:solidFill>
              </a:rPr>
              <a:t>Position in (real) space: </a:t>
            </a:r>
            <a:r>
              <a:rPr lang="en-US" sz="2000">
                <a:solidFill>
                  <a:srgbClr val="009900"/>
                </a:solidFill>
              </a:rPr>
              <a:t>x, y, z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3 dimensions correspond to </a:t>
            </a:r>
            <a:r>
              <a:rPr lang="en-US" sz="2000">
                <a:solidFill>
                  <a:srgbClr val="CC00CC"/>
                </a:solidFill>
              </a:rPr>
              <a:t>Momentum: </a:t>
            </a:r>
            <a:r>
              <a:rPr lang="en-US" sz="2000">
                <a:solidFill>
                  <a:srgbClr val="009900"/>
                </a:solidFill>
              </a:rPr>
              <a:t>p</a:t>
            </a:r>
            <a:r>
              <a:rPr lang="en-US" sz="2000" baseline="-25000">
                <a:solidFill>
                  <a:srgbClr val="009900"/>
                </a:solidFill>
              </a:rPr>
              <a:t>x</a:t>
            </a:r>
            <a:r>
              <a:rPr lang="en-US" sz="2000">
                <a:solidFill>
                  <a:srgbClr val="009900"/>
                </a:solidFill>
              </a:rPr>
              <a:t>, p</a:t>
            </a:r>
            <a:r>
              <a:rPr lang="en-US" sz="2000" baseline="-25000">
                <a:solidFill>
                  <a:srgbClr val="009900"/>
                </a:solidFill>
              </a:rPr>
              <a:t>y</a:t>
            </a:r>
            <a:r>
              <a:rPr lang="en-US" sz="2000">
                <a:solidFill>
                  <a:srgbClr val="009900"/>
                </a:solidFill>
              </a:rPr>
              <a:t>, p</a:t>
            </a:r>
            <a:r>
              <a:rPr lang="en-US" sz="2000" baseline="-25000">
                <a:solidFill>
                  <a:srgbClr val="009900"/>
                </a:solidFill>
              </a:rPr>
              <a:t>z                                                    			       </a:t>
            </a:r>
            <a:r>
              <a:rPr lang="en-US" sz="2000"/>
              <a:t>(or</a:t>
            </a:r>
            <a:r>
              <a:rPr lang="en-US" sz="2000" baseline="-25000">
                <a:solidFill>
                  <a:srgbClr val="009900"/>
                </a:solidFill>
              </a:rPr>
              <a:t>  </a:t>
            </a:r>
            <a:r>
              <a:rPr lang="en-US" sz="2000">
                <a:solidFill>
                  <a:srgbClr val="CC00CC"/>
                </a:solidFill>
              </a:rPr>
              <a:t>Energy and direction: </a:t>
            </a:r>
            <a:r>
              <a:rPr lang="en-US" sz="2000">
                <a:solidFill>
                  <a:srgbClr val="009900"/>
                </a:solidFill>
              </a:rPr>
              <a:t>E, 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, </a:t>
            </a:r>
            <a:r>
              <a:rPr lang="en-US" sz="2000">
                <a:sym typeface="Symbol" pitchFamily="18" charset="2"/>
              </a:rPr>
              <a:t>)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More dimensions may be envisaged, corresponding to other possible degrees of freedom, such as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quantum numbers</a:t>
            </a:r>
            <a:r>
              <a:rPr lang="en-US" sz="2000">
                <a:sym typeface="Symbol" pitchFamily="18" charset="2"/>
              </a:rPr>
              <a:t>: spin etc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Each particle is represented by a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point in</a:t>
            </a:r>
            <a:r>
              <a:rPr lang="en-US" sz="2000">
                <a:sym typeface="Symbol" pitchFamily="18" charset="2"/>
              </a:rPr>
              <a:t>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phase space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Time </a:t>
            </a:r>
            <a:r>
              <a:rPr lang="en-US" sz="2000">
                <a:sym typeface="Symbol" pitchFamily="18" charset="2"/>
              </a:rPr>
              <a:t>can also be considered as a coordinate, or it can be considered as an independent variable: the variation of the other phase space coordinates as a function of time constitutes a particle 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“history”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C2B5C8-FA06-4C7D-B63E-2F912937251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7106" name="Rectangle 3"/>
          <p:cNvSpPr>
            <a:spLocks noChangeArrowheads="1"/>
          </p:cNvSpPr>
          <p:nvPr/>
        </p:nvSpPr>
        <p:spPr bwMode="auto">
          <a:xfrm>
            <a:off x="684213" y="296863"/>
            <a:ext cx="52498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The Boltzmann equation:</a:t>
            </a:r>
            <a:endParaRPr lang="en-US" sz="2800" b="1" i="1">
              <a:solidFill>
                <a:srgbClr val="FF0000"/>
              </a:solidFill>
            </a:endParaRP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539750" y="981075"/>
            <a:ext cx="8424863" cy="41084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All particle transport calculations are (explicit or implicit) attempts at solving the </a:t>
            </a:r>
            <a:r>
              <a:rPr lang="en-US" sz="2000">
                <a:solidFill>
                  <a:srgbClr val="009900"/>
                </a:solidFill>
              </a:rPr>
              <a:t>Boltzmann Equation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It is a balance </a:t>
            </a:r>
            <a:r>
              <a:rPr lang="en-US" sz="2000">
                <a:solidFill>
                  <a:srgbClr val="CC00CC"/>
                </a:solidFill>
              </a:rPr>
              <a:t>equation in phase space</a:t>
            </a:r>
            <a:r>
              <a:rPr lang="en-US" sz="2000"/>
              <a:t>: at any phase-space-point, the increment of particle phase-space-density is equal to the sum of all </a:t>
            </a:r>
            <a:r>
              <a:rPr lang="en-US" sz="2000">
                <a:solidFill>
                  <a:srgbClr val="CC00CC"/>
                </a:solidFill>
              </a:rPr>
              <a:t>“production terms”</a:t>
            </a:r>
            <a:r>
              <a:rPr lang="en-US" sz="2000"/>
              <a:t> minus a sum of all </a:t>
            </a:r>
            <a:r>
              <a:rPr lang="en-US" sz="2000">
                <a:solidFill>
                  <a:srgbClr val="CC00CC"/>
                </a:solidFill>
              </a:rPr>
              <a:t>“destruction terms”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</a:rPr>
              <a:t>Production:</a:t>
            </a:r>
            <a:r>
              <a:rPr lang="en-US" sz="2000"/>
              <a:t> Sources, “Inscattering”, Particle Production, Decay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</a:rPr>
              <a:t>Destruction: </a:t>
            </a:r>
            <a:r>
              <a:rPr lang="en-US" sz="2000"/>
              <a:t>Absorption, “Outscattering”, Decay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We can look for solutions of different type: at a number of (real or phase) space points, averages over (real or phase) space regions,  projected on selected phase space hyperplanes, stationary or time-dependent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5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AC44C1-6A92-4711-93DA-7DCF2CA7F4D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642505" name="Rectangle 2"/>
          <p:cNvSpPr>
            <a:spLocks noChangeArrowheads="1"/>
          </p:cNvSpPr>
          <p:nvPr/>
        </p:nvSpPr>
        <p:spPr bwMode="auto">
          <a:xfrm>
            <a:off x="684213" y="333375"/>
            <a:ext cx="77708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Mean of a distribution - 1</a:t>
            </a:r>
            <a:endParaRPr lang="en-US" sz="2800" b="1" i="1">
              <a:solidFill>
                <a:srgbClr val="FF0000"/>
              </a:solidFill>
            </a:endParaRPr>
          </a:p>
        </p:txBody>
      </p:sp>
      <p:sp>
        <p:nvSpPr>
          <p:cNvPr id="1642506" name="Text Box 4"/>
          <p:cNvSpPr txBox="1">
            <a:spLocks noChangeArrowheads="1"/>
          </p:cNvSpPr>
          <p:nvPr/>
        </p:nvSpPr>
        <p:spPr bwMode="auto">
          <a:xfrm>
            <a:off x="468313" y="865188"/>
            <a:ext cx="8423275" cy="50355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9900"/>
                </a:solidFill>
              </a:rPr>
              <a:t>In one dimension:</a:t>
            </a:r>
          </a:p>
          <a:p>
            <a:r>
              <a:rPr lang="en-US" dirty="0"/>
              <a:t>Given a variable </a:t>
            </a:r>
            <a:r>
              <a:rPr lang="en-US" b="1" i="1" dirty="0">
                <a:solidFill>
                  <a:srgbClr val="CC00CC"/>
                </a:solidFill>
              </a:rPr>
              <a:t>x</a:t>
            </a:r>
            <a:r>
              <a:rPr lang="en-US" dirty="0"/>
              <a:t>, distributed according to </a:t>
            </a:r>
            <a:r>
              <a:rPr lang="en-US" b="1" i="1" dirty="0">
                <a:solidFill>
                  <a:srgbClr val="CC00CC"/>
                </a:solidFill>
              </a:rPr>
              <a:t>f(x)</a:t>
            </a:r>
            <a:r>
              <a:rPr lang="en-US" dirty="0"/>
              <a:t>, the </a:t>
            </a:r>
            <a:r>
              <a:rPr lang="en-US" dirty="0">
                <a:solidFill>
                  <a:srgbClr val="CC00CC"/>
                </a:solidFill>
              </a:rPr>
              <a:t>mean</a:t>
            </a:r>
            <a:r>
              <a:rPr lang="en-US" dirty="0"/>
              <a:t> or </a:t>
            </a:r>
            <a:r>
              <a:rPr lang="en-US" dirty="0">
                <a:solidFill>
                  <a:srgbClr val="CC00CC"/>
                </a:solidFill>
              </a:rPr>
              <a:t>average</a:t>
            </a:r>
            <a:r>
              <a:rPr lang="en-US" dirty="0"/>
              <a:t> of another function of the same variable A(x) over [</a:t>
            </a:r>
            <a:r>
              <a:rPr lang="en-US" dirty="0" err="1"/>
              <a:t>x</a:t>
            </a:r>
            <a:r>
              <a:rPr lang="en-US" baseline="-25000" dirty="0" err="1"/>
              <a:t>min</a:t>
            </a:r>
            <a:r>
              <a:rPr lang="en-US" dirty="0" err="1"/>
              <a:t>,x</a:t>
            </a:r>
            <a:r>
              <a:rPr lang="en-US" baseline="-25000" dirty="0" err="1"/>
              <a:t>max</a:t>
            </a:r>
            <a:r>
              <a:rPr lang="en-US" dirty="0"/>
              <a:t>] is given by: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Or, introducing the </a:t>
            </a:r>
            <a:r>
              <a:rPr lang="en-US" dirty="0">
                <a:solidFill>
                  <a:srgbClr val="CC00CC"/>
                </a:solidFill>
              </a:rPr>
              <a:t>normalized distribution</a:t>
            </a:r>
            <a:r>
              <a:rPr lang="en-US" dirty="0"/>
              <a:t> </a:t>
            </a:r>
            <a:r>
              <a:rPr lang="en-US" i="1" dirty="0"/>
              <a:t>f’: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A special case is that of </a:t>
            </a:r>
            <a:r>
              <a:rPr lang="en-US" i="1" dirty="0">
                <a:solidFill>
                  <a:srgbClr val="CC00CC"/>
                </a:solidFill>
              </a:rPr>
              <a:t>A(x)=x:</a:t>
            </a:r>
            <a:r>
              <a:rPr lang="en-US" dirty="0"/>
              <a:t>  </a:t>
            </a:r>
          </a:p>
        </p:txBody>
      </p:sp>
      <p:graphicFrame>
        <p:nvGraphicFramePr>
          <p:cNvPr id="1642501" name="Object 5"/>
          <p:cNvGraphicFramePr>
            <a:graphicFrameLocks noChangeAspect="1"/>
          </p:cNvGraphicFramePr>
          <p:nvPr/>
        </p:nvGraphicFramePr>
        <p:xfrm>
          <a:off x="3228975" y="1773238"/>
          <a:ext cx="2255838" cy="1149350"/>
        </p:xfrm>
        <a:graphic>
          <a:graphicData uri="http://schemas.openxmlformats.org/presentationml/2006/ole">
            <p:oleObj spid="_x0000_s1642501" name="Equation" r:id="rId4" imgW="1320480" imgH="672840" progId="Equation.3">
              <p:embed/>
            </p:oleObj>
          </a:graphicData>
        </a:graphic>
      </p:graphicFrame>
      <p:graphicFrame>
        <p:nvGraphicFramePr>
          <p:cNvPr id="1642502" name="Object 6"/>
          <p:cNvGraphicFramePr>
            <a:graphicFrameLocks noChangeAspect="1"/>
          </p:cNvGraphicFramePr>
          <p:nvPr/>
        </p:nvGraphicFramePr>
        <p:xfrm>
          <a:off x="3159125" y="3424238"/>
          <a:ext cx="2420938" cy="1660525"/>
        </p:xfrm>
        <a:graphic>
          <a:graphicData uri="http://schemas.openxmlformats.org/presentationml/2006/ole">
            <p:oleObj spid="_x0000_s1642502" name="Equation" r:id="rId5" imgW="1333440" imgH="914400" progId="Equation.3">
              <p:embed/>
            </p:oleObj>
          </a:graphicData>
        </a:graphic>
      </p:graphicFrame>
      <p:graphicFrame>
        <p:nvGraphicFramePr>
          <p:cNvPr id="1642503" name="Object 7"/>
          <p:cNvGraphicFramePr>
            <a:graphicFrameLocks noChangeAspect="1"/>
          </p:cNvGraphicFramePr>
          <p:nvPr/>
        </p:nvGraphicFramePr>
        <p:xfrm>
          <a:off x="4284663" y="5373688"/>
          <a:ext cx="1943100" cy="633412"/>
        </p:xfrm>
        <a:graphic>
          <a:graphicData uri="http://schemas.openxmlformats.org/presentationml/2006/ole">
            <p:oleObj spid="_x0000_s1642503" name="Equation" r:id="rId6" imgW="109188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5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4DB110-593C-47F7-8968-E96AD77C69C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644552" name="Rectangle 5"/>
          <p:cNvSpPr>
            <a:spLocks noChangeArrowheads="1"/>
          </p:cNvSpPr>
          <p:nvPr/>
        </p:nvSpPr>
        <p:spPr bwMode="auto">
          <a:xfrm>
            <a:off x="755650" y="357188"/>
            <a:ext cx="4808538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</a:rPr>
              <a:t>Mean of a distribution - 2</a:t>
            </a:r>
          </a:p>
        </p:txBody>
      </p:sp>
      <p:grpSp>
        <p:nvGrpSpPr>
          <p:cNvPr id="1644553" name="Group 8"/>
          <p:cNvGrpSpPr>
            <a:grpSpLocks/>
          </p:cNvGrpSpPr>
          <p:nvPr/>
        </p:nvGrpSpPr>
        <p:grpSpPr bwMode="auto">
          <a:xfrm>
            <a:off x="539750" y="904875"/>
            <a:ext cx="8424863" cy="5116513"/>
            <a:chOff x="340" y="570"/>
            <a:chExt cx="5307" cy="3223"/>
          </a:xfrm>
        </p:grpSpPr>
        <p:sp>
          <p:nvSpPr>
            <p:cNvPr id="1644554" name="Text Box 7"/>
            <p:cNvSpPr txBox="1">
              <a:spLocks noChangeArrowheads="1"/>
            </p:cNvSpPr>
            <p:nvPr/>
          </p:nvSpPr>
          <p:spPr bwMode="auto">
            <a:xfrm>
              <a:off x="340" y="570"/>
              <a:ext cx="5307" cy="3223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 sz="2000">
                  <a:solidFill>
                    <a:srgbClr val="009900"/>
                  </a:solidFill>
                </a:rPr>
                <a:t>In several dimensions:</a:t>
              </a:r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/>
                <a:t>Given </a:t>
              </a:r>
              <a:r>
                <a:rPr lang="en-US" sz="2000" i="1"/>
                <a:t>n</a:t>
              </a:r>
              <a:r>
                <a:rPr lang="en-US" sz="2000"/>
                <a:t> variables, </a:t>
              </a:r>
              <a:r>
                <a:rPr lang="en-US" sz="2000" i="1"/>
                <a:t>x,y,z,…,</a:t>
              </a:r>
              <a:r>
                <a:rPr lang="en-US" sz="2000"/>
                <a:t> distributed according to the (normalized) functions </a:t>
              </a:r>
              <a:r>
                <a:rPr lang="en-US" sz="2000" i="1"/>
                <a:t>f’(x,y,z,…), g’(x,y,z,…), h’(x,y,z,…),</a:t>
              </a:r>
              <a:r>
                <a:rPr lang="en-US" sz="2000"/>
                <a:t> the </a:t>
              </a:r>
              <a:r>
                <a:rPr lang="en-US" sz="2000">
                  <a:solidFill>
                    <a:srgbClr val="CC00CC"/>
                  </a:solidFill>
                </a:rPr>
                <a:t>mean </a:t>
              </a:r>
              <a:r>
                <a:rPr lang="en-US" sz="2000"/>
                <a:t>or </a:t>
              </a:r>
              <a:r>
                <a:rPr lang="en-US" sz="2000">
                  <a:solidFill>
                    <a:srgbClr val="CC00CC"/>
                  </a:solidFill>
                </a:rPr>
                <a:t>average</a:t>
              </a:r>
              <a:r>
                <a:rPr lang="en-US" sz="2000"/>
                <a:t> of a function of those variables </a:t>
              </a:r>
              <a:r>
                <a:rPr lang="en-US" sz="2000" i="1"/>
                <a:t>A(x,y,z,…)</a:t>
              </a:r>
              <a:r>
                <a:rPr lang="en-US" sz="2000"/>
                <a:t> over an </a:t>
              </a:r>
              <a:r>
                <a:rPr lang="en-US" sz="2000" i="1"/>
                <a:t>n</a:t>
              </a:r>
              <a:r>
                <a:rPr lang="en-US" sz="2000"/>
                <a:t>-dimensional domain </a:t>
              </a:r>
              <a:r>
                <a:rPr lang="en-US" sz="2000" i="1"/>
                <a:t>D</a:t>
              </a:r>
              <a:r>
                <a:rPr lang="en-US" sz="2000"/>
                <a:t>, is given by:</a:t>
              </a:r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endParaRPr lang="en-US" sz="2000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endParaRPr lang="en-US" sz="2000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/>
                <a:t>Often impossible to calculate with traditional methods, but we can </a:t>
              </a:r>
              <a:r>
                <a:rPr lang="en-US" sz="2000">
                  <a:solidFill>
                    <a:srgbClr val="CC00CC"/>
                  </a:solidFill>
                </a:rPr>
                <a:t>sample</a:t>
              </a:r>
              <a:r>
                <a:rPr lang="en-US" sz="2000"/>
                <a:t> </a:t>
              </a:r>
              <a:r>
                <a:rPr lang="en-US" sz="2000" i="1"/>
                <a:t>N</a:t>
              </a:r>
              <a:r>
                <a:rPr lang="en-US" sz="2000"/>
                <a:t> values of </a:t>
              </a:r>
              <a:r>
                <a:rPr lang="en-US" sz="2000" i="1"/>
                <a:t>A</a:t>
              </a:r>
              <a:r>
                <a:rPr lang="en-US" sz="2000"/>
                <a:t> , by sampling N sets of variables </a:t>
              </a:r>
              <a:r>
                <a:rPr lang="en-US" sz="2000" i="1"/>
                <a:t>x</a:t>
              </a:r>
              <a:r>
                <a:rPr lang="en-US" sz="2000" i="1" baseline="-25000"/>
                <a:t>i</a:t>
              </a:r>
              <a:r>
                <a:rPr lang="en-US" sz="2000" i="1"/>
                <a:t>,y</a:t>
              </a:r>
              <a:r>
                <a:rPr lang="en-US" sz="2000" i="1" baseline="-25000"/>
                <a:t>i</a:t>
              </a:r>
              <a:r>
                <a:rPr lang="en-US" sz="2000" i="1"/>
                <a:t>,z</a:t>
              </a:r>
              <a:r>
                <a:rPr lang="en-US" sz="2000" i="1" baseline="-25000"/>
                <a:t>i</a:t>
              </a:r>
              <a:r>
                <a:rPr lang="en-US" sz="2000" i="1"/>
                <a:t>… </a:t>
              </a:r>
              <a:r>
                <a:rPr lang="en-US" sz="2000"/>
                <a:t>with probability </a:t>
              </a:r>
              <a:r>
                <a:rPr lang="en-US" sz="2000" i="1"/>
                <a:t>f’•g’•h’…</a:t>
              </a:r>
              <a:r>
                <a:rPr lang="en-US" sz="2000"/>
                <a:t> and divide the sum of the sampled values by </a:t>
              </a:r>
              <a:r>
                <a:rPr lang="en-US" sz="2000" i="1"/>
                <a:t>N</a:t>
              </a:r>
              <a:r>
                <a:rPr lang="en-US" sz="2000"/>
                <a:t>:</a:t>
              </a:r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endParaRPr lang="en-US" sz="2000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 i="1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/>
                <a:t>Each term of the sum is distributed like </a:t>
              </a:r>
              <a:r>
                <a:rPr lang="en-US" sz="2000" i="1"/>
                <a:t>A</a:t>
              </a:r>
              <a:r>
                <a:rPr lang="en-US" sz="2000"/>
                <a:t>, integration but also </a:t>
              </a:r>
              <a:r>
                <a:rPr lang="en-US" sz="2000">
                  <a:solidFill>
                    <a:srgbClr val="CC00CC"/>
                  </a:solidFill>
                </a:rPr>
                <a:t>simulation</a:t>
              </a:r>
              <a:r>
                <a:rPr lang="en-US" sz="2000"/>
                <a:t>!</a:t>
              </a:r>
            </a:p>
          </p:txBody>
        </p:sp>
        <p:graphicFrame>
          <p:nvGraphicFramePr>
            <p:cNvPr id="1644549" name="Object 5"/>
            <p:cNvGraphicFramePr>
              <a:graphicFrameLocks noChangeAspect="1"/>
            </p:cNvGraphicFramePr>
            <p:nvPr/>
          </p:nvGraphicFramePr>
          <p:xfrm>
            <a:off x="550" y="1693"/>
            <a:ext cx="4937" cy="363"/>
          </p:xfrm>
          <a:graphic>
            <a:graphicData uri="http://schemas.openxmlformats.org/presentationml/2006/ole">
              <p:oleObj spid="_x0000_s1644549" name="Equation" r:id="rId4" imgW="4330440" imgH="317160" progId="Equation.3">
                <p:embed/>
              </p:oleObj>
            </a:graphicData>
          </a:graphic>
        </p:graphicFrame>
        <p:graphicFrame>
          <p:nvGraphicFramePr>
            <p:cNvPr id="1644550" name="Object 6"/>
            <p:cNvGraphicFramePr>
              <a:graphicFrameLocks noChangeAspect="1"/>
            </p:cNvGraphicFramePr>
            <p:nvPr/>
          </p:nvGraphicFramePr>
          <p:xfrm>
            <a:off x="2088" y="2751"/>
            <a:ext cx="1718" cy="543"/>
          </p:xfrm>
          <a:graphic>
            <a:graphicData uri="http://schemas.openxmlformats.org/presentationml/2006/ole">
              <p:oleObj spid="_x0000_s1644550" name="Equation" r:id="rId5" imgW="1485720" imgH="469800" progId="Equation.3">
                <p:embed/>
              </p:oleObj>
            </a:graphicData>
          </a:graphic>
        </p:graphicFrame>
      </p:grpSp>
      <p:cxnSp>
        <p:nvCxnSpPr>
          <p:cNvPr id="9" name="Straight Connector 8"/>
          <p:cNvCxnSpPr/>
          <p:nvPr/>
        </p:nvCxnSpPr>
        <p:spPr bwMode="auto">
          <a:xfrm>
            <a:off x="928662" y="2786058"/>
            <a:ext cx="214314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F5FDFB-F618-4A1E-959B-4D53A00B50E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646603" name="Text Box 6"/>
          <p:cNvSpPr txBox="1">
            <a:spLocks noChangeArrowheads="1"/>
          </p:cNvSpPr>
          <p:nvPr/>
        </p:nvSpPr>
        <p:spPr bwMode="auto">
          <a:xfrm>
            <a:off x="539750" y="904875"/>
            <a:ext cx="8424863" cy="411162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 dirty="0">
                <a:solidFill>
                  <a:srgbClr val="009900"/>
                </a:solidFill>
              </a:rPr>
              <a:t>Central limit theorem: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 dirty="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 dirty="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 dirty="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 dirty="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 dirty="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 dirty="0"/>
              <a:t>For large values of </a:t>
            </a:r>
            <a:r>
              <a:rPr lang="en-US" sz="2000" i="1" dirty="0"/>
              <a:t>N</a:t>
            </a:r>
            <a:r>
              <a:rPr lang="en-US" sz="2000" dirty="0"/>
              <a:t>, the normalized sum of </a:t>
            </a:r>
            <a:r>
              <a:rPr lang="en-US" sz="2000" i="1" dirty="0"/>
              <a:t>N</a:t>
            </a:r>
            <a:r>
              <a:rPr lang="en-US" sz="2000" dirty="0"/>
              <a:t> independent and identically distributed random variables tends to a normal distribution with mean </a:t>
            </a:r>
            <a:r>
              <a:rPr lang="en-US" sz="2000" i="1" dirty="0"/>
              <a:t>Ā</a:t>
            </a:r>
            <a:r>
              <a:rPr lang="en-US" sz="2000" dirty="0"/>
              <a:t> and variance </a:t>
            </a:r>
            <a:r>
              <a:rPr lang="en-US" sz="2000" dirty="0">
                <a:sym typeface="Symbol" pitchFamily="18" charset="2"/>
              </a:rPr>
              <a:t>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baseline="-25000" dirty="0">
                <a:sym typeface="Symbol" pitchFamily="18" charset="2"/>
              </a:rPr>
              <a:t>A</a:t>
            </a:r>
            <a:r>
              <a:rPr lang="en-US" sz="2000" dirty="0">
                <a:sym typeface="Symbol" pitchFamily="18" charset="2"/>
              </a:rPr>
              <a:t>/</a:t>
            </a:r>
            <a:r>
              <a:rPr lang="en-US" sz="2000" i="1" dirty="0">
                <a:sym typeface="Symbol" pitchFamily="18" charset="2"/>
              </a:rPr>
              <a:t>N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 dirty="0"/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 i="1" dirty="0"/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 dirty="0"/>
          </a:p>
        </p:txBody>
      </p:sp>
      <p:sp>
        <p:nvSpPr>
          <p:cNvPr id="1646604" name="Rectangle 5"/>
          <p:cNvSpPr>
            <a:spLocks noChangeArrowheads="1"/>
          </p:cNvSpPr>
          <p:nvPr/>
        </p:nvSpPr>
        <p:spPr bwMode="auto">
          <a:xfrm>
            <a:off x="971550" y="212725"/>
            <a:ext cx="4405313" cy="5794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Central limit theorem</a:t>
            </a:r>
          </a:p>
        </p:txBody>
      </p:sp>
      <p:graphicFrame>
        <p:nvGraphicFramePr>
          <p:cNvPr id="1646600" name="Object 8"/>
          <p:cNvGraphicFramePr>
            <a:graphicFrameLocks noChangeAspect="1"/>
          </p:cNvGraphicFramePr>
          <p:nvPr/>
        </p:nvGraphicFramePr>
        <p:xfrm>
          <a:off x="2747963" y="4149725"/>
          <a:ext cx="4005262" cy="838200"/>
        </p:xfrm>
        <a:graphic>
          <a:graphicData uri="http://schemas.openxmlformats.org/presentationml/2006/ole">
            <p:oleObj spid="_x0000_s1646600" name="Equation" r:id="rId4" imgW="2247840" imgH="469800" progId="Equation.3">
              <p:embed/>
            </p:oleObj>
          </a:graphicData>
        </a:graphic>
      </p:graphicFrame>
      <p:graphicFrame>
        <p:nvGraphicFramePr>
          <p:cNvPr id="1646601" name="Object 9"/>
          <p:cNvGraphicFramePr>
            <a:graphicFrameLocks noChangeAspect="1"/>
          </p:cNvGraphicFramePr>
          <p:nvPr/>
        </p:nvGraphicFramePr>
        <p:xfrm>
          <a:off x="2565400" y="1333500"/>
          <a:ext cx="4010025" cy="1397000"/>
        </p:xfrm>
        <a:graphic>
          <a:graphicData uri="http://schemas.openxmlformats.org/presentationml/2006/ole">
            <p:oleObj spid="_x0000_s1646601" name="Equation" r:id="rId5" imgW="2438280" imgH="8506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1D5D2C-D3A4-4735-A296-9862E66EFD6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648642" name="Rectangle 5"/>
          <p:cNvSpPr>
            <a:spLocks noChangeArrowheads="1"/>
          </p:cNvSpPr>
          <p:nvPr/>
        </p:nvSpPr>
        <p:spPr bwMode="auto">
          <a:xfrm>
            <a:off x="666750" y="328613"/>
            <a:ext cx="7937500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Monte Carlo* mathematical foundation:</a:t>
            </a:r>
          </a:p>
        </p:txBody>
      </p:sp>
      <p:sp>
        <p:nvSpPr>
          <p:cNvPr id="1648643" name="Text Box 3"/>
          <p:cNvSpPr txBox="1">
            <a:spLocks noChangeArrowheads="1"/>
          </p:cNvSpPr>
          <p:nvPr/>
        </p:nvSpPr>
        <p:spPr bwMode="auto">
          <a:xfrm>
            <a:off x="250825" y="5876925"/>
            <a:ext cx="8709025" cy="3365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* </a:t>
            </a:r>
            <a:r>
              <a:rPr lang="en-US" sz="1600">
                <a:solidFill>
                  <a:srgbClr val="000000"/>
                </a:solidFill>
              </a:rPr>
              <a:t>Monte Carlo method “inventors”: Von Neumann, Ulam, Fermi, Metropolis in the late 40’s</a:t>
            </a:r>
          </a:p>
        </p:txBody>
      </p:sp>
      <p:sp>
        <p:nvSpPr>
          <p:cNvPr id="1648644" name="Text Box 4"/>
          <p:cNvSpPr txBox="1">
            <a:spLocks noChangeArrowheads="1"/>
          </p:cNvSpPr>
          <p:nvPr/>
        </p:nvSpPr>
        <p:spPr bwMode="auto">
          <a:xfrm>
            <a:off x="673100" y="979488"/>
            <a:ext cx="8075613" cy="34417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6075" indent="-346075"/>
            <a:r>
              <a:rPr lang="en-US" sz="2200" b="1"/>
              <a:t>Several possible ways of defining Monte Carlo (MC):</a:t>
            </a:r>
          </a:p>
          <a:p>
            <a:pPr marL="346075" indent="-346075">
              <a:buClr>
                <a:srgbClr val="CC0000"/>
              </a:buClr>
              <a:buFont typeface="Wingdings" pitchFamily="2" charset="2"/>
              <a:buChar char="m"/>
            </a:pPr>
            <a:r>
              <a:rPr lang="en-US" sz="2200"/>
              <a:t>A mathematical method for </a:t>
            </a:r>
            <a:r>
              <a:rPr lang="en-US" sz="2200">
                <a:solidFill>
                  <a:srgbClr val="CC00CC"/>
                </a:solidFill>
              </a:rPr>
              <a:t>Numerical Integration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Random sampling techniques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Convergence, variance reduction techniques…</a:t>
            </a:r>
          </a:p>
          <a:p>
            <a:pPr marL="346075" indent="-346075">
              <a:buClr>
                <a:srgbClr val="CC0000"/>
              </a:buClr>
              <a:buFont typeface="Wingdings" pitchFamily="2" charset="2"/>
              <a:buChar char="m"/>
            </a:pPr>
            <a:r>
              <a:rPr lang="en-US" sz="2200"/>
              <a:t>A computer simulation of a</a:t>
            </a:r>
            <a:r>
              <a:rPr lang="en-US" sz="2200">
                <a:solidFill>
                  <a:srgbClr val="CC00CC"/>
                </a:solidFill>
              </a:rPr>
              <a:t> Physical Process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Physics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Tracking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Scoring…</a:t>
            </a:r>
          </a:p>
          <a:p>
            <a:pPr marL="346075" indent="-346075">
              <a:buClr>
                <a:srgbClr val="CC0000"/>
              </a:buClr>
              <a:buFont typeface="Wingdings" pitchFamily="2" charset="2"/>
              <a:buNone/>
            </a:pPr>
            <a:endParaRPr lang="en-US" sz="2200"/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m"/>
            </a:pPr>
            <a:endParaRPr lang="en-US" sz="2200">
              <a:solidFill>
                <a:schemeClr val="accent2"/>
              </a:solidFill>
            </a:endParaRPr>
          </a:p>
        </p:txBody>
      </p:sp>
      <p:sp>
        <p:nvSpPr>
          <p:cNvPr id="1648645" name="Text Box 5"/>
          <p:cNvSpPr txBox="1">
            <a:spLocks noChangeArrowheads="1"/>
          </p:cNvSpPr>
          <p:nvPr/>
        </p:nvSpPr>
        <p:spPr bwMode="auto">
          <a:xfrm>
            <a:off x="611188" y="3789363"/>
            <a:ext cx="8191500" cy="7620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/>
              <a:t>Both are valid, depending on the problem one or the other can be more effective (see the examples above)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7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BC5F07-8F2A-472F-9AB2-3B608FECD7F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653762" name="Rectangle 5"/>
          <p:cNvSpPr>
            <a:spLocks noChangeArrowheads="1"/>
          </p:cNvSpPr>
          <p:nvPr/>
        </p:nvSpPr>
        <p:spPr bwMode="auto">
          <a:xfrm>
            <a:off x="666750" y="328613"/>
            <a:ext cx="7937500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Monte Carlo* mathematical foundation:</a:t>
            </a:r>
          </a:p>
        </p:txBody>
      </p:sp>
      <p:sp>
        <p:nvSpPr>
          <p:cNvPr id="1705989" name="Text Box 5"/>
          <p:cNvSpPr txBox="1">
            <a:spLocks noChangeArrowheads="1"/>
          </p:cNvSpPr>
          <p:nvPr/>
        </p:nvSpPr>
        <p:spPr bwMode="auto">
          <a:xfrm>
            <a:off x="661988" y="998538"/>
            <a:ext cx="7581900" cy="46640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The central limit theorem is the </a:t>
            </a:r>
            <a:r>
              <a:rPr lang="en-US" sz="2000">
                <a:solidFill>
                  <a:srgbClr val="CC00CC"/>
                </a:solidFill>
              </a:rPr>
              <a:t>mathematical foundation</a:t>
            </a:r>
            <a:r>
              <a:rPr lang="en-US" sz="2000"/>
              <a:t> of the Monte Carlo method:</a:t>
            </a:r>
          </a:p>
          <a:p>
            <a:pPr>
              <a:defRPr/>
            </a:pPr>
            <a:endParaRPr lang="en-US" sz="2000"/>
          </a:p>
          <a:p>
            <a:pPr>
              <a:defRPr/>
            </a:pPr>
            <a:r>
              <a:rPr lang="en-US" sz="2000"/>
              <a:t>In words:</a:t>
            </a:r>
          </a:p>
          <a:p>
            <a:pPr>
              <a:defRPr/>
            </a:pPr>
            <a:endParaRPr lang="en-US" sz="2000"/>
          </a:p>
          <a:p>
            <a:pPr>
              <a:defRPr/>
            </a:pPr>
            <a:r>
              <a:rPr lang="en-US" sz="2000" i="1">
                <a:solidFill>
                  <a:srgbClr val="009900"/>
                </a:solidFill>
              </a:rPr>
              <a:t>Given any observable A, that can be expressed as the result of a convolution of random processes, the average value of A can be obtained by sampling </a:t>
            </a:r>
            <a:r>
              <a:rPr lang="en-US" sz="2000" i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many </a:t>
            </a:r>
            <a:r>
              <a:rPr lang="en-US" sz="2000" i="1">
                <a:solidFill>
                  <a:srgbClr val="009900"/>
                </a:solidFill>
              </a:rPr>
              <a:t>values of A according to the probability distributions of the random processes</a:t>
            </a:r>
          </a:p>
          <a:p>
            <a:pPr>
              <a:defRPr/>
            </a:pPr>
            <a:endParaRPr lang="en-US" sz="2000" i="1">
              <a:solidFill>
                <a:srgbClr val="009900"/>
              </a:solidFill>
            </a:endParaRPr>
          </a:p>
          <a:p>
            <a:pPr>
              <a:defRPr/>
            </a:pPr>
            <a:r>
              <a:rPr lang="en-US" sz="2000">
                <a:solidFill>
                  <a:srgbClr val="CC00CC"/>
                </a:solidFill>
              </a:rPr>
              <a:t>MC is indeed an INTEGRATION method that allows to solve multi-dimensional integrals by sampling</a:t>
            </a:r>
          </a:p>
          <a:p>
            <a:pPr>
              <a:defRPr/>
            </a:pPr>
            <a:endParaRPr lang="en-US" sz="2000">
              <a:solidFill>
                <a:srgbClr val="CC00CC"/>
              </a:solidFill>
            </a:endParaRPr>
          </a:p>
          <a:p>
            <a:pPr>
              <a:defRPr/>
            </a:pPr>
            <a:r>
              <a:rPr lang="en-US" sz="2000"/>
              <a:t>The accuracy of a MC estimator depends on the number </a:t>
            </a:r>
            <a:r>
              <a:rPr lang="en-US" sz="2000" i="1"/>
              <a:t>N</a:t>
            </a:r>
            <a:r>
              <a:rPr lang="en-US" sz="2000"/>
              <a:t> of samples (</a:t>
            </a:r>
            <a:r>
              <a:rPr lang="en-US" sz="2000">
                <a:sym typeface="Symbol" pitchFamily="18" charset="2"/>
              </a:rPr>
              <a:t> 1/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9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0033CC"/>
      </a:accent2>
      <a:accent3>
        <a:srgbClr val="FFFFFF"/>
      </a:accent3>
      <a:accent4>
        <a:srgbClr val="353A77"/>
      </a:accent4>
      <a:accent5>
        <a:srgbClr val="F4E9C1"/>
      </a:accent5>
      <a:accent6>
        <a:srgbClr val="002DB9"/>
      </a:accent6>
      <a:hlink>
        <a:srgbClr val="6F89F7"/>
      </a:hlink>
      <a:folHlink>
        <a:srgbClr val="CFDBFD"/>
      </a:folHlink>
    </a:clrScheme>
    <a:fontScheme name="Bluepri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0033CC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002DB9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18403</TotalTime>
  <Words>2075</Words>
  <Application>Microsoft Office PowerPoint</Application>
  <PresentationFormat>Overhead</PresentationFormat>
  <Paragraphs>337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Blueprint</vt:lpstr>
      <vt:lpstr>Custom Design</vt:lpstr>
      <vt:lpstr>Presentación en blanco</vt:lpstr>
      <vt:lpstr>Equation</vt:lpstr>
      <vt:lpstr>Microsoft Equation 3.0</vt:lpstr>
      <vt:lpstr>Monte Carlo sampling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(Pseudo) Random numbers:</vt:lpstr>
      <vt:lpstr>Slide 14</vt:lpstr>
      <vt:lpstr>Slide 15</vt:lpstr>
      <vt:lpstr>Slide 16</vt:lpstr>
      <vt:lpstr>Slide 17</vt:lpstr>
      <vt:lpstr>Slide 18</vt:lpstr>
      <vt:lpstr>Slide 19</vt:lpstr>
      <vt:lpstr>Particle transport Monte Carlo:</vt:lpstr>
      <vt:lpstr>Practical implementations</vt:lpstr>
      <vt:lpstr>Statistical Errors:</vt:lpstr>
      <vt:lpstr>Statistical Errors (batch statistics)</vt:lpstr>
      <vt:lpstr>Practical tips: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Alfredo Ferrari</dc:creator>
  <cp:lastModifiedBy>Vasilis Vlachoudis</cp:lastModifiedBy>
  <cp:revision>1216</cp:revision>
  <cp:lastPrinted>2004-07-08T08:47:15Z</cp:lastPrinted>
  <dcterms:created xsi:type="dcterms:W3CDTF">2003-02-06T18:33:45Z</dcterms:created>
  <dcterms:modified xsi:type="dcterms:W3CDTF">2009-10-22T17:25:28Z</dcterms:modified>
</cp:coreProperties>
</file>