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74" r:id="rId2"/>
    <p:sldId id="275" r:id="rId3"/>
    <p:sldId id="298" r:id="rId4"/>
    <p:sldId id="300" r:id="rId5"/>
    <p:sldId id="287" r:id="rId6"/>
    <p:sldId id="301" r:id="rId7"/>
    <p:sldId id="302" r:id="rId8"/>
    <p:sldId id="303" r:id="rId9"/>
    <p:sldId id="289" r:id="rId10"/>
    <p:sldId id="304" r:id="rId11"/>
    <p:sldId id="305" r:id="rId12"/>
    <p:sldId id="290" r:id="rId13"/>
    <p:sldId id="291" r:id="rId14"/>
    <p:sldId id="306" r:id="rId15"/>
    <p:sldId id="307" r:id="rId16"/>
    <p:sldId id="292" r:id="rId17"/>
    <p:sldId id="308" r:id="rId18"/>
    <p:sldId id="293" r:id="rId19"/>
    <p:sldId id="294" r:id="rId20"/>
    <p:sldId id="309" r:id="rId21"/>
    <p:sldId id="310" r:id="rId22"/>
    <p:sldId id="295" r:id="rId23"/>
    <p:sldId id="296" r:id="rId24"/>
    <p:sldId id="297"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Lst>
  <p:sldSz cx="9144000" cy="6858000" type="overhead"/>
  <p:notesSz cx="7315200" cy="9601200"/>
  <p:defaultTextStyle>
    <a:defPPr>
      <a:defRPr lang="en-US"/>
    </a:defPPr>
    <a:lvl1pPr algn="ctr" rtl="0" fontAlgn="base">
      <a:spcBef>
        <a:spcPct val="0"/>
      </a:spcBef>
      <a:spcAft>
        <a:spcPct val="0"/>
      </a:spcAft>
      <a:defRPr sz="2400" kern="1200">
        <a:solidFill>
          <a:schemeClr val="tx1"/>
        </a:solidFill>
        <a:latin typeface="Tahoma" pitchFamily="34" charset="0"/>
        <a:ea typeface="ＭＳ Ｐゴシック" charset="-128"/>
        <a:cs typeface="+mn-cs"/>
      </a:defRPr>
    </a:lvl1pPr>
    <a:lvl2pPr marL="457200" algn="ctr" rtl="0" fontAlgn="base">
      <a:spcBef>
        <a:spcPct val="0"/>
      </a:spcBef>
      <a:spcAft>
        <a:spcPct val="0"/>
      </a:spcAft>
      <a:defRPr sz="2400" kern="1200">
        <a:solidFill>
          <a:schemeClr val="tx1"/>
        </a:solidFill>
        <a:latin typeface="Tahoma" pitchFamily="34" charset="0"/>
        <a:ea typeface="ＭＳ Ｐゴシック" charset="-128"/>
        <a:cs typeface="+mn-cs"/>
      </a:defRPr>
    </a:lvl2pPr>
    <a:lvl3pPr marL="914400" algn="ctr" rtl="0" fontAlgn="base">
      <a:spcBef>
        <a:spcPct val="0"/>
      </a:spcBef>
      <a:spcAft>
        <a:spcPct val="0"/>
      </a:spcAft>
      <a:defRPr sz="2400" kern="1200">
        <a:solidFill>
          <a:schemeClr val="tx1"/>
        </a:solidFill>
        <a:latin typeface="Tahoma" pitchFamily="34" charset="0"/>
        <a:ea typeface="ＭＳ Ｐゴシック" charset="-128"/>
        <a:cs typeface="+mn-cs"/>
      </a:defRPr>
    </a:lvl3pPr>
    <a:lvl4pPr marL="1371600" algn="ctr" rtl="0" fontAlgn="base">
      <a:spcBef>
        <a:spcPct val="0"/>
      </a:spcBef>
      <a:spcAft>
        <a:spcPct val="0"/>
      </a:spcAft>
      <a:defRPr sz="2400" kern="1200">
        <a:solidFill>
          <a:schemeClr val="tx1"/>
        </a:solidFill>
        <a:latin typeface="Tahoma" pitchFamily="34" charset="0"/>
        <a:ea typeface="ＭＳ Ｐゴシック" charset="-128"/>
        <a:cs typeface="+mn-cs"/>
      </a:defRPr>
    </a:lvl4pPr>
    <a:lvl5pPr marL="1828800" algn="ctr" rtl="0" fontAlgn="base">
      <a:spcBef>
        <a:spcPct val="0"/>
      </a:spcBef>
      <a:spcAft>
        <a:spcPct val="0"/>
      </a:spcAft>
      <a:defRPr sz="2400" kern="1200">
        <a:solidFill>
          <a:schemeClr val="tx1"/>
        </a:solidFill>
        <a:latin typeface="Tahoma" pitchFamily="34" charset="0"/>
        <a:ea typeface="ＭＳ Ｐゴシック" charset="-128"/>
        <a:cs typeface="+mn-cs"/>
      </a:defRPr>
    </a:lvl5pPr>
    <a:lvl6pPr marL="2286000" algn="l" defTabSz="914400" rtl="0" eaLnBrk="1" latinLnBrk="0" hangingPunct="1">
      <a:defRPr sz="2400" kern="1200">
        <a:solidFill>
          <a:schemeClr val="tx1"/>
        </a:solidFill>
        <a:latin typeface="Tahoma" pitchFamily="34" charset="0"/>
        <a:ea typeface="ＭＳ Ｐゴシック" charset="-128"/>
        <a:cs typeface="+mn-cs"/>
      </a:defRPr>
    </a:lvl6pPr>
    <a:lvl7pPr marL="2743200" algn="l" defTabSz="914400" rtl="0" eaLnBrk="1" latinLnBrk="0" hangingPunct="1">
      <a:defRPr sz="2400" kern="1200">
        <a:solidFill>
          <a:schemeClr val="tx1"/>
        </a:solidFill>
        <a:latin typeface="Tahoma" pitchFamily="34" charset="0"/>
        <a:ea typeface="ＭＳ Ｐゴシック" charset="-128"/>
        <a:cs typeface="+mn-cs"/>
      </a:defRPr>
    </a:lvl7pPr>
    <a:lvl8pPr marL="3200400" algn="l" defTabSz="914400" rtl="0" eaLnBrk="1" latinLnBrk="0" hangingPunct="1">
      <a:defRPr sz="2400" kern="1200">
        <a:solidFill>
          <a:schemeClr val="tx1"/>
        </a:solidFill>
        <a:latin typeface="Tahoma" pitchFamily="34" charset="0"/>
        <a:ea typeface="ＭＳ Ｐゴシック" charset="-128"/>
        <a:cs typeface="+mn-cs"/>
      </a:defRPr>
    </a:lvl8pPr>
    <a:lvl9pPr marL="3657600" algn="l" defTabSz="914400" rtl="0" eaLnBrk="1" latinLnBrk="0" hangingPunct="1">
      <a:defRPr sz="2400"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CC0066"/>
    <a:srgbClr val="00CC00"/>
    <a:srgbClr val="FF0000"/>
    <a:srgbClr val="008000"/>
    <a:srgbClr val="000000"/>
    <a:srgbClr val="8D8D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94"/>
    </p:cViewPr>
  </p:sorterViewPr>
  <p:notesViewPr>
    <p:cSldViewPr>
      <p:cViewPr varScale="1">
        <p:scale>
          <a:sx n="49" d="100"/>
          <a:sy n="49" d="100"/>
        </p:scale>
        <p:origin x="-1818" y="-11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200"/>
            </a:lvl1pPr>
          </a:lstStyle>
          <a:p>
            <a:endParaRPr lang="it-IT"/>
          </a:p>
        </p:txBody>
      </p:sp>
      <p:sp>
        <p:nvSpPr>
          <p:cNvPr id="4099"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it-IT"/>
          </a:p>
        </p:txBody>
      </p:sp>
      <p:sp>
        <p:nvSpPr>
          <p:cNvPr id="4100"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endParaRPr lang="it-IT"/>
          </a:p>
        </p:txBody>
      </p:sp>
      <p:sp>
        <p:nvSpPr>
          <p:cNvPr id="4101"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77C9207C-80D3-43EF-8E1D-5CA60E76AD0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40075" cy="515938"/>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l" defTabSz="909638">
              <a:defRPr sz="1200"/>
            </a:lvl1pPr>
          </a:lstStyle>
          <a:p>
            <a:endParaRPr lang="it-IT"/>
          </a:p>
        </p:txBody>
      </p:sp>
      <p:sp>
        <p:nvSpPr>
          <p:cNvPr id="3075" name="Rectangle 3"/>
          <p:cNvSpPr>
            <a:spLocks noGrp="1" noChangeArrowheads="1"/>
          </p:cNvSpPr>
          <p:nvPr>
            <p:ph type="dt" idx="1"/>
          </p:nvPr>
        </p:nvSpPr>
        <p:spPr bwMode="auto">
          <a:xfrm>
            <a:off x="4130675" y="0"/>
            <a:ext cx="3222625" cy="515938"/>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r" defTabSz="909638">
              <a:defRPr sz="1200"/>
            </a:lvl1pPr>
          </a:lstStyle>
          <a:p>
            <a:endParaRPr lang="it-IT"/>
          </a:p>
        </p:txBody>
      </p:sp>
      <p:sp>
        <p:nvSpPr>
          <p:cNvPr id="14340" name="Rectangle 4"/>
          <p:cNvSpPr>
            <a:spLocks noGrp="1" noRot="1" noChangeAspect="1" noChangeArrowheads="1" noTextEdit="1"/>
          </p:cNvSpPr>
          <p:nvPr>
            <p:ph type="sldImg" idx="2"/>
          </p:nvPr>
        </p:nvSpPr>
        <p:spPr bwMode="auto">
          <a:xfrm>
            <a:off x="1268413" y="738188"/>
            <a:ext cx="4819650" cy="3614737"/>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92188" y="4575175"/>
            <a:ext cx="5370512" cy="4281488"/>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51938"/>
            <a:ext cx="3140075" cy="441325"/>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l" defTabSz="909638">
              <a:defRPr sz="1200"/>
            </a:lvl1pPr>
          </a:lstStyle>
          <a:p>
            <a:endParaRPr lang="it-IT"/>
          </a:p>
        </p:txBody>
      </p:sp>
      <p:sp>
        <p:nvSpPr>
          <p:cNvPr id="3079" name="Rectangle 7"/>
          <p:cNvSpPr>
            <a:spLocks noGrp="1" noChangeArrowheads="1"/>
          </p:cNvSpPr>
          <p:nvPr>
            <p:ph type="sldNum" sz="quarter" idx="5"/>
          </p:nvPr>
        </p:nvSpPr>
        <p:spPr bwMode="auto">
          <a:xfrm>
            <a:off x="4130675" y="9151938"/>
            <a:ext cx="3222625" cy="441325"/>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r" defTabSz="909638">
              <a:defRPr sz="1200"/>
            </a:lvl1pPr>
          </a:lstStyle>
          <a:p>
            <a:fld id="{A332EC05-00B3-4462-BAA3-29EBA71C6A8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B8A03FE-FC47-4251-B883-E92506D15881}" type="slidenum">
              <a:rPr lang="en-US"/>
              <a:pPr/>
              <a:t>1</a:t>
            </a:fld>
            <a:endParaRPr lang="en-US"/>
          </a:p>
        </p:txBody>
      </p:sp>
      <p:sp>
        <p:nvSpPr>
          <p:cNvPr id="16387" name="Rectangle 2"/>
          <p:cNvSpPr>
            <a:spLocks noGrp="1" noRot="1" noChangeAspect="1" noChangeArrowheads="1" noTextEdit="1"/>
          </p:cNvSpPr>
          <p:nvPr>
            <p:ph type="sldImg"/>
          </p:nvPr>
        </p:nvSpPr>
        <p:spPr>
          <a:ln cap="flat"/>
        </p:spPr>
      </p:sp>
      <p:sp>
        <p:nvSpPr>
          <p:cNvPr id="16388" name="Rectangle 3"/>
          <p:cNvSpPr>
            <a:spLocks noGrp="1" noChangeArrowheads="1"/>
          </p:cNvSpPr>
          <p:nvPr>
            <p:ph type="body" idx="1"/>
          </p:nvPr>
        </p:nvSpPr>
        <p:spPr>
          <a:noFill/>
          <a:ln/>
        </p:spPr>
        <p:txBody>
          <a:bodyPr/>
          <a:lstStyle/>
          <a:p>
            <a:pPr eaLnBrk="1" hangingPunct="1"/>
            <a:endParaRPr lang="en-GB" smtClean="0">
              <a:latin typeface="Times New Roman" pitchFamily="18"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1588" y="887413"/>
            <a:ext cx="6654800" cy="2851150"/>
            <a:chOff x="1" y="559"/>
            <a:chExt cx="4192" cy="1796"/>
          </a:xfrm>
        </p:grpSpPr>
        <p:sp>
          <p:nvSpPr>
            <p:cNvPr id="5" name="Line 2"/>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6" name="Line 3"/>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7" name="Line 4"/>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8" name="Arc 5"/>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199"/>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199"/>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endParaRPr lang="it-IT"/>
            </a:p>
          </p:txBody>
        </p:sp>
      </p:grpSp>
      <p:grpSp>
        <p:nvGrpSpPr>
          <p:cNvPr id="9" name="Group 10"/>
          <p:cNvGrpSpPr>
            <a:grpSpLocks/>
          </p:cNvGrpSpPr>
          <p:nvPr/>
        </p:nvGrpSpPr>
        <p:grpSpPr bwMode="auto">
          <a:xfrm>
            <a:off x="2349500" y="3098800"/>
            <a:ext cx="6045200" cy="2876550"/>
            <a:chOff x="1480" y="1952"/>
            <a:chExt cx="3808" cy="1812"/>
          </a:xfrm>
        </p:grpSpPr>
        <p:sp>
          <p:nvSpPr>
            <p:cNvPr id="10" name="Line 7"/>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11" name="Line 8"/>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12" name="Arc 9"/>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199"/>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199"/>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endParaRPr lang="it-IT"/>
            </a:p>
          </p:txBody>
        </p:sp>
      </p:grpSp>
      <p:sp>
        <p:nvSpPr>
          <p:cNvPr id="2059" name="Rectangle 11"/>
          <p:cNvSpPr>
            <a:spLocks noGrp="1" noChangeArrowheads="1"/>
          </p:cNvSpPr>
          <p:nvPr>
            <p:ph type="ctrTitle" sz="quarter"/>
          </p:nvPr>
        </p:nvSpPr>
        <p:spPr>
          <a:xfrm>
            <a:off x="990600" y="1752600"/>
            <a:ext cx="7772400" cy="1143000"/>
          </a:xfrm>
        </p:spPr>
        <p:txBody>
          <a:bodyPr/>
          <a:lstStyle>
            <a:lvl1pPr>
              <a:defRPr/>
            </a:lvl1pPr>
          </a:lstStyle>
          <a:p>
            <a:r>
              <a:rPr lang="en-US"/>
              <a:t>Click to edit Master title style</a:t>
            </a:r>
          </a:p>
        </p:txBody>
      </p:sp>
      <p:sp>
        <p:nvSpPr>
          <p:cNvPr id="2060"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fld id="{18BE9732-3C0C-4A4C-8EEF-5AC7421C0720}" type="datetime1">
              <a:rPr lang="en-US"/>
              <a:pPr/>
              <a:t>22.10.09</a:t>
            </a:fld>
            <a:endParaRPr lang="it-IT"/>
          </a:p>
        </p:txBody>
      </p:sp>
      <p:sp>
        <p:nvSpPr>
          <p:cNvPr id="14" name="Rectangle 14"/>
          <p:cNvSpPr>
            <a:spLocks noGrp="1" noChangeArrowheads="1"/>
          </p:cNvSpPr>
          <p:nvPr>
            <p:ph type="ftr" sz="quarter" idx="11"/>
          </p:nvPr>
        </p:nvSpPr>
        <p:spPr>
          <a:xfrm>
            <a:off x="2514600" y="6248400"/>
            <a:ext cx="4419600" cy="457200"/>
          </a:xfrm>
        </p:spPr>
        <p:txBody>
          <a:bodyPr/>
          <a:lstStyle>
            <a:lvl1pPr>
              <a:defRPr/>
            </a:lvl1pPr>
          </a:lstStyle>
          <a:p>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fld id="{492F0153-AE91-4EBB-BF1B-BE5941174E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76EB1013-DB2D-4A60-A4AD-04C6206F3631}" type="datetime1">
              <a:rPr lang="en-US"/>
              <a:pPr/>
              <a:t>22.10.09</a:t>
            </a:fld>
            <a:endParaRPr lang="it-IT"/>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EF4203DE-4457-44A9-988C-F9F8C2769E8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EFFA8CEC-7EF5-447E-A31B-86796915792C}" type="datetime1">
              <a:rPr lang="en-US"/>
              <a:pPr/>
              <a:t>22.10.09</a:t>
            </a:fld>
            <a:endParaRPr lang="it-IT"/>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DF740FC8-DAAD-4BB2-9799-2BC346C3CF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3F8C86F2-E896-4041-8DC2-73712F9DF21F}" type="datetime1">
              <a:rPr lang="en-US"/>
              <a:pPr/>
              <a:t>22.10.09</a:t>
            </a:fld>
            <a:endParaRPr lang="it-IT"/>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B6EC8EED-D353-493B-84FC-41DD499B654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95DC3208-4D06-4F6D-8028-0BF21BCE65F9}" type="datetime1">
              <a:rPr lang="en-US"/>
              <a:pPr/>
              <a:t>22.10.09</a:t>
            </a:fld>
            <a:endParaRPr lang="it-IT"/>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8C409B59-CB4C-4787-8702-D6DD78DEE1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F179DDAC-F45E-4B94-B0F9-3EB051519FEB}" type="datetime1">
              <a:rPr lang="en-US"/>
              <a:pPr/>
              <a:t>22.10.09</a:t>
            </a:fld>
            <a:endParaRPr lang="it-IT"/>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078EC9BD-A0E6-4E18-9422-6F32F7AA5A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5739188F-CC8C-490C-87EC-F39FF50B0CE1}" type="datetime1">
              <a:rPr lang="en-US"/>
              <a:pPr/>
              <a:t>22.10.09</a:t>
            </a:fld>
            <a:endParaRPr lang="it-IT"/>
          </a:p>
        </p:txBody>
      </p:sp>
      <p:sp>
        <p:nvSpPr>
          <p:cNvPr id="8" name="Rectangle 11"/>
          <p:cNvSpPr>
            <a:spLocks noGrp="1" noChangeArrowheads="1"/>
          </p:cNvSpPr>
          <p:nvPr>
            <p:ph type="ftr" sz="quarter" idx="11"/>
          </p:nvPr>
        </p:nvSpPr>
        <p:spPr>
          <a:ln/>
        </p:spPr>
        <p:txBody>
          <a:bodyPr/>
          <a:lstStyle>
            <a:lvl1pPr>
              <a:defRPr/>
            </a:lvl1pPr>
          </a:lstStyle>
          <a:p>
            <a:endParaRPr lang="en-US"/>
          </a:p>
        </p:txBody>
      </p:sp>
      <p:sp>
        <p:nvSpPr>
          <p:cNvPr id="9" name="Rectangle 12"/>
          <p:cNvSpPr>
            <a:spLocks noGrp="1" noChangeArrowheads="1"/>
          </p:cNvSpPr>
          <p:nvPr>
            <p:ph type="sldNum" sz="quarter" idx="12"/>
          </p:nvPr>
        </p:nvSpPr>
        <p:spPr>
          <a:ln/>
        </p:spPr>
        <p:txBody>
          <a:bodyPr/>
          <a:lstStyle>
            <a:lvl1pPr>
              <a:defRPr/>
            </a:lvl1pPr>
          </a:lstStyle>
          <a:p>
            <a:fld id="{89D922CA-E5C8-4F73-BA6A-55CD49CEE55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A0649FAE-282C-46E6-AC16-411D86D6B2A3}" type="datetime1">
              <a:rPr lang="en-US"/>
              <a:pPr/>
              <a:t>22.10.09</a:t>
            </a:fld>
            <a:endParaRPr lang="it-IT"/>
          </a:p>
        </p:txBody>
      </p:sp>
      <p:sp>
        <p:nvSpPr>
          <p:cNvPr id="4" name="Rectangle 11"/>
          <p:cNvSpPr>
            <a:spLocks noGrp="1" noChangeArrowheads="1"/>
          </p:cNvSpPr>
          <p:nvPr>
            <p:ph type="ftr" sz="quarter" idx="11"/>
          </p:nvPr>
        </p:nvSpPr>
        <p:spPr>
          <a:ln/>
        </p:spPr>
        <p:txBody>
          <a:bodyPr/>
          <a:lstStyle>
            <a:lvl1pPr>
              <a:defRPr/>
            </a:lvl1pPr>
          </a:lstStyle>
          <a:p>
            <a:endParaRPr lang="en-US"/>
          </a:p>
        </p:txBody>
      </p:sp>
      <p:sp>
        <p:nvSpPr>
          <p:cNvPr id="5" name="Rectangle 12"/>
          <p:cNvSpPr>
            <a:spLocks noGrp="1" noChangeArrowheads="1"/>
          </p:cNvSpPr>
          <p:nvPr>
            <p:ph type="sldNum" sz="quarter" idx="12"/>
          </p:nvPr>
        </p:nvSpPr>
        <p:spPr>
          <a:ln/>
        </p:spPr>
        <p:txBody>
          <a:bodyPr/>
          <a:lstStyle>
            <a:lvl1pPr>
              <a:defRPr/>
            </a:lvl1pPr>
          </a:lstStyle>
          <a:p>
            <a:fld id="{821F668B-429E-4423-8F9C-F0286BFD6A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16526E71-8987-41FC-A7BB-BC5AE98BB911}" type="datetime1">
              <a:rPr lang="en-US"/>
              <a:pPr/>
              <a:t>22.10.09</a:t>
            </a:fld>
            <a:endParaRPr lang="it-IT"/>
          </a:p>
        </p:txBody>
      </p:sp>
      <p:sp>
        <p:nvSpPr>
          <p:cNvPr id="3" name="Rectangle 11"/>
          <p:cNvSpPr>
            <a:spLocks noGrp="1" noChangeArrowheads="1"/>
          </p:cNvSpPr>
          <p:nvPr>
            <p:ph type="ftr" sz="quarter" idx="11"/>
          </p:nvPr>
        </p:nvSpPr>
        <p:spPr>
          <a:ln/>
        </p:spPr>
        <p:txBody>
          <a:bodyPr/>
          <a:lstStyle>
            <a:lvl1pPr>
              <a:defRPr/>
            </a:lvl1pPr>
          </a:lstStyle>
          <a:p>
            <a:endParaRPr lang="en-US"/>
          </a:p>
        </p:txBody>
      </p:sp>
      <p:sp>
        <p:nvSpPr>
          <p:cNvPr id="4" name="Rectangle 12"/>
          <p:cNvSpPr>
            <a:spLocks noGrp="1" noChangeArrowheads="1"/>
          </p:cNvSpPr>
          <p:nvPr>
            <p:ph type="sldNum" sz="quarter" idx="12"/>
          </p:nvPr>
        </p:nvSpPr>
        <p:spPr>
          <a:ln/>
        </p:spPr>
        <p:txBody>
          <a:bodyPr/>
          <a:lstStyle>
            <a:lvl1pPr>
              <a:defRPr/>
            </a:lvl1pPr>
          </a:lstStyle>
          <a:p>
            <a:fld id="{1668D24D-D3DC-435C-B24E-A651F0E52B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98AFD5F7-1065-4AEE-8863-AE7085E42889}" type="datetime1">
              <a:rPr lang="en-US"/>
              <a:pPr/>
              <a:t>22.10.09</a:t>
            </a:fld>
            <a:endParaRPr lang="it-IT"/>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42BEFA21-4657-4985-AEBA-67378E44CFF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D6015C82-74AA-4D9F-BA1F-EF935BD1B47F}" type="datetime1">
              <a:rPr lang="en-US"/>
              <a:pPr/>
              <a:t>22.10.09</a:t>
            </a:fld>
            <a:endParaRPr lang="it-IT"/>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2FF171E1-02A6-4244-9439-403940D550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7" name="Picture 4" descr="logo3000x2000.jpg"/>
          <p:cNvPicPr>
            <a:picLocks noChangeAspect="1"/>
          </p:cNvPicPr>
          <p:nvPr userDrawn="1"/>
        </p:nvPicPr>
        <p:blipFill>
          <a:blip r:embed="rId13"/>
          <a:srcRect/>
          <a:stretch>
            <a:fillRect/>
          </a:stretch>
        </p:blipFill>
        <p:spPr bwMode="auto">
          <a:xfrm>
            <a:off x="0" y="381000"/>
            <a:ext cx="9144000" cy="6096000"/>
          </a:xfrm>
          <a:prstGeom prst="rect">
            <a:avLst/>
          </a:prstGeom>
          <a:noFill/>
          <a:ln w="9525">
            <a:noFill/>
            <a:miter lim="800000"/>
            <a:headEnd/>
            <a:tailEnd/>
          </a:ln>
        </p:spPr>
      </p:pic>
      <p:sp>
        <p:nvSpPr>
          <p:cNvPr id="1038" name="Rectangle 5"/>
          <p:cNvSpPr>
            <a:spLocks noChangeArrowheads="1"/>
          </p:cNvSpPr>
          <p:nvPr userDrawn="1"/>
        </p:nvSpPr>
        <p:spPr bwMode="auto">
          <a:xfrm>
            <a:off x="0" y="357188"/>
            <a:ext cx="9144000" cy="6143625"/>
          </a:xfrm>
          <a:prstGeom prst="rect">
            <a:avLst/>
          </a:prstGeom>
          <a:solidFill>
            <a:schemeClr val="bg1">
              <a:alpha val="74901"/>
            </a:schemeClr>
          </a:solidFill>
          <a:ln w="6350" algn="ctr">
            <a:noFill/>
            <a:round/>
            <a:headEnd type="none" w="sm" len="sm"/>
            <a:tailEnd type="none" w="sm" len="sm"/>
          </a:ln>
        </p:spPr>
        <p:txBody>
          <a:bodyPr/>
          <a:lstStyle/>
          <a:p>
            <a:endParaRPr lang="en-GB"/>
          </a:p>
        </p:txBody>
      </p:sp>
      <p:sp>
        <p:nvSpPr>
          <p:cNvPr id="1026" name="Rectangle 2"/>
          <p:cNvSpPr>
            <a:spLocks noChangeArrowheads="1"/>
          </p:cNvSpPr>
          <p:nvPr/>
        </p:nvSpPr>
        <p:spPr bwMode="ltGray">
          <a:xfrm>
            <a:off x="3352800" y="0"/>
            <a:ext cx="5791200" cy="152400"/>
          </a:xfrm>
          <a:prstGeom prst="rect">
            <a:avLst/>
          </a:prstGeom>
          <a:pattFill prst="pct70">
            <a:fgClr>
              <a:schemeClr val="folHlink"/>
            </a:fgClr>
            <a:bgClr>
              <a:schemeClr val="bg1"/>
            </a:bgClr>
          </a:pattFill>
          <a:ln w="9525">
            <a:noFill/>
            <a:miter lim="800000"/>
            <a:headEnd/>
            <a:tailEnd/>
          </a:ln>
          <a:effectLst/>
        </p:spPr>
        <p:txBody>
          <a:bodyPr wrap="none" anchor="ctr"/>
          <a:lstStyle/>
          <a:p>
            <a:endParaRPr lang="it-IT"/>
          </a:p>
        </p:txBody>
      </p:sp>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grpSp>
        <p:nvGrpSpPr>
          <p:cNvPr id="1028" name="Group 7"/>
          <p:cNvGrpSpPr>
            <a:grpSpLocks/>
          </p:cNvGrpSpPr>
          <p:nvPr/>
        </p:nvGrpSpPr>
        <p:grpSpPr bwMode="auto">
          <a:xfrm>
            <a:off x="304800" y="533400"/>
            <a:ext cx="1893888" cy="2590800"/>
            <a:chOff x="192" y="336"/>
            <a:chExt cx="1193" cy="1632"/>
          </a:xfrm>
        </p:grpSpPr>
        <p:sp>
          <p:nvSpPr>
            <p:cNvPr id="2"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3"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US">
                <a:latin typeface="Tahoma" pitchFamily="-112" charset="0"/>
                <a:ea typeface="+mn-ea"/>
              </a:endParaRPr>
            </a:p>
          </p:txBody>
        </p:sp>
        <p:sp>
          <p:nvSpPr>
            <p:cNvPr id="4"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endParaRPr lang="it-IT"/>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85800" y="650875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fld id="{132E0BE8-E612-4EF4-892B-02AE7FA156DD}" type="datetime1">
              <a:rPr lang="en-US"/>
              <a:pPr/>
              <a:t>22.10.09</a:t>
            </a:fld>
            <a:endParaRPr lang="it-IT"/>
          </a:p>
        </p:txBody>
      </p:sp>
      <p:sp>
        <p:nvSpPr>
          <p:cNvPr id="1035" name="Rectangle 11"/>
          <p:cNvSpPr>
            <a:spLocks noGrp="1" noChangeArrowheads="1"/>
          </p:cNvSpPr>
          <p:nvPr>
            <p:ph type="ftr" sz="quarter" idx="3"/>
          </p:nvPr>
        </p:nvSpPr>
        <p:spPr bwMode="auto">
          <a:xfrm>
            <a:off x="2514600" y="6553200"/>
            <a:ext cx="4465638"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1036" name="Rectangle 12"/>
          <p:cNvSpPr>
            <a:spLocks noGrp="1" noChangeArrowheads="1"/>
          </p:cNvSpPr>
          <p:nvPr>
            <p:ph type="sldNum" sz="quarter" idx="4"/>
          </p:nvPr>
        </p:nvSpPr>
        <p:spPr bwMode="auto">
          <a:xfrm>
            <a:off x="6934200" y="650875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BEFB7C1F-B195-486A-B89B-469E267381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Lst>
  <p:hf hdr="0" ftr="0" dt="0"/>
  <p:txStyles>
    <p:titleStyle>
      <a:lvl1pPr algn="l" rtl="0" eaLnBrk="0" fontAlgn="base" hangingPunct="0">
        <a:spcBef>
          <a:spcPct val="0"/>
        </a:spcBef>
        <a:spcAft>
          <a:spcPct val="0"/>
        </a:spcAft>
        <a:defRPr sz="36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600">
          <a:solidFill>
            <a:schemeClr val="tx2"/>
          </a:solidFill>
          <a:latin typeface="Tahoma"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600">
          <a:solidFill>
            <a:schemeClr val="tx2"/>
          </a:solidFill>
          <a:latin typeface="Tahoma"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600">
          <a:solidFill>
            <a:schemeClr val="tx2"/>
          </a:solidFill>
          <a:latin typeface="Tahoma"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600">
          <a:solidFill>
            <a:schemeClr val="tx2"/>
          </a:solidFill>
          <a:latin typeface="Tahoma" pitchFamily="-112" charset="0"/>
          <a:ea typeface="ＭＳ Ｐゴシック" pitchFamily="-112" charset="-128"/>
          <a:cs typeface="ＭＳ Ｐゴシック" pitchFamily="-112" charset="-128"/>
        </a:defRPr>
      </a:lvl5pPr>
      <a:lvl6pPr marL="457200" algn="l" rtl="0" fontAlgn="base">
        <a:spcBef>
          <a:spcPct val="0"/>
        </a:spcBef>
        <a:spcAft>
          <a:spcPct val="0"/>
        </a:spcAft>
        <a:defRPr sz="3600">
          <a:solidFill>
            <a:schemeClr val="tx2"/>
          </a:solidFill>
          <a:latin typeface="Tahoma" pitchFamily="-112" charset="0"/>
        </a:defRPr>
      </a:lvl6pPr>
      <a:lvl7pPr marL="914400" algn="l" rtl="0" fontAlgn="base">
        <a:spcBef>
          <a:spcPct val="0"/>
        </a:spcBef>
        <a:spcAft>
          <a:spcPct val="0"/>
        </a:spcAft>
        <a:defRPr sz="3600">
          <a:solidFill>
            <a:schemeClr val="tx2"/>
          </a:solidFill>
          <a:latin typeface="Tahoma" pitchFamily="-112" charset="0"/>
        </a:defRPr>
      </a:lvl7pPr>
      <a:lvl8pPr marL="1371600" algn="l" rtl="0" fontAlgn="base">
        <a:spcBef>
          <a:spcPct val="0"/>
        </a:spcBef>
        <a:spcAft>
          <a:spcPct val="0"/>
        </a:spcAft>
        <a:defRPr sz="3600">
          <a:solidFill>
            <a:schemeClr val="tx2"/>
          </a:solidFill>
          <a:latin typeface="Tahoma" pitchFamily="-112" charset="0"/>
        </a:defRPr>
      </a:lvl8pPr>
      <a:lvl9pPr marL="1828800" algn="l" rtl="0" fontAlgn="base">
        <a:spcBef>
          <a:spcPct val="0"/>
        </a:spcBef>
        <a:spcAft>
          <a:spcPct val="0"/>
        </a:spcAft>
        <a:defRPr sz="3600">
          <a:solidFill>
            <a:schemeClr val="tx2"/>
          </a:solidFill>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16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4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4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hlink"/>
        </a:buClr>
        <a:buSzPct val="60000"/>
        <a:buFont typeface="Wingdings" pitchFamily="-112" charset="2"/>
        <a:buChar char="n"/>
        <a:defRPr sz="14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hlink"/>
        </a:buClr>
        <a:buSzPct val="60000"/>
        <a:buFont typeface="Wingdings" pitchFamily="-112" charset="2"/>
        <a:buChar char="n"/>
        <a:defRPr sz="14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hlink"/>
        </a:buClr>
        <a:buSzPct val="60000"/>
        <a:buFont typeface="Wingdings" pitchFamily="-112" charset="2"/>
        <a:buChar char="n"/>
        <a:defRPr sz="14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hlink"/>
        </a:buClr>
        <a:buSzPct val="60000"/>
        <a:buFont typeface="Wingdings" pitchFamily="-112" charset="2"/>
        <a:buChar char="n"/>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971550" y="1700213"/>
            <a:ext cx="7772400" cy="1095375"/>
          </a:xfrm>
        </p:spPr>
        <p:txBody>
          <a:bodyPr/>
          <a:lstStyle/>
          <a:p>
            <a:pPr eaLnBrk="1" hangingPunct="1"/>
            <a:r>
              <a:rPr lang="en-US" sz="3200" dirty="0" smtClean="0">
                <a:effectLst>
                  <a:outerShdw blurRad="38100" dist="38100" dir="2700000" algn="tl">
                    <a:srgbClr val="C0C0C0"/>
                  </a:outerShdw>
                </a:effectLst>
                <a:ea typeface="ＭＳ Ｐゴシック" charset="-128"/>
              </a:rPr>
              <a:t>FLUKA</a:t>
            </a:r>
            <a:r>
              <a:rPr lang="en-US" sz="3200" dirty="0" smtClean="0">
                <a:ea typeface="ＭＳ Ｐゴシック" charset="-128"/>
              </a:rPr>
              <a:t/>
            </a:r>
            <a:br>
              <a:rPr lang="en-US" sz="3200" dirty="0" smtClean="0">
                <a:ea typeface="ＭＳ Ｐゴシック" charset="-128"/>
              </a:rPr>
            </a:br>
            <a:r>
              <a:rPr lang="en-US" sz="3200" dirty="0" smtClean="0">
                <a:ea typeface="ＭＳ Ｐゴシック" charset="-128"/>
              </a:rPr>
              <a:t>Standard Output and Plotting</a:t>
            </a:r>
          </a:p>
        </p:txBody>
      </p:sp>
      <p:sp>
        <p:nvSpPr>
          <p:cNvPr id="15365" name="Rectangle 10"/>
          <p:cNvSpPr>
            <a:spLocks noChangeArrowheads="1"/>
          </p:cNvSpPr>
          <p:nvPr/>
        </p:nvSpPr>
        <p:spPr bwMode="auto">
          <a:xfrm>
            <a:off x="3124200" y="5029200"/>
            <a:ext cx="5111750" cy="439738"/>
          </a:xfrm>
          <a:prstGeom prst="rect">
            <a:avLst/>
          </a:prstGeom>
          <a:noFill/>
          <a:ln w="9525">
            <a:noFill/>
            <a:miter lim="800000"/>
            <a:headEnd/>
            <a:tailEnd/>
          </a:ln>
        </p:spPr>
        <p:txBody>
          <a:bodyPr lIns="92075" tIns="46038" rIns="92075" bIns="46038"/>
          <a:lstStyle/>
          <a:p>
            <a:pPr algn="r">
              <a:spcBef>
                <a:spcPct val="20000"/>
              </a:spcBef>
              <a:buClr>
                <a:schemeClr val="hlink"/>
              </a:buClr>
              <a:buSzPct val="80000"/>
              <a:buFont typeface="Wingdings" pitchFamily="2" charset="2"/>
              <a:buNone/>
            </a:pPr>
            <a:r>
              <a:rPr lang="en-US" sz="2000" dirty="0" smtClean="0"/>
              <a:t>Beginners’ </a:t>
            </a:r>
            <a:r>
              <a:rPr lang="en-US" sz="2000" dirty="0"/>
              <a:t>FLUKA Course</a:t>
            </a:r>
          </a:p>
        </p:txBody>
      </p:sp>
      <p:pic>
        <p:nvPicPr>
          <p:cNvPr id="15366" name="Picture 6" descr="logo3000x2000"/>
          <p:cNvPicPr>
            <a:picLocks noChangeAspect="1" noChangeArrowheads="1"/>
          </p:cNvPicPr>
          <p:nvPr/>
        </p:nvPicPr>
        <p:blipFill>
          <a:blip r:embed="rId4"/>
          <a:srcRect/>
          <a:stretch>
            <a:fillRect/>
          </a:stretch>
        </p:blipFill>
        <p:spPr bwMode="auto">
          <a:xfrm>
            <a:off x="6242050" y="0"/>
            <a:ext cx="2901950" cy="10541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p:cNvSpPr>
            <a:spLocks noGrp="1" noChangeArrowheads="1"/>
          </p:cNvSpPr>
          <p:nvPr>
            <p:ph type="sldNum" sz="quarter" idx="12"/>
          </p:nvPr>
        </p:nvSpPr>
        <p:spPr>
          <a:ln/>
        </p:spPr>
        <p:txBody>
          <a:bodyPr/>
          <a:lstStyle/>
          <a:p>
            <a:fld id="{F17CDAC0-889F-477E-ADE8-7BB463820097}" type="slidenum">
              <a:rPr lang="en-US"/>
              <a:pPr/>
              <a:t>10</a:t>
            </a:fld>
            <a:endParaRPr lang="en-US"/>
          </a:p>
        </p:txBody>
      </p:sp>
      <p:sp>
        <p:nvSpPr>
          <p:cNvPr id="26626"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26627"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3ECFAF50-0CEF-4009-B6B2-2A65D6AE3A2D}" type="slidenum">
              <a:rPr lang="en-US" sz="1200"/>
              <a:pPr algn="r"/>
              <a:t>10</a:t>
            </a:fld>
            <a:endParaRPr lang="en-US" sz="1200"/>
          </a:p>
        </p:txBody>
      </p:sp>
      <p:sp>
        <p:nvSpPr>
          <p:cNvPr id="26628" name="Rectangle 2"/>
          <p:cNvSpPr>
            <a:spLocks noGrp="1" noChangeArrowheads="1"/>
          </p:cNvSpPr>
          <p:nvPr>
            <p:ph type="title"/>
          </p:nvPr>
        </p:nvSpPr>
        <p:spPr>
          <a:xfrm>
            <a:off x="609600" y="304800"/>
            <a:ext cx="8229600" cy="609600"/>
          </a:xfrm>
        </p:spPr>
        <p:txBody>
          <a:bodyPr/>
          <a:lstStyle/>
          <a:p>
            <a:pPr eaLnBrk="1" hangingPunct="1"/>
            <a:r>
              <a:rPr lang="en-US" sz="3200" smtClean="0">
                <a:ea typeface="ＭＳ Ｐゴシック" charset="-128"/>
              </a:rPr>
              <a:t>Material parameters – </a:t>
            </a:r>
            <a:r>
              <a:rPr lang="en-US" sz="3200" i="1" smtClean="0">
                <a:ea typeface="ＭＳ Ｐゴシック" charset="-128"/>
              </a:rPr>
              <a:t>Transport thresholds</a:t>
            </a:r>
            <a:endParaRPr lang="en-US" sz="3200" smtClean="0">
              <a:ea typeface="ＭＳ Ｐゴシック" charset="-128"/>
            </a:endParaRPr>
          </a:p>
        </p:txBody>
      </p:sp>
      <p:pic>
        <p:nvPicPr>
          <p:cNvPr id="26645" name="Picture 21" descr="page11-1"/>
          <p:cNvPicPr>
            <a:picLocks noChangeAspect="1" noChangeArrowheads="1"/>
          </p:cNvPicPr>
          <p:nvPr/>
        </p:nvPicPr>
        <p:blipFill>
          <a:blip r:embed="rId3"/>
          <a:srcRect/>
          <a:stretch>
            <a:fillRect/>
          </a:stretch>
        </p:blipFill>
        <p:spPr bwMode="auto">
          <a:xfrm>
            <a:off x="0" y="1181100"/>
            <a:ext cx="9144000" cy="5676900"/>
          </a:xfrm>
          <a:prstGeom prst="rect">
            <a:avLst/>
          </a:prstGeom>
          <a:noFill/>
        </p:spPr>
      </p:pic>
      <p:sp>
        <p:nvSpPr>
          <p:cNvPr id="26630" name="Text Box 11"/>
          <p:cNvSpPr txBox="1">
            <a:spLocks noChangeArrowheads="1"/>
          </p:cNvSpPr>
          <p:nvPr/>
        </p:nvSpPr>
        <p:spPr bwMode="auto">
          <a:xfrm>
            <a:off x="4946650" y="2830513"/>
            <a:ext cx="184150" cy="457200"/>
          </a:xfrm>
          <a:prstGeom prst="rect">
            <a:avLst/>
          </a:prstGeom>
          <a:noFill/>
          <a:ln w="6350">
            <a:noFill/>
            <a:miter lim="800000"/>
            <a:headEnd type="none" w="sm" len="sm"/>
            <a:tailEnd type="none" w="sm" len="sm"/>
          </a:ln>
        </p:spPr>
        <p:txBody>
          <a:bodyPr wrap="none">
            <a:spAutoFit/>
          </a:bodyPr>
          <a:lstStyle/>
          <a:p>
            <a:endParaRPr lang="en-GB"/>
          </a:p>
        </p:txBody>
      </p:sp>
      <p:sp>
        <p:nvSpPr>
          <p:cNvPr id="26633" name="Rectangle 20"/>
          <p:cNvSpPr>
            <a:spLocks noChangeArrowheads="1"/>
          </p:cNvSpPr>
          <p:nvPr/>
        </p:nvSpPr>
        <p:spPr bwMode="auto">
          <a:xfrm>
            <a:off x="2590800" y="4044950"/>
            <a:ext cx="5410200" cy="2432050"/>
          </a:xfrm>
          <a:prstGeom prst="rect">
            <a:avLst/>
          </a:prstGeom>
          <a:solidFill>
            <a:schemeClr val="bg1"/>
          </a:solidFill>
          <a:ln w="6350">
            <a:noFill/>
            <a:miter lim="800000"/>
            <a:headEnd type="none" w="sm" len="sm"/>
            <a:tailEnd type="none" w="sm" len="sm"/>
          </a:ln>
        </p:spPr>
        <p:txBody>
          <a:bodyPr wrap="none" anchor="ctr"/>
          <a:lstStyle/>
          <a:p>
            <a:endParaRPr lang="it-IT"/>
          </a:p>
        </p:txBody>
      </p:sp>
      <p:sp>
        <p:nvSpPr>
          <p:cNvPr id="26634" name="Line 16"/>
          <p:cNvSpPr>
            <a:spLocks noChangeShapeType="1"/>
          </p:cNvSpPr>
          <p:nvPr/>
        </p:nvSpPr>
        <p:spPr bwMode="auto">
          <a:xfrm flipV="1">
            <a:off x="4510088" y="4800600"/>
            <a:ext cx="990600" cy="381000"/>
          </a:xfrm>
          <a:prstGeom prst="line">
            <a:avLst/>
          </a:prstGeom>
          <a:noFill/>
          <a:ln w="28575">
            <a:solidFill>
              <a:srgbClr val="0000FF"/>
            </a:solidFill>
            <a:round/>
            <a:headEnd type="none" w="sm" len="sm"/>
            <a:tailEnd type="triangle" w="sm" len="sm"/>
          </a:ln>
        </p:spPr>
        <p:txBody>
          <a:bodyPr/>
          <a:lstStyle/>
          <a:p>
            <a:endParaRPr lang="en-US"/>
          </a:p>
        </p:txBody>
      </p:sp>
      <p:sp>
        <p:nvSpPr>
          <p:cNvPr id="26635" name="Text Box 17"/>
          <p:cNvSpPr txBox="1">
            <a:spLocks noChangeArrowheads="1"/>
          </p:cNvSpPr>
          <p:nvPr/>
        </p:nvSpPr>
        <p:spPr bwMode="auto">
          <a:xfrm>
            <a:off x="3417888" y="5181600"/>
            <a:ext cx="1990725" cy="336550"/>
          </a:xfrm>
          <a:prstGeom prst="rect">
            <a:avLst/>
          </a:prstGeom>
          <a:noFill/>
          <a:ln w="6350">
            <a:noFill/>
            <a:miter lim="800000"/>
            <a:headEnd type="none" w="sm" len="sm"/>
            <a:tailEnd type="none" w="sm" len="sm"/>
          </a:ln>
        </p:spPr>
        <p:txBody>
          <a:bodyPr wrap="none">
            <a:spAutoFit/>
          </a:bodyPr>
          <a:lstStyle/>
          <a:p>
            <a:r>
              <a:rPr lang="en-US" sz="1600" b="1">
                <a:solidFill>
                  <a:srgbClr val="0000FF"/>
                </a:solidFill>
              </a:rPr>
              <a:t>Same for photons</a:t>
            </a:r>
            <a:endParaRPr lang="en-GB" sz="1600" b="1">
              <a:solidFill>
                <a:srgbClr val="0000FF"/>
              </a:solidFill>
            </a:endParaRPr>
          </a:p>
        </p:txBody>
      </p:sp>
      <p:pic>
        <p:nvPicPr>
          <p:cNvPr id="26646" name="Picture 22" descr="page11-2"/>
          <p:cNvPicPr>
            <a:picLocks noChangeAspect="1" noChangeArrowheads="1"/>
          </p:cNvPicPr>
          <p:nvPr/>
        </p:nvPicPr>
        <p:blipFill>
          <a:blip r:embed="rId4"/>
          <a:srcRect/>
          <a:stretch>
            <a:fillRect/>
          </a:stretch>
        </p:blipFill>
        <p:spPr bwMode="auto">
          <a:xfrm>
            <a:off x="2513013" y="2133600"/>
            <a:ext cx="6630987" cy="1828800"/>
          </a:xfrm>
          <a:prstGeom prst="rect">
            <a:avLst/>
          </a:prstGeom>
          <a:noFill/>
        </p:spPr>
      </p:pic>
      <p:sp>
        <p:nvSpPr>
          <p:cNvPr id="26640" name="Rectangle 22"/>
          <p:cNvSpPr>
            <a:spLocks noChangeArrowheads="1"/>
          </p:cNvSpPr>
          <p:nvPr/>
        </p:nvSpPr>
        <p:spPr bwMode="auto">
          <a:xfrm>
            <a:off x="5105400" y="4038600"/>
            <a:ext cx="152400" cy="109538"/>
          </a:xfrm>
          <a:prstGeom prst="rect">
            <a:avLst/>
          </a:prstGeom>
          <a:solidFill>
            <a:schemeClr val="bg1"/>
          </a:solidFill>
          <a:ln w="6350">
            <a:noFill/>
            <a:miter lim="800000"/>
            <a:headEnd type="none" w="sm" len="sm"/>
            <a:tailEnd type="none" w="sm" len="sm"/>
          </a:ln>
        </p:spPr>
        <p:txBody>
          <a:bodyPr wrap="none" anchor="ctr"/>
          <a:lstStyle/>
          <a:p>
            <a:endParaRPr lang="it-IT"/>
          </a:p>
        </p:txBody>
      </p:sp>
      <p:sp>
        <p:nvSpPr>
          <p:cNvPr id="26642" name="Rectangle 15"/>
          <p:cNvSpPr>
            <a:spLocks noChangeArrowheads="1"/>
          </p:cNvSpPr>
          <p:nvPr/>
        </p:nvSpPr>
        <p:spPr bwMode="auto">
          <a:xfrm>
            <a:off x="2909888" y="4516438"/>
            <a:ext cx="5167312" cy="284162"/>
          </a:xfrm>
          <a:prstGeom prst="rect">
            <a:avLst/>
          </a:prstGeom>
          <a:noFill/>
          <a:ln w="25400">
            <a:solidFill>
              <a:srgbClr val="0000FF"/>
            </a:solidFill>
            <a:miter lim="800000"/>
            <a:headEnd type="none" w="sm" len="sm"/>
            <a:tailEnd type="none" w="sm" len="sm"/>
          </a:ln>
        </p:spPr>
        <p:txBody>
          <a:bodyPr wrap="none" anchor="ctr"/>
          <a:lstStyle/>
          <a:p>
            <a:endParaRPr lang="it-IT"/>
          </a:p>
        </p:txBody>
      </p:sp>
      <p:sp>
        <p:nvSpPr>
          <p:cNvPr id="26643" name="Text Box 12"/>
          <p:cNvSpPr txBox="1">
            <a:spLocks noChangeArrowheads="1"/>
          </p:cNvSpPr>
          <p:nvPr/>
        </p:nvSpPr>
        <p:spPr bwMode="auto">
          <a:xfrm>
            <a:off x="2971800" y="5715000"/>
            <a:ext cx="4114800" cy="581025"/>
          </a:xfrm>
          <a:prstGeom prst="rect">
            <a:avLst/>
          </a:prstGeom>
          <a:noFill/>
          <a:ln w="6350">
            <a:noFill/>
            <a:miter lim="800000"/>
            <a:headEnd type="none" w="sm" len="sm"/>
            <a:tailEnd type="none" w="sm" len="sm"/>
          </a:ln>
        </p:spPr>
        <p:txBody>
          <a:bodyPr>
            <a:spAutoFit/>
          </a:bodyPr>
          <a:lstStyle/>
          <a:p>
            <a:r>
              <a:rPr lang="en-US" sz="1600" b="1">
                <a:solidFill>
                  <a:srgbClr val="FF0000"/>
                </a:solidFill>
              </a:rPr>
              <a:t>Production threshold for e± in MeV</a:t>
            </a:r>
          </a:p>
          <a:p>
            <a:r>
              <a:rPr lang="en-US" sz="1600" b="1">
                <a:solidFill>
                  <a:srgbClr val="FF0000"/>
                </a:solidFill>
              </a:rPr>
              <a:t>(Total energy, not just kinetic)</a:t>
            </a:r>
            <a:endParaRPr lang="en-GB" sz="1600" b="1">
              <a:solidFill>
                <a:srgbClr val="FF0000"/>
              </a:solidFill>
            </a:endParaRPr>
          </a:p>
        </p:txBody>
      </p:sp>
      <p:pic>
        <p:nvPicPr>
          <p:cNvPr id="26647" name="Picture 23" descr="page11-3"/>
          <p:cNvPicPr>
            <a:picLocks noChangeAspect="1" noChangeArrowheads="1"/>
          </p:cNvPicPr>
          <p:nvPr/>
        </p:nvPicPr>
        <p:blipFill>
          <a:blip r:embed="rId5"/>
          <a:srcRect/>
          <a:stretch>
            <a:fillRect/>
          </a:stretch>
        </p:blipFill>
        <p:spPr bwMode="auto">
          <a:xfrm>
            <a:off x="2971800" y="4114800"/>
            <a:ext cx="5411788" cy="152400"/>
          </a:xfrm>
          <a:prstGeom prst="rect">
            <a:avLst/>
          </a:prstGeom>
          <a:noFill/>
        </p:spPr>
      </p:pic>
      <p:sp>
        <p:nvSpPr>
          <p:cNvPr id="26648" name="Oval 8"/>
          <p:cNvSpPr>
            <a:spLocks noChangeArrowheads="1"/>
          </p:cNvSpPr>
          <p:nvPr/>
        </p:nvSpPr>
        <p:spPr bwMode="auto">
          <a:xfrm>
            <a:off x="2909888" y="4067175"/>
            <a:ext cx="1738312" cy="304800"/>
          </a:xfrm>
          <a:prstGeom prst="ellipse">
            <a:avLst/>
          </a:prstGeom>
          <a:noFill/>
          <a:ln w="25400">
            <a:solidFill>
              <a:srgbClr val="FF0000"/>
            </a:solidFill>
            <a:round/>
            <a:headEnd type="none" w="sm" len="sm"/>
            <a:tailEnd type="none" w="sm" len="sm"/>
          </a:ln>
        </p:spPr>
        <p:txBody>
          <a:bodyPr wrap="none" anchor="ctr"/>
          <a:lstStyle/>
          <a:p>
            <a:endParaRPr lang="it-IT"/>
          </a:p>
        </p:txBody>
      </p:sp>
      <p:sp>
        <p:nvSpPr>
          <p:cNvPr id="26649" name="Oval 9"/>
          <p:cNvSpPr>
            <a:spLocks noChangeArrowheads="1"/>
          </p:cNvSpPr>
          <p:nvPr/>
        </p:nvSpPr>
        <p:spPr bwMode="auto">
          <a:xfrm>
            <a:off x="5529263" y="4067175"/>
            <a:ext cx="457200" cy="301625"/>
          </a:xfrm>
          <a:prstGeom prst="ellipse">
            <a:avLst/>
          </a:prstGeom>
          <a:noFill/>
          <a:ln w="25400">
            <a:solidFill>
              <a:srgbClr val="008000"/>
            </a:solidFill>
            <a:round/>
            <a:headEnd type="none" w="sm" len="sm"/>
            <a:tailEnd type="none" w="sm" len="sm"/>
          </a:ln>
        </p:spPr>
        <p:txBody>
          <a:bodyPr wrap="none" anchor="ctr"/>
          <a:lstStyle/>
          <a:p>
            <a:endParaRPr lang="it-IT"/>
          </a:p>
        </p:txBody>
      </p:sp>
      <p:sp>
        <p:nvSpPr>
          <p:cNvPr id="26650" name="Line 13"/>
          <p:cNvSpPr>
            <a:spLocks noChangeShapeType="1"/>
          </p:cNvSpPr>
          <p:nvPr/>
        </p:nvSpPr>
        <p:spPr bwMode="auto">
          <a:xfrm flipH="1">
            <a:off x="5943600" y="3810000"/>
            <a:ext cx="1219200" cy="381000"/>
          </a:xfrm>
          <a:prstGeom prst="line">
            <a:avLst/>
          </a:prstGeom>
          <a:noFill/>
          <a:ln w="28575">
            <a:solidFill>
              <a:srgbClr val="008000"/>
            </a:solidFill>
            <a:round/>
            <a:headEnd type="none" w="sm" len="sm"/>
            <a:tailEnd type="triangle" w="sm" len="sm"/>
          </a:ln>
        </p:spPr>
        <p:txBody>
          <a:bodyPr/>
          <a:lstStyle/>
          <a:p>
            <a:endParaRPr lang="en-US"/>
          </a:p>
        </p:txBody>
      </p:sp>
      <p:pic>
        <p:nvPicPr>
          <p:cNvPr id="26652" name="Picture 28" descr="page11-4"/>
          <p:cNvPicPr>
            <a:picLocks noChangeAspect="1" noChangeArrowheads="1"/>
          </p:cNvPicPr>
          <p:nvPr/>
        </p:nvPicPr>
        <p:blipFill>
          <a:blip r:embed="rId6"/>
          <a:srcRect/>
          <a:stretch>
            <a:fillRect/>
          </a:stretch>
        </p:blipFill>
        <p:spPr bwMode="auto">
          <a:xfrm>
            <a:off x="2997200" y="4584700"/>
            <a:ext cx="5003800" cy="215900"/>
          </a:xfrm>
          <a:prstGeom prst="rect">
            <a:avLst/>
          </a:prstGeom>
          <a:noFill/>
        </p:spPr>
      </p:pic>
      <p:sp>
        <p:nvSpPr>
          <p:cNvPr id="26651" name="Text Box 14"/>
          <p:cNvSpPr txBox="1">
            <a:spLocks noChangeArrowheads="1"/>
          </p:cNvSpPr>
          <p:nvPr/>
        </p:nvSpPr>
        <p:spPr bwMode="auto">
          <a:xfrm>
            <a:off x="7086600" y="3276600"/>
            <a:ext cx="2133600" cy="581025"/>
          </a:xfrm>
          <a:prstGeom prst="rect">
            <a:avLst/>
          </a:prstGeom>
          <a:noFill/>
          <a:ln w="6350">
            <a:noFill/>
            <a:miter lim="800000"/>
            <a:headEnd type="none" w="sm" len="sm"/>
            <a:tailEnd type="none" w="sm" len="sm"/>
          </a:ln>
        </p:spPr>
        <p:txBody>
          <a:bodyPr>
            <a:spAutoFit/>
          </a:bodyPr>
          <a:lstStyle/>
          <a:p>
            <a:r>
              <a:rPr lang="en-US" sz="1600" b="1">
                <a:solidFill>
                  <a:srgbClr val="008000"/>
                </a:solidFill>
              </a:rPr>
              <a:t>Upper limit for e± in MeV</a:t>
            </a:r>
            <a:endParaRPr lang="en-GB" sz="1600" b="1">
              <a:solidFill>
                <a:srgbClr val="008000"/>
              </a:solidFill>
            </a:endParaRPr>
          </a:p>
        </p:txBody>
      </p:sp>
      <p:sp>
        <p:nvSpPr>
          <p:cNvPr id="26653" name="Line 10"/>
          <p:cNvSpPr>
            <a:spLocks noChangeShapeType="1"/>
          </p:cNvSpPr>
          <p:nvPr/>
        </p:nvSpPr>
        <p:spPr bwMode="auto">
          <a:xfrm rot="8097303" flipH="1">
            <a:off x="2726531" y="4623595"/>
            <a:ext cx="1031875" cy="798512"/>
          </a:xfrm>
          <a:prstGeom prst="line">
            <a:avLst/>
          </a:prstGeom>
          <a:noFill/>
          <a:ln w="28575">
            <a:solidFill>
              <a:srgbClr val="FF0000"/>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Grp="1" noChangeArrowheads="1"/>
          </p:cNvSpPr>
          <p:nvPr>
            <p:ph type="sldNum" sz="quarter" idx="12"/>
          </p:nvPr>
        </p:nvSpPr>
        <p:spPr>
          <a:ln/>
        </p:spPr>
        <p:txBody>
          <a:bodyPr/>
          <a:lstStyle/>
          <a:p>
            <a:fld id="{D0B5BDDD-30C8-4193-86F6-F286496A7405}" type="slidenum">
              <a:rPr lang="en-US"/>
              <a:pPr/>
              <a:t>11</a:t>
            </a:fld>
            <a:endParaRPr lang="en-US"/>
          </a:p>
        </p:txBody>
      </p:sp>
      <p:sp>
        <p:nvSpPr>
          <p:cNvPr id="27650"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27651"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CAD9FB10-0AFD-4000-A033-2830880E570A}" type="slidenum">
              <a:rPr lang="en-US" sz="1200"/>
              <a:pPr algn="r"/>
              <a:t>11</a:t>
            </a:fld>
            <a:endParaRPr lang="en-US" sz="1200"/>
          </a:p>
        </p:txBody>
      </p:sp>
      <p:sp>
        <p:nvSpPr>
          <p:cNvPr id="27652" name="Rectangle 4"/>
          <p:cNvSpPr>
            <a:spLocks noChangeArrowheads="1"/>
          </p:cNvSpPr>
          <p:nvPr/>
        </p:nvSpPr>
        <p:spPr bwMode="auto">
          <a:xfrm>
            <a:off x="609600" y="304800"/>
            <a:ext cx="8229600" cy="609600"/>
          </a:xfrm>
          <a:prstGeom prst="rect">
            <a:avLst/>
          </a:prstGeom>
          <a:noFill/>
          <a:ln w="9525">
            <a:noFill/>
            <a:miter lim="800000"/>
            <a:headEnd/>
            <a:tailEnd/>
          </a:ln>
        </p:spPr>
        <p:txBody>
          <a:bodyPr lIns="92075" tIns="46038" rIns="92075" bIns="46038" anchor="b"/>
          <a:lstStyle/>
          <a:p>
            <a:pPr algn="l"/>
            <a:r>
              <a:rPr lang="en-US" sz="3200">
                <a:solidFill>
                  <a:schemeClr val="tx2"/>
                </a:solidFill>
              </a:rPr>
              <a:t>Material parameters – </a:t>
            </a:r>
            <a:r>
              <a:rPr lang="en-US" sz="3200" i="1">
                <a:solidFill>
                  <a:schemeClr val="tx2"/>
                </a:solidFill>
              </a:rPr>
              <a:t>EMF-FLUKA</a:t>
            </a:r>
            <a:endParaRPr lang="en-US" sz="3200">
              <a:solidFill>
                <a:schemeClr val="tx2"/>
              </a:solidFill>
            </a:endParaRPr>
          </a:p>
        </p:txBody>
      </p:sp>
      <p:pic>
        <p:nvPicPr>
          <p:cNvPr id="27654" name="Picture 6" descr="page12"/>
          <p:cNvPicPr>
            <a:picLocks noChangeAspect="1" noChangeArrowheads="1"/>
          </p:cNvPicPr>
          <p:nvPr/>
        </p:nvPicPr>
        <p:blipFill>
          <a:blip r:embed="rId3"/>
          <a:srcRect/>
          <a:stretch>
            <a:fillRect/>
          </a:stretch>
        </p:blipFill>
        <p:spPr bwMode="auto">
          <a:xfrm>
            <a:off x="0" y="1155700"/>
            <a:ext cx="9144000" cy="5702300"/>
          </a:xfrm>
          <a:prstGeom prst="rect">
            <a:avLst/>
          </a:prstGeom>
          <a:noFill/>
        </p:spPr>
      </p:pic>
      <p:sp>
        <p:nvSpPr>
          <p:cNvPr id="27655" name="Text Box 12"/>
          <p:cNvSpPr txBox="1">
            <a:spLocks noChangeArrowheads="1"/>
          </p:cNvSpPr>
          <p:nvPr/>
        </p:nvSpPr>
        <p:spPr bwMode="auto">
          <a:xfrm>
            <a:off x="2743200" y="4448175"/>
            <a:ext cx="5257800" cy="581025"/>
          </a:xfrm>
          <a:prstGeom prst="rect">
            <a:avLst/>
          </a:prstGeom>
          <a:noFill/>
          <a:ln w="6350">
            <a:noFill/>
            <a:miter lim="800000"/>
            <a:headEnd type="none" w="sm" len="sm"/>
            <a:tailEnd type="none" w="sm" len="sm"/>
          </a:ln>
        </p:spPr>
        <p:txBody>
          <a:bodyPr>
            <a:spAutoFit/>
          </a:bodyPr>
          <a:lstStyle/>
          <a:p>
            <a:r>
              <a:rPr lang="en-US" sz="1600" b="1">
                <a:solidFill>
                  <a:srgbClr val="FF0000"/>
                </a:solidFill>
              </a:rPr>
              <a:t>Transport threshold for e± and </a:t>
            </a:r>
            <a:r>
              <a:rPr lang="en-US" sz="1600" b="1">
                <a:solidFill>
                  <a:srgbClr val="0000FF"/>
                </a:solidFill>
              </a:rPr>
              <a:t>photons</a:t>
            </a:r>
            <a:r>
              <a:rPr lang="en-US" sz="1600" b="1">
                <a:solidFill>
                  <a:srgbClr val="FF0000"/>
                </a:solidFill>
              </a:rPr>
              <a:t> in MeV</a:t>
            </a:r>
          </a:p>
          <a:p>
            <a:r>
              <a:rPr lang="en-US" sz="1600" b="1">
                <a:solidFill>
                  <a:srgbClr val="FF0000"/>
                </a:solidFill>
              </a:rPr>
              <a:t>(Total energy, not just kinetic)</a:t>
            </a:r>
            <a:endParaRPr lang="en-GB" sz="1600" b="1">
              <a:solidFill>
                <a:srgbClr val="FF0000"/>
              </a:solidFill>
            </a:endParaRPr>
          </a:p>
        </p:txBody>
      </p:sp>
      <p:sp>
        <p:nvSpPr>
          <p:cNvPr id="27656" name="Line 10"/>
          <p:cNvSpPr>
            <a:spLocks noChangeShapeType="1"/>
          </p:cNvSpPr>
          <p:nvPr/>
        </p:nvSpPr>
        <p:spPr bwMode="auto">
          <a:xfrm rot="8097303">
            <a:off x="4271169" y="3604419"/>
            <a:ext cx="635000" cy="1236662"/>
          </a:xfrm>
          <a:prstGeom prst="line">
            <a:avLst/>
          </a:prstGeom>
          <a:noFill/>
          <a:ln w="28575">
            <a:solidFill>
              <a:srgbClr val="FF0000"/>
            </a:solidFill>
            <a:round/>
            <a:headEnd type="none" w="sm" len="sm"/>
            <a:tailEnd type="triangle" w="sm" len="sm"/>
          </a:ln>
        </p:spPr>
        <p:txBody>
          <a:bodyPr/>
          <a:lstStyle/>
          <a:p>
            <a:endParaRPr lang="en-US"/>
          </a:p>
        </p:txBody>
      </p:sp>
      <p:sp>
        <p:nvSpPr>
          <p:cNvPr id="27658" name="Line 10"/>
          <p:cNvSpPr>
            <a:spLocks noChangeShapeType="1"/>
          </p:cNvSpPr>
          <p:nvPr/>
        </p:nvSpPr>
        <p:spPr bwMode="auto">
          <a:xfrm rot="8097303">
            <a:off x="5863432" y="3804443"/>
            <a:ext cx="222250" cy="792163"/>
          </a:xfrm>
          <a:prstGeom prst="line">
            <a:avLst/>
          </a:prstGeom>
          <a:noFill/>
          <a:ln w="28575">
            <a:solidFill>
              <a:srgbClr val="0000FF"/>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a:spLocks noGrp="1" noChangeArrowheads="1"/>
          </p:cNvSpPr>
          <p:nvPr>
            <p:ph type="sldNum" sz="quarter" idx="12"/>
          </p:nvPr>
        </p:nvSpPr>
        <p:spPr>
          <a:ln/>
        </p:spPr>
        <p:txBody>
          <a:bodyPr/>
          <a:lstStyle/>
          <a:p>
            <a:fld id="{873C14F1-2A79-42AC-8F70-DED45E826C4D}" type="slidenum">
              <a:rPr lang="en-US"/>
              <a:pPr/>
              <a:t>12</a:t>
            </a:fld>
            <a:endParaRPr lang="en-US"/>
          </a:p>
        </p:txBody>
      </p:sp>
      <p:sp>
        <p:nvSpPr>
          <p:cNvPr id="28674"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28675"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6C9BBC3C-587C-4057-BAAA-ED59038E0C52}" type="slidenum">
              <a:rPr lang="en-US" sz="1200"/>
              <a:pPr algn="r"/>
              <a:t>12</a:t>
            </a:fld>
            <a:endParaRPr lang="en-US" sz="1200"/>
          </a:p>
        </p:txBody>
      </p:sp>
      <p:sp>
        <p:nvSpPr>
          <p:cNvPr id="28676"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FLUKA Particles</a:t>
            </a:r>
            <a:endParaRPr lang="en-GB" sz="3200" smtClean="0">
              <a:ea typeface="ＭＳ Ｐゴシック" charset="-128"/>
            </a:endParaRPr>
          </a:p>
        </p:txBody>
      </p:sp>
      <p:pic>
        <p:nvPicPr>
          <p:cNvPr id="28683" name="Picture 11" descr="page13-1"/>
          <p:cNvPicPr>
            <a:picLocks noChangeAspect="1" noChangeArrowheads="1"/>
          </p:cNvPicPr>
          <p:nvPr/>
        </p:nvPicPr>
        <p:blipFill>
          <a:blip r:embed="rId3"/>
          <a:srcRect/>
          <a:stretch>
            <a:fillRect/>
          </a:stretch>
        </p:blipFill>
        <p:spPr bwMode="auto">
          <a:xfrm>
            <a:off x="0" y="1041400"/>
            <a:ext cx="9144000" cy="5816600"/>
          </a:xfrm>
          <a:prstGeom prst="rect">
            <a:avLst/>
          </a:prstGeom>
          <a:noFill/>
        </p:spPr>
      </p:pic>
      <p:sp>
        <p:nvSpPr>
          <p:cNvPr id="28678" name="Text Box 28"/>
          <p:cNvSpPr txBox="1">
            <a:spLocks noChangeArrowheads="1"/>
          </p:cNvSpPr>
          <p:nvPr/>
        </p:nvSpPr>
        <p:spPr bwMode="auto">
          <a:xfrm>
            <a:off x="2590800" y="4633913"/>
            <a:ext cx="6172200" cy="366712"/>
          </a:xfrm>
          <a:prstGeom prst="rect">
            <a:avLst/>
          </a:prstGeom>
          <a:solidFill>
            <a:schemeClr val="bg1"/>
          </a:solidFill>
          <a:ln w="6350">
            <a:noFill/>
            <a:miter lim="800000"/>
            <a:headEnd type="none" w="sm" len="sm"/>
            <a:tailEnd type="none" w="sm" len="sm"/>
          </a:ln>
        </p:spPr>
        <p:txBody>
          <a:bodyPr>
            <a:spAutoFit/>
          </a:bodyPr>
          <a:lstStyle/>
          <a:p>
            <a:pPr algn="l">
              <a:spcBef>
                <a:spcPct val="50000"/>
              </a:spcBef>
            </a:pPr>
            <a:r>
              <a:rPr lang="en-US" sz="1800" b="1">
                <a:solidFill>
                  <a:srgbClr val="000000"/>
                </a:solidFill>
                <a:latin typeface="Courier New" pitchFamily="49" charset="0"/>
              </a:rPr>
              <a:t>...and many more</a:t>
            </a:r>
            <a:r>
              <a:rPr lang="en-US" sz="1800">
                <a:solidFill>
                  <a:srgbClr val="000000"/>
                </a:solidFill>
              </a:rPr>
              <a:t> </a:t>
            </a:r>
          </a:p>
        </p:txBody>
      </p:sp>
      <p:sp>
        <p:nvSpPr>
          <p:cNvPr id="28680" name="Rectangle 32"/>
          <p:cNvSpPr>
            <a:spLocks noChangeArrowheads="1"/>
          </p:cNvSpPr>
          <p:nvPr/>
        </p:nvSpPr>
        <p:spPr bwMode="auto">
          <a:xfrm>
            <a:off x="7239000" y="4953000"/>
            <a:ext cx="762000" cy="1905000"/>
          </a:xfrm>
          <a:prstGeom prst="rect">
            <a:avLst/>
          </a:prstGeom>
          <a:solidFill>
            <a:schemeClr val="bg1"/>
          </a:solidFill>
          <a:ln w="6350">
            <a:noFill/>
            <a:miter lim="800000"/>
            <a:headEnd type="none" w="sm" len="sm"/>
            <a:tailEnd type="none" w="sm" len="sm"/>
          </a:ln>
        </p:spPr>
        <p:txBody>
          <a:bodyPr wrap="none" anchor="ctr"/>
          <a:lstStyle/>
          <a:p>
            <a:endParaRPr lang="it-IT"/>
          </a:p>
        </p:txBody>
      </p:sp>
      <p:sp>
        <p:nvSpPr>
          <p:cNvPr id="28681" name="Text Box 33"/>
          <p:cNvSpPr txBox="1">
            <a:spLocks noChangeArrowheads="1"/>
          </p:cNvSpPr>
          <p:nvPr/>
        </p:nvSpPr>
        <p:spPr bwMode="auto">
          <a:xfrm>
            <a:off x="3581400" y="1752600"/>
            <a:ext cx="3581400" cy="373063"/>
          </a:xfrm>
          <a:prstGeom prst="rect">
            <a:avLst/>
          </a:prstGeom>
          <a:solidFill>
            <a:srgbClr val="FF99CC"/>
          </a:solidFill>
          <a:ln w="6350">
            <a:solidFill>
              <a:srgbClr val="000000"/>
            </a:solidFill>
            <a:miter lim="800000"/>
            <a:headEnd type="none" w="sm" len="sm"/>
            <a:tailEnd type="none" w="sm" len="sm"/>
          </a:ln>
        </p:spPr>
        <p:txBody>
          <a:bodyPr>
            <a:spAutoFit/>
          </a:bodyPr>
          <a:lstStyle/>
          <a:p>
            <a:pPr>
              <a:spcBef>
                <a:spcPct val="50000"/>
              </a:spcBef>
            </a:pPr>
            <a:r>
              <a:rPr lang="en-US" sz="1800">
                <a:solidFill>
                  <a:srgbClr val="000099"/>
                </a:solidFill>
              </a:rPr>
              <a:t>exhaustive list of FLUKA particles</a:t>
            </a:r>
            <a:endParaRPr lang="en-US" sz="1800"/>
          </a:p>
        </p:txBody>
      </p:sp>
      <p:pic>
        <p:nvPicPr>
          <p:cNvPr id="28684" name="Picture 12" descr="page13-2"/>
          <p:cNvPicPr>
            <a:picLocks noChangeAspect="1" noChangeArrowheads="1"/>
          </p:cNvPicPr>
          <p:nvPr/>
        </p:nvPicPr>
        <p:blipFill>
          <a:blip r:embed="rId4"/>
          <a:srcRect/>
          <a:stretch>
            <a:fillRect/>
          </a:stretch>
        </p:blipFill>
        <p:spPr bwMode="auto">
          <a:xfrm>
            <a:off x="2590800" y="4953000"/>
            <a:ext cx="4724400" cy="1892300"/>
          </a:xfrm>
          <a:prstGeom prst="rect">
            <a:avLst/>
          </a:prstGeom>
          <a:noFill/>
        </p:spPr>
      </p:pic>
      <p:sp>
        <p:nvSpPr>
          <p:cNvPr id="28682" name="Text Box 34"/>
          <p:cNvSpPr txBox="1">
            <a:spLocks noChangeArrowheads="1"/>
          </p:cNvSpPr>
          <p:nvPr/>
        </p:nvSpPr>
        <p:spPr bwMode="auto">
          <a:xfrm>
            <a:off x="2514600" y="6521450"/>
            <a:ext cx="6172200" cy="336550"/>
          </a:xfrm>
          <a:prstGeom prst="rect">
            <a:avLst/>
          </a:prstGeom>
          <a:solidFill>
            <a:schemeClr val="bg1"/>
          </a:solidFill>
          <a:ln w="6350">
            <a:noFill/>
            <a:miter lim="800000"/>
            <a:headEnd type="none" w="sm" len="sm"/>
            <a:tailEnd type="none" w="sm" len="sm"/>
          </a:ln>
        </p:spPr>
        <p:txBody>
          <a:bodyPr>
            <a:spAutoFit/>
          </a:bodyPr>
          <a:lstStyle/>
          <a:p>
            <a:pPr algn="l">
              <a:spcBef>
                <a:spcPct val="50000"/>
              </a:spcBef>
            </a:pPr>
            <a:r>
              <a:rPr lang="en-US" sz="1600" b="1">
                <a:solidFill>
                  <a:srgbClr val="000000"/>
                </a:solidFill>
                <a:latin typeface="Courier New" pitchFamily="49" charset="0"/>
              </a:rPr>
              <a:t>...continues on your screen!</a:t>
            </a:r>
            <a:endParaRPr lang="en-US" sz="16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sldNum" sz="quarter" idx="12"/>
          </p:nvPr>
        </p:nvSpPr>
        <p:spPr>
          <a:ln/>
        </p:spPr>
        <p:txBody>
          <a:bodyPr/>
          <a:lstStyle/>
          <a:p>
            <a:fld id="{A24E0500-20C2-42D7-A63E-43B0E2D3DB38}" type="slidenum">
              <a:rPr lang="en-US"/>
              <a:pPr/>
              <a:t>13</a:t>
            </a:fld>
            <a:endParaRPr lang="en-US"/>
          </a:p>
        </p:txBody>
      </p:sp>
      <p:sp>
        <p:nvSpPr>
          <p:cNvPr id="29698"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29699"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44340BE1-3D36-44B0-AF52-8EB77484B49E}" type="slidenum">
              <a:rPr lang="en-US" sz="1200"/>
              <a:pPr algn="r"/>
              <a:t>13</a:t>
            </a:fld>
            <a:endParaRPr lang="en-US" sz="1200"/>
          </a:p>
        </p:txBody>
      </p:sp>
      <p:sp>
        <p:nvSpPr>
          <p:cNvPr id="29700"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Input interpreted summary – </a:t>
            </a:r>
            <a:r>
              <a:rPr lang="en-US" sz="3200" i="1" smtClean="0">
                <a:ea typeface="ＭＳ Ｐゴシック" charset="-128"/>
              </a:rPr>
              <a:t>Beam</a:t>
            </a:r>
            <a:endParaRPr lang="en-GB" sz="3200" smtClean="0">
              <a:latin typeface="Comic Sans MS" pitchFamily="66" charset="0"/>
              <a:ea typeface="ＭＳ Ｐゴシック" charset="-128"/>
            </a:endParaRPr>
          </a:p>
        </p:txBody>
      </p:sp>
      <p:pic>
        <p:nvPicPr>
          <p:cNvPr id="29704" name="Picture 8" descr="page14"/>
          <p:cNvPicPr>
            <a:picLocks noChangeAspect="1" noChangeArrowheads="1"/>
          </p:cNvPicPr>
          <p:nvPr/>
        </p:nvPicPr>
        <p:blipFill>
          <a:blip r:embed="rId3"/>
          <a:srcRect/>
          <a:stretch>
            <a:fillRect/>
          </a:stretch>
        </p:blipFill>
        <p:spPr bwMode="auto">
          <a:xfrm>
            <a:off x="0" y="1219200"/>
            <a:ext cx="9144000" cy="5638800"/>
          </a:xfrm>
          <a:prstGeom prst="rect">
            <a:avLst/>
          </a:prstGeom>
          <a:noFill/>
        </p:spPr>
      </p:pic>
      <p:sp>
        <p:nvSpPr>
          <p:cNvPr id="29702" name="Rectangle 6"/>
          <p:cNvSpPr>
            <a:spLocks noChangeArrowheads="1"/>
          </p:cNvSpPr>
          <p:nvPr/>
        </p:nvSpPr>
        <p:spPr bwMode="auto">
          <a:xfrm>
            <a:off x="2667000" y="3665538"/>
            <a:ext cx="5791200" cy="136525"/>
          </a:xfrm>
          <a:prstGeom prst="rect">
            <a:avLst/>
          </a:prstGeom>
          <a:noFill/>
          <a:ln w="25400">
            <a:solidFill>
              <a:srgbClr val="00FF00"/>
            </a:solidFill>
            <a:miter lim="800000"/>
            <a:headEnd type="none" w="sm" len="sm"/>
            <a:tailEnd type="none" w="sm" len="sm"/>
          </a:ln>
        </p:spPr>
        <p:txBody>
          <a:bodyPr wrap="none" anchor="ctr"/>
          <a:lstStyle/>
          <a:p>
            <a:endParaRPr lang="it-IT"/>
          </a:p>
        </p:txBody>
      </p:sp>
      <p:sp>
        <p:nvSpPr>
          <p:cNvPr id="29703" name="Text Box 7"/>
          <p:cNvSpPr txBox="1">
            <a:spLocks noChangeArrowheads="1"/>
          </p:cNvSpPr>
          <p:nvPr/>
        </p:nvSpPr>
        <p:spPr bwMode="auto">
          <a:xfrm>
            <a:off x="2590800" y="3824288"/>
            <a:ext cx="5638800" cy="366712"/>
          </a:xfrm>
          <a:prstGeom prst="rect">
            <a:avLst/>
          </a:prstGeom>
          <a:noFill/>
          <a:ln w="6350">
            <a:noFill/>
            <a:miter lim="800000"/>
            <a:headEnd type="none" w="sm" len="sm"/>
            <a:tailEnd type="none" w="sm" len="sm"/>
          </a:ln>
        </p:spPr>
        <p:txBody>
          <a:bodyPr>
            <a:spAutoFit/>
          </a:bodyPr>
          <a:lstStyle/>
          <a:p>
            <a:pPr algn="l">
              <a:spcBef>
                <a:spcPct val="50000"/>
              </a:spcBef>
            </a:pPr>
            <a:r>
              <a:rPr lang="en-US" sz="1800" b="1">
                <a:solidFill>
                  <a:srgbClr val="00CC00"/>
                </a:solidFill>
                <a:latin typeface="Courier New" pitchFamily="49" charset="0"/>
              </a:rPr>
              <a:t>Check the starting region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sldNum" sz="quarter" idx="12"/>
          </p:nvPr>
        </p:nvSpPr>
        <p:spPr>
          <a:ln/>
        </p:spPr>
        <p:txBody>
          <a:bodyPr/>
          <a:lstStyle/>
          <a:p>
            <a:fld id="{B43A8BBB-391C-48E1-8FD8-2D982AA0B86A}" type="slidenum">
              <a:rPr lang="en-US"/>
              <a:pPr/>
              <a:t>14</a:t>
            </a:fld>
            <a:endParaRPr lang="en-US"/>
          </a:p>
        </p:txBody>
      </p:sp>
      <p:sp>
        <p:nvSpPr>
          <p:cNvPr id="30722"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30723"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36DC24BD-CA68-4001-8298-EDBE282184C5}" type="slidenum">
              <a:rPr lang="en-US" sz="1200"/>
              <a:pPr algn="r"/>
              <a:t>14</a:t>
            </a:fld>
            <a:endParaRPr lang="en-US" sz="1200"/>
          </a:p>
        </p:txBody>
      </p:sp>
      <p:sp>
        <p:nvSpPr>
          <p:cNvPr id="30724" name="Rectangle 4"/>
          <p:cNvSpPr>
            <a:spLocks noGrp="1" noChangeArrowheads="1"/>
          </p:cNvSpPr>
          <p:nvPr>
            <p:ph type="title"/>
          </p:nvPr>
        </p:nvSpPr>
        <p:spPr>
          <a:xfrm>
            <a:off x="684213" y="333375"/>
            <a:ext cx="7772400" cy="609600"/>
          </a:xfrm>
          <a:noFill/>
        </p:spPr>
        <p:txBody>
          <a:bodyPr/>
          <a:lstStyle/>
          <a:p>
            <a:pPr eaLnBrk="1" hangingPunct="1"/>
            <a:r>
              <a:rPr lang="en-US" sz="3200" smtClean="0">
                <a:ea typeface="ＭＳ Ｐゴシック" charset="-128"/>
              </a:rPr>
              <a:t>Input interpreted summary – </a:t>
            </a:r>
            <a:r>
              <a:rPr lang="en-US" sz="3200" i="1" smtClean="0">
                <a:ea typeface="ＭＳ Ｐゴシック" charset="-128"/>
              </a:rPr>
              <a:t>Thresholds</a:t>
            </a:r>
            <a:endParaRPr lang="en-GB" sz="3200" smtClean="0">
              <a:latin typeface="Comic Sans MS" pitchFamily="66" charset="0"/>
              <a:ea typeface="ＭＳ Ｐゴシック" charset="-128"/>
            </a:endParaRPr>
          </a:p>
        </p:txBody>
      </p:sp>
      <p:pic>
        <p:nvPicPr>
          <p:cNvPr id="30727" name="Picture 7" descr="page15"/>
          <p:cNvPicPr>
            <a:picLocks noChangeAspect="1" noChangeArrowheads="1"/>
          </p:cNvPicPr>
          <p:nvPr/>
        </p:nvPicPr>
        <p:blipFill>
          <a:blip r:embed="rId3"/>
          <a:srcRect/>
          <a:stretch>
            <a:fillRect/>
          </a:stretch>
        </p:blipFill>
        <p:spPr bwMode="auto">
          <a:xfrm>
            <a:off x="0" y="1281113"/>
            <a:ext cx="9132888" cy="5500687"/>
          </a:xfrm>
          <a:prstGeom prst="rect">
            <a:avLst/>
          </a:prstGeom>
          <a:noFill/>
        </p:spPr>
      </p:pic>
      <p:sp>
        <p:nvSpPr>
          <p:cNvPr id="30726" name="Rectangle 6"/>
          <p:cNvSpPr>
            <a:spLocks noChangeArrowheads="1"/>
          </p:cNvSpPr>
          <p:nvPr/>
        </p:nvSpPr>
        <p:spPr bwMode="auto">
          <a:xfrm>
            <a:off x="2667000" y="2895600"/>
            <a:ext cx="4419600" cy="152400"/>
          </a:xfrm>
          <a:prstGeom prst="rect">
            <a:avLst/>
          </a:prstGeom>
          <a:noFill/>
          <a:ln w="25400">
            <a:solidFill>
              <a:srgbClr val="00FF00"/>
            </a:solidFill>
            <a:miter lim="800000"/>
            <a:headEnd type="none" w="sm" len="sm"/>
            <a:tailEnd type="none" w="sm" len="sm"/>
          </a:ln>
        </p:spPr>
        <p:txBody>
          <a:bodyPr wrap="none" anchor="ct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Grp="1" noChangeArrowheads="1"/>
          </p:cNvSpPr>
          <p:nvPr>
            <p:ph type="sldNum" sz="quarter" idx="12"/>
          </p:nvPr>
        </p:nvSpPr>
        <p:spPr>
          <a:ln/>
        </p:spPr>
        <p:txBody>
          <a:bodyPr/>
          <a:lstStyle/>
          <a:p>
            <a:fld id="{81B7AB31-4AA5-408D-B25C-308335C8498C}" type="slidenum">
              <a:rPr lang="en-US"/>
              <a:pPr/>
              <a:t>15</a:t>
            </a:fld>
            <a:endParaRPr lang="en-US"/>
          </a:p>
        </p:txBody>
      </p:sp>
      <p:sp>
        <p:nvSpPr>
          <p:cNvPr id="31746"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31747"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0F663AEF-DF80-4EEE-B0D9-6EF2C17A722D}" type="slidenum">
              <a:rPr lang="en-US" sz="1200"/>
              <a:pPr algn="r"/>
              <a:t>15</a:t>
            </a:fld>
            <a:endParaRPr lang="en-US" sz="1200"/>
          </a:p>
        </p:txBody>
      </p:sp>
      <p:sp>
        <p:nvSpPr>
          <p:cNvPr id="31749" name="Rectangle 4"/>
          <p:cNvSpPr>
            <a:spLocks noGrp="1" noChangeArrowheads="1"/>
          </p:cNvSpPr>
          <p:nvPr>
            <p:ph type="title"/>
          </p:nvPr>
        </p:nvSpPr>
        <p:spPr>
          <a:xfrm>
            <a:off x="684213" y="333375"/>
            <a:ext cx="8002587" cy="609600"/>
          </a:xfrm>
          <a:noFill/>
        </p:spPr>
        <p:txBody>
          <a:bodyPr/>
          <a:lstStyle/>
          <a:p>
            <a:pPr eaLnBrk="1" hangingPunct="1"/>
            <a:r>
              <a:rPr lang="en-US" sz="3200" smtClean="0">
                <a:ea typeface="ＭＳ Ｐゴシック" charset="-128"/>
              </a:rPr>
              <a:t>Input interpreted summary – </a:t>
            </a:r>
            <a:r>
              <a:rPr lang="en-US" sz="3200" i="1" smtClean="0">
                <a:ea typeface="ＭＳ Ｐゴシック" charset="-128"/>
              </a:rPr>
              <a:t>TC, MCS, EM</a:t>
            </a:r>
            <a:endParaRPr lang="en-GB" sz="3200" smtClean="0">
              <a:latin typeface="Comic Sans MS" pitchFamily="66" charset="0"/>
              <a:ea typeface="ＭＳ Ｐゴシック" charset="-128"/>
            </a:endParaRPr>
          </a:p>
        </p:txBody>
      </p:sp>
      <p:pic>
        <p:nvPicPr>
          <p:cNvPr id="31754" name="Picture 10" descr="page16-1"/>
          <p:cNvPicPr>
            <a:picLocks noChangeAspect="1" noChangeArrowheads="1"/>
          </p:cNvPicPr>
          <p:nvPr/>
        </p:nvPicPr>
        <p:blipFill>
          <a:blip r:embed="rId3"/>
          <a:srcRect/>
          <a:stretch>
            <a:fillRect/>
          </a:stretch>
        </p:blipFill>
        <p:spPr bwMode="auto">
          <a:xfrm>
            <a:off x="0" y="1282700"/>
            <a:ext cx="9144000" cy="5575300"/>
          </a:xfrm>
          <a:prstGeom prst="rect">
            <a:avLst/>
          </a:prstGeom>
          <a:noFill/>
        </p:spPr>
      </p:pic>
      <p:pic>
        <p:nvPicPr>
          <p:cNvPr id="31755" name="Picture 11" descr="page16-2"/>
          <p:cNvPicPr>
            <a:picLocks noChangeAspect="1" noChangeArrowheads="1"/>
          </p:cNvPicPr>
          <p:nvPr/>
        </p:nvPicPr>
        <p:blipFill>
          <a:blip r:embed="rId4"/>
          <a:srcRect/>
          <a:stretch>
            <a:fillRect/>
          </a:stretch>
        </p:blipFill>
        <p:spPr bwMode="auto">
          <a:xfrm>
            <a:off x="2590800" y="3276600"/>
            <a:ext cx="3810000" cy="1231900"/>
          </a:xfrm>
          <a:prstGeom prst="rect">
            <a:avLst/>
          </a:prstGeom>
          <a:noFill/>
        </p:spPr>
      </p:pic>
      <p:pic>
        <p:nvPicPr>
          <p:cNvPr id="31756" name="Picture 12" descr="page16-3"/>
          <p:cNvPicPr>
            <a:picLocks noChangeAspect="1" noChangeArrowheads="1"/>
          </p:cNvPicPr>
          <p:nvPr/>
        </p:nvPicPr>
        <p:blipFill>
          <a:blip r:embed="rId5"/>
          <a:srcRect/>
          <a:stretch>
            <a:fillRect/>
          </a:stretch>
        </p:blipFill>
        <p:spPr bwMode="auto">
          <a:xfrm>
            <a:off x="2590800" y="5181600"/>
            <a:ext cx="4572000" cy="1371600"/>
          </a:xfrm>
          <a:prstGeom prst="rect">
            <a:avLst/>
          </a:prstGeom>
          <a:noFill/>
        </p:spPr>
      </p:pic>
      <p:pic>
        <p:nvPicPr>
          <p:cNvPr id="31757" name="Picture 13" descr="page16-4"/>
          <p:cNvPicPr>
            <a:picLocks noChangeAspect="1" noChangeArrowheads="1"/>
          </p:cNvPicPr>
          <p:nvPr/>
        </p:nvPicPr>
        <p:blipFill>
          <a:blip r:embed="rId6"/>
          <a:srcRect/>
          <a:stretch>
            <a:fillRect/>
          </a:stretch>
        </p:blipFill>
        <p:spPr bwMode="auto">
          <a:xfrm>
            <a:off x="279400" y="4267200"/>
            <a:ext cx="1397000" cy="165100"/>
          </a:xfrm>
          <a:prstGeom prst="rect">
            <a:avLst/>
          </a:prstGeom>
          <a:noFill/>
        </p:spPr>
      </p:pic>
      <p:pic>
        <p:nvPicPr>
          <p:cNvPr id="31758" name="Picture 14" descr="page16-5"/>
          <p:cNvPicPr>
            <a:picLocks noChangeAspect="1" noChangeArrowheads="1"/>
          </p:cNvPicPr>
          <p:nvPr/>
        </p:nvPicPr>
        <p:blipFill>
          <a:blip r:embed="rId7"/>
          <a:srcRect/>
          <a:stretch>
            <a:fillRect/>
          </a:stretch>
        </p:blipFill>
        <p:spPr bwMode="auto">
          <a:xfrm>
            <a:off x="228600" y="4419600"/>
            <a:ext cx="825500" cy="152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sldNum" sz="quarter" idx="12"/>
          </p:nvPr>
        </p:nvSpPr>
        <p:spPr>
          <a:ln/>
        </p:spPr>
        <p:txBody>
          <a:bodyPr/>
          <a:lstStyle/>
          <a:p>
            <a:fld id="{8F179442-57A5-4387-93BC-50E89D95C79D}" type="slidenum">
              <a:rPr lang="en-US"/>
              <a:pPr/>
              <a:t>16</a:t>
            </a:fld>
            <a:endParaRPr lang="en-US"/>
          </a:p>
        </p:txBody>
      </p:sp>
      <p:sp>
        <p:nvSpPr>
          <p:cNvPr id="32770"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32771"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7ECC9C38-80F4-4D89-B7DB-4966971AF1E4}" type="slidenum">
              <a:rPr lang="en-US" sz="1200"/>
              <a:pPr algn="r"/>
              <a:t>16</a:t>
            </a:fld>
            <a:endParaRPr lang="en-US" sz="1200"/>
          </a:p>
        </p:txBody>
      </p:sp>
      <p:sp>
        <p:nvSpPr>
          <p:cNvPr id="32772" name="Rectangle 8"/>
          <p:cNvSpPr>
            <a:spLocks noGrp="1" noChangeArrowheads="1"/>
          </p:cNvSpPr>
          <p:nvPr>
            <p:ph type="title"/>
          </p:nvPr>
        </p:nvSpPr>
        <p:spPr>
          <a:xfrm>
            <a:off x="684213" y="333375"/>
            <a:ext cx="7772400" cy="609600"/>
          </a:xfrm>
          <a:noFill/>
        </p:spPr>
        <p:txBody>
          <a:bodyPr/>
          <a:lstStyle/>
          <a:p>
            <a:pPr eaLnBrk="1" hangingPunct="1"/>
            <a:r>
              <a:rPr lang="en-US" sz="3200" smtClean="0">
                <a:ea typeface="ＭＳ Ｐゴシック" charset="-128"/>
              </a:rPr>
              <a:t>Scoring</a:t>
            </a:r>
            <a:r>
              <a:rPr lang="en-US" smtClean="0">
                <a:ea typeface="ＭＳ Ｐゴシック" charset="-128"/>
              </a:rPr>
              <a:t> </a:t>
            </a:r>
            <a:r>
              <a:rPr lang="en-US" sz="2000" smtClean="0">
                <a:ea typeface="ＭＳ Ｐゴシック" charset="-128"/>
              </a:rPr>
              <a:t>none in ex3, check ex5 output</a:t>
            </a:r>
            <a:endParaRPr lang="en-GB" smtClean="0">
              <a:ea typeface="ＭＳ Ｐゴシック" charset="-128"/>
            </a:endParaRPr>
          </a:p>
        </p:txBody>
      </p:sp>
      <p:pic>
        <p:nvPicPr>
          <p:cNvPr id="32775" name="Picture 7" descr="page17"/>
          <p:cNvPicPr>
            <a:picLocks noChangeAspect="1" noChangeArrowheads="1"/>
          </p:cNvPicPr>
          <p:nvPr/>
        </p:nvPicPr>
        <p:blipFill>
          <a:blip r:embed="rId3"/>
          <a:srcRect/>
          <a:stretch>
            <a:fillRect/>
          </a:stretch>
        </p:blipFill>
        <p:spPr bwMode="auto">
          <a:xfrm>
            <a:off x="0" y="1193800"/>
            <a:ext cx="9144000" cy="5664200"/>
          </a:xfrm>
          <a:prstGeom prst="rect">
            <a:avLst/>
          </a:prstGeom>
          <a:noFill/>
        </p:spPr>
      </p:pic>
      <p:sp>
        <p:nvSpPr>
          <p:cNvPr id="32774" name="Rectangle 10"/>
          <p:cNvSpPr>
            <a:spLocks noChangeArrowheads="1"/>
          </p:cNvSpPr>
          <p:nvPr/>
        </p:nvSpPr>
        <p:spPr bwMode="auto">
          <a:xfrm>
            <a:off x="5029200" y="5181600"/>
            <a:ext cx="3581400" cy="1143000"/>
          </a:xfrm>
          <a:prstGeom prst="rect">
            <a:avLst/>
          </a:prstGeom>
          <a:solidFill>
            <a:srgbClr val="FFFF00"/>
          </a:solidFill>
          <a:ln w="6350">
            <a:solidFill>
              <a:srgbClr val="000000"/>
            </a:solidFill>
            <a:miter lim="800000"/>
            <a:headEnd type="none" w="sm" len="sm"/>
            <a:tailEnd type="none" w="sm" len="sm"/>
          </a:ln>
        </p:spPr>
        <p:txBody>
          <a:bodyPr wrap="none" anchor="ctr"/>
          <a:lstStyle/>
          <a:p>
            <a:r>
              <a:rPr lang="en-US">
                <a:solidFill>
                  <a:srgbClr val="0000FF"/>
                </a:solidFill>
              </a:rPr>
              <a:t>Complete description of </a:t>
            </a:r>
          </a:p>
          <a:p>
            <a:r>
              <a:rPr lang="en-US">
                <a:solidFill>
                  <a:srgbClr val="0000FF"/>
                </a:solidFill>
              </a:rPr>
              <a:t>each estimator requested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Grp="1" noChangeArrowheads="1"/>
          </p:cNvSpPr>
          <p:nvPr>
            <p:ph type="sldNum" sz="quarter" idx="12"/>
          </p:nvPr>
        </p:nvSpPr>
        <p:spPr>
          <a:ln/>
        </p:spPr>
        <p:txBody>
          <a:bodyPr/>
          <a:lstStyle/>
          <a:p>
            <a:fld id="{E4B8F3AA-86DD-4543-B41C-82AAD1E53DD9}" type="slidenum">
              <a:rPr lang="en-US"/>
              <a:pPr/>
              <a:t>17</a:t>
            </a:fld>
            <a:endParaRPr lang="en-US"/>
          </a:p>
        </p:txBody>
      </p:sp>
      <p:sp>
        <p:nvSpPr>
          <p:cNvPr id="33794"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33795"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ADCBAEF9-4632-4F2A-AB30-037EA53CD355}" type="slidenum">
              <a:rPr lang="en-US" sz="1200"/>
              <a:pPr algn="r"/>
              <a:t>17</a:t>
            </a:fld>
            <a:endParaRPr lang="en-US" sz="1200"/>
          </a:p>
        </p:txBody>
      </p:sp>
      <p:sp>
        <p:nvSpPr>
          <p:cNvPr id="33797" name="Rectangle 5"/>
          <p:cNvSpPr>
            <a:spLocks noGrp="1" noChangeArrowheads="1"/>
          </p:cNvSpPr>
          <p:nvPr>
            <p:ph type="title"/>
          </p:nvPr>
        </p:nvSpPr>
        <p:spPr>
          <a:xfrm>
            <a:off x="684213" y="333375"/>
            <a:ext cx="7772400" cy="609600"/>
          </a:xfrm>
          <a:noFill/>
        </p:spPr>
        <p:txBody>
          <a:bodyPr/>
          <a:lstStyle/>
          <a:p>
            <a:pPr eaLnBrk="1" hangingPunct="1"/>
            <a:r>
              <a:rPr lang="en-US" sz="3200" smtClean="0">
                <a:ea typeface="ＭＳ Ｐゴシック" charset="-128"/>
              </a:rPr>
              <a:t>Materials – </a:t>
            </a:r>
            <a:r>
              <a:rPr lang="en-US" sz="3200" i="1" smtClean="0">
                <a:ea typeface="ＭＳ Ｐゴシック" charset="-128"/>
              </a:rPr>
              <a:t>Scattering lengths</a:t>
            </a:r>
            <a:endParaRPr lang="en-GB" sz="3200" smtClean="0">
              <a:ea typeface="ＭＳ Ｐゴシック" charset="-128"/>
            </a:endParaRPr>
          </a:p>
        </p:txBody>
      </p:sp>
      <p:pic>
        <p:nvPicPr>
          <p:cNvPr id="33801" name="Picture 9" descr="page18"/>
          <p:cNvPicPr>
            <a:picLocks noChangeAspect="1" noChangeArrowheads="1"/>
          </p:cNvPicPr>
          <p:nvPr/>
        </p:nvPicPr>
        <p:blipFill>
          <a:blip r:embed="rId3"/>
          <a:srcRect/>
          <a:stretch>
            <a:fillRect/>
          </a:stretch>
        </p:blipFill>
        <p:spPr bwMode="auto">
          <a:xfrm>
            <a:off x="0" y="1308100"/>
            <a:ext cx="9144000" cy="5549900"/>
          </a:xfrm>
          <a:prstGeom prst="rect">
            <a:avLst/>
          </a:prstGeom>
          <a:noFill/>
        </p:spPr>
      </p:pic>
      <p:sp>
        <p:nvSpPr>
          <p:cNvPr id="33798" name="AutoShape 8"/>
          <p:cNvSpPr>
            <a:spLocks noChangeArrowheads="1"/>
          </p:cNvSpPr>
          <p:nvPr/>
        </p:nvSpPr>
        <p:spPr bwMode="auto">
          <a:xfrm>
            <a:off x="3810000" y="2514600"/>
            <a:ext cx="4495800" cy="1447800"/>
          </a:xfrm>
          <a:prstGeom prst="upArrowCallout">
            <a:avLst>
              <a:gd name="adj1" fmla="val 22082"/>
              <a:gd name="adj2" fmla="val 25317"/>
              <a:gd name="adj3" fmla="val 19519"/>
              <a:gd name="adj4" fmla="val 54278"/>
            </a:avLst>
          </a:prstGeom>
          <a:solidFill>
            <a:srgbClr val="FFFF00"/>
          </a:solidFill>
          <a:ln w="6350">
            <a:solidFill>
              <a:srgbClr val="000000"/>
            </a:solidFill>
            <a:miter lim="800000"/>
            <a:headEnd type="none" w="sm" len="sm"/>
            <a:tailEnd type="none" w="sm" len="sm"/>
          </a:ln>
        </p:spPr>
        <p:txBody>
          <a:bodyPr wrap="none" anchor="ctr"/>
          <a:lstStyle/>
          <a:p>
            <a:r>
              <a:rPr lang="en-US" sz="2000">
                <a:solidFill>
                  <a:srgbClr val="0000FF"/>
                </a:solidFill>
              </a:rPr>
              <a:t>Data related to the beam particle type </a:t>
            </a:r>
          </a:p>
          <a:p>
            <a:r>
              <a:rPr lang="en-US" sz="2000">
                <a:solidFill>
                  <a:srgbClr val="0000FF"/>
                </a:solidFill>
              </a:rPr>
              <a:t>specified in the BEAM card</a:t>
            </a:r>
          </a:p>
        </p:txBody>
      </p:sp>
      <p:sp>
        <p:nvSpPr>
          <p:cNvPr id="33799" name="AutoShape 10"/>
          <p:cNvSpPr>
            <a:spLocks noChangeArrowheads="1"/>
          </p:cNvSpPr>
          <p:nvPr/>
        </p:nvSpPr>
        <p:spPr bwMode="auto">
          <a:xfrm>
            <a:off x="5791200" y="5181600"/>
            <a:ext cx="3048000" cy="1219200"/>
          </a:xfrm>
          <a:prstGeom prst="leftArrowCallout">
            <a:avLst>
              <a:gd name="adj1" fmla="val 20574"/>
              <a:gd name="adj2" fmla="val 22134"/>
              <a:gd name="adj3" fmla="val 34769"/>
              <a:gd name="adj4" fmla="val 70046"/>
            </a:avLst>
          </a:prstGeom>
          <a:solidFill>
            <a:srgbClr val="FFFF00"/>
          </a:solidFill>
          <a:ln w="6350">
            <a:solidFill>
              <a:srgbClr val="000000"/>
            </a:solidFill>
            <a:miter lim="800000"/>
            <a:headEnd type="none" w="sm" len="sm"/>
            <a:tailEnd type="none" w="sm" len="sm"/>
          </a:ln>
        </p:spPr>
        <p:txBody>
          <a:bodyPr wrap="none" anchor="ctr"/>
          <a:lstStyle/>
          <a:p>
            <a:pPr algn="l"/>
            <a:r>
              <a:rPr lang="en-US" sz="2000">
                <a:solidFill>
                  <a:srgbClr val="0000FF"/>
                </a:solidFill>
              </a:rPr>
              <a:t>Compounds</a:t>
            </a:r>
          </a:p>
          <a:p>
            <a:pPr algn="l"/>
            <a:r>
              <a:rPr lang="en-US" sz="2000">
                <a:solidFill>
                  <a:srgbClr val="0000FF"/>
                </a:solidFill>
              </a:rPr>
              <a:t>interpreted</a:t>
            </a:r>
          </a:p>
          <a:p>
            <a:pPr algn="l"/>
            <a:r>
              <a:rPr lang="en-US" sz="2000">
                <a:solidFill>
                  <a:srgbClr val="0000FF"/>
                </a:solidFill>
              </a:rPr>
              <a:t>composition </a:t>
            </a:r>
          </a:p>
        </p:txBody>
      </p:sp>
      <p:pic>
        <p:nvPicPr>
          <p:cNvPr id="33800" name="Picture 7" descr="AA023118.png"/>
          <p:cNvPicPr>
            <a:picLocks noChangeAspect="1"/>
          </p:cNvPicPr>
          <p:nvPr/>
        </p:nvPicPr>
        <p:blipFill>
          <a:blip r:embed="rId4"/>
          <a:srcRect/>
          <a:stretch>
            <a:fillRect/>
          </a:stretch>
        </p:blipFill>
        <p:spPr bwMode="auto">
          <a:xfrm>
            <a:off x="8212138" y="5410200"/>
            <a:ext cx="776287"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sldNum" sz="quarter" idx="12"/>
          </p:nvPr>
        </p:nvSpPr>
        <p:spPr>
          <a:ln/>
        </p:spPr>
        <p:txBody>
          <a:bodyPr/>
          <a:lstStyle/>
          <a:p>
            <a:fld id="{348C0C59-409A-4902-B36D-2FE118EED5D9}" type="slidenum">
              <a:rPr lang="en-US"/>
              <a:pPr/>
              <a:t>18</a:t>
            </a:fld>
            <a:endParaRPr lang="en-US"/>
          </a:p>
        </p:txBody>
      </p:sp>
      <p:sp>
        <p:nvSpPr>
          <p:cNvPr id="34818"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34825" name="Picture 9" descr="page19"/>
          <p:cNvPicPr>
            <a:picLocks noChangeAspect="1" noChangeArrowheads="1"/>
          </p:cNvPicPr>
          <p:nvPr/>
        </p:nvPicPr>
        <p:blipFill>
          <a:blip r:embed="rId3"/>
          <a:srcRect/>
          <a:stretch>
            <a:fillRect/>
          </a:stretch>
        </p:blipFill>
        <p:spPr bwMode="auto">
          <a:xfrm>
            <a:off x="0" y="1460500"/>
            <a:ext cx="9144000" cy="5397500"/>
          </a:xfrm>
          <a:prstGeom prst="rect">
            <a:avLst/>
          </a:prstGeom>
          <a:noFill/>
        </p:spPr>
      </p:pic>
      <p:sp>
        <p:nvSpPr>
          <p:cNvPr id="34821" name="Rectangle 9"/>
          <p:cNvSpPr>
            <a:spLocks noGrp="1" noChangeArrowheads="1"/>
          </p:cNvSpPr>
          <p:nvPr>
            <p:ph type="title"/>
          </p:nvPr>
        </p:nvSpPr>
        <p:spPr>
          <a:xfrm>
            <a:off x="684213" y="333375"/>
            <a:ext cx="4344987" cy="609600"/>
          </a:xfrm>
          <a:noFill/>
        </p:spPr>
        <p:txBody>
          <a:bodyPr/>
          <a:lstStyle/>
          <a:p>
            <a:pPr eaLnBrk="1" hangingPunct="1"/>
            <a:r>
              <a:rPr lang="en-US" sz="3200" smtClean="0">
                <a:ea typeface="ＭＳ Ｐゴシック" charset="-128"/>
              </a:rPr>
              <a:t>Regions summary</a:t>
            </a:r>
            <a:endParaRPr lang="en-GB" sz="3200" smtClean="0">
              <a:ea typeface="ＭＳ Ｐゴシック" charset="-128"/>
            </a:endParaRPr>
          </a:p>
        </p:txBody>
      </p:sp>
      <p:sp>
        <p:nvSpPr>
          <p:cNvPr id="34822" name="AutoShape 10"/>
          <p:cNvSpPr>
            <a:spLocks noChangeArrowheads="1"/>
          </p:cNvSpPr>
          <p:nvPr/>
        </p:nvSpPr>
        <p:spPr bwMode="auto">
          <a:xfrm>
            <a:off x="2286000" y="3505200"/>
            <a:ext cx="2819400" cy="1295400"/>
          </a:xfrm>
          <a:prstGeom prst="upArrowCallout">
            <a:avLst>
              <a:gd name="adj1" fmla="val 20233"/>
              <a:gd name="adj2" fmla="val 18833"/>
              <a:gd name="adj3" fmla="val 15833"/>
              <a:gd name="adj4" fmla="val 66667"/>
            </a:avLst>
          </a:prstGeom>
          <a:solidFill>
            <a:srgbClr val="FFFF00"/>
          </a:solidFill>
          <a:ln w="6350">
            <a:solidFill>
              <a:srgbClr val="000000"/>
            </a:solidFill>
            <a:miter lim="800000"/>
            <a:headEnd type="none" w="sm" len="sm"/>
            <a:tailEnd type="none" w="sm" len="sm"/>
          </a:ln>
        </p:spPr>
        <p:txBody>
          <a:bodyPr wrap="none" anchor="ctr"/>
          <a:lstStyle/>
          <a:p>
            <a:r>
              <a:rPr lang="en-US" sz="2000">
                <a:solidFill>
                  <a:srgbClr val="0000FF"/>
                </a:solidFill>
              </a:rPr>
              <a:t>Useful way to check </a:t>
            </a:r>
          </a:p>
          <a:p>
            <a:r>
              <a:rPr lang="en-US" sz="2000">
                <a:solidFill>
                  <a:srgbClr val="0000FF"/>
                </a:solidFill>
              </a:rPr>
              <a:t>material assignment </a:t>
            </a:r>
          </a:p>
        </p:txBody>
      </p:sp>
      <p:sp>
        <p:nvSpPr>
          <p:cNvPr id="34823" name="AutoShape 11"/>
          <p:cNvSpPr>
            <a:spLocks noChangeArrowheads="1"/>
          </p:cNvSpPr>
          <p:nvPr/>
        </p:nvSpPr>
        <p:spPr bwMode="auto">
          <a:xfrm>
            <a:off x="4495800" y="3505200"/>
            <a:ext cx="3048000" cy="2895600"/>
          </a:xfrm>
          <a:prstGeom prst="upArrowCallout">
            <a:avLst>
              <a:gd name="adj1" fmla="val 9776"/>
              <a:gd name="adj2" fmla="val 9839"/>
              <a:gd name="adj3" fmla="val 16394"/>
              <a:gd name="adj4" fmla="val 24287"/>
            </a:avLst>
          </a:prstGeom>
          <a:solidFill>
            <a:srgbClr val="FF99CC"/>
          </a:solidFill>
          <a:ln w="6350">
            <a:solidFill>
              <a:srgbClr val="000000"/>
            </a:solidFill>
            <a:miter lim="800000"/>
            <a:headEnd type="none" w="sm" len="sm"/>
            <a:tailEnd type="none" w="sm" len="sm"/>
          </a:ln>
        </p:spPr>
        <p:txBody>
          <a:bodyPr wrap="none" anchor="ctr"/>
          <a:lstStyle/>
          <a:p>
            <a:r>
              <a:rPr lang="en-US" sz="2000">
                <a:solidFill>
                  <a:srgbClr val="0000FF"/>
                </a:solidFill>
              </a:rPr>
              <a:t>Minimum step size</a:t>
            </a:r>
          </a:p>
          <a:p>
            <a:r>
              <a:rPr lang="en-US" sz="2000">
                <a:solidFill>
                  <a:srgbClr val="0000FF"/>
                </a:solidFill>
              </a:rPr>
              <a:t>set with STEPSIZE option</a:t>
            </a:r>
            <a:endParaRPr lang="en-US"/>
          </a:p>
        </p:txBody>
      </p:sp>
      <p:sp>
        <p:nvSpPr>
          <p:cNvPr id="34824" name="Rectangle 12"/>
          <p:cNvSpPr>
            <a:spLocks noChangeArrowheads="1"/>
          </p:cNvSpPr>
          <p:nvPr/>
        </p:nvSpPr>
        <p:spPr bwMode="auto">
          <a:xfrm>
            <a:off x="7051675" y="3378200"/>
            <a:ext cx="1833563" cy="517525"/>
          </a:xfrm>
          <a:prstGeom prst="rect">
            <a:avLst/>
          </a:prstGeom>
          <a:noFill/>
          <a:ln w="6350">
            <a:noFill/>
            <a:miter lim="800000"/>
            <a:headEnd type="none" w="sm" len="sm"/>
            <a:tailEnd type="none" w="sm" len="sm"/>
          </a:ln>
        </p:spPr>
        <p:txBody>
          <a:bodyPr wrap="none">
            <a:spAutoFit/>
          </a:bodyPr>
          <a:lstStyle/>
          <a:p>
            <a:r>
              <a:rPr lang="en-US" sz="1400">
                <a:solidFill>
                  <a:srgbClr val="0000FF"/>
                </a:solidFill>
              </a:rPr>
              <a:t>…maximum step size</a:t>
            </a:r>
          </a:p>
          <a:p>
            <a:r>
              <a:rPr lang="en-US" sz="1400">
                <a:solidFill>
                  <a:srgbClr val="0000FF"/>
                </a:solidFill>
              </a:rPr>
              <a:t>not yet implemented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sldNum" sz="quarter" idx="12"/>
          </p:nvPr>
        </p:nvSpPr>
        <p:spPr>
          <a:ln/>
        </p:spPr>
        <p:txBody>
          <a:bodyPr/>
          <a:lstStyle/>
          <a:p>
            <a:fld id="{271F52B6-2CFF-4E27-8368-10475B28CFFC}" type="slidenum">
              <a:rPr lang="en-US"/>
              <a:pPr/>
              <a:t>19</a:t>
            </a:fld>
            <a:endParaRPr lang="en-US"/>
          </a:p>
        </p:txBody>
      </p:sp>
      <p:pic>
        <p:nvPicPr>
          <p:cNvPr id="35849" name="Picture 9" descr="page20-1"/>
          <p:cNvPicPr>
            <a:picLocks noChangeAspect="1" noChangeArrowheads="1"/>
          </p:cNvPicPr>
          <p:nvPr/>
        </p:nvPicPr>
        <p:blipFill>
          <a:blip r:embed="rId3"/>
          <a:srcRect/>
          <a:stretch>
            <a:fillRect/>
          </a:stretch>
        </p:blipFill>
        <p:spPr bwMode="auto">
          <a:xfrm>
            <a:off x="0" y="990600"/>
            <a:ext cx="8764588" cy="3124200"/>
          </a:xfrm>
          <a:prstGeom prst="rect">
            <a:avLst/>
          </a:prstGeom>
          <a:noFill/>
        </p:spPr>
      </p:pic>
      <p:sp>
        <p:nvSpPr>
          <p:cNvPr id="35842"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35850" name="Picture 10" descr="page20-2"/>
          <p:cNvPicPr>
            <a:picLocks noChangeAspect="1" noChangeArrowheads="1"/>
          </p:cNvPicPr>
          <p:nvPr/>
        </p:nvPicPr>
        <p:blipFill>
          <a:blip r:embed="rId4"/>
          <a:srcRect/>
          <a:stretch>
            <a:fillRect/>
          </a:stretch>
        </p:blipFill>
        <p:spPr bwMode="auto">
          <a:xfrm>
            <a:off x="0" y="3733800"/>
            <a:ext cx="8764588" cy="3124200"/>
          </a:xfrm>
          <a:prstGeom prst="rect">
            <a:avLst/>
          </a:prstGeom>
          <a:noFill/>
        </p:spPr>
      </p:pic>
      <p:sp>
        <p:nvSpPr>
          <p:cNvPr id="35846" name="Rectangle 2"/>
          <p:cNvSpPr>
            <a:spLocks noGrp="1" noChangeArrowheads="1"/>
          </p:cNvSpPr>
          <p:nvPr>
            <p:ph type="title"/>
          </p:nvPr>
        </p:nvSpPr>
        <p:spPr>
          <a:xfrm>
            <a:off x="533400" y="333375"/>
            <a:ext cx="8610600" cy="609600"/>
          </a:xfrm>
        </p:spPr>
        <p:txBody>
          <a:bodyPr/>
          <a:lstStyle/>
          <a:p>
            <a:pPr eaLnBrk="1" hangingPunct="1"/>
            <a:r>
              <a:rPr lang="en-US" sz="3200" smtClean="0">
                <a:ea typeface="ＭＳ Ｐゴシック" charset="-128"/>
              </a:rPr>
              <a:t>Runtime Info – </a:t>
            </a:r>
            <a:r>
              <a:rPr lang="en-US" sz="3200" i="1" smtClean="0">
                <a:ea typeface="ＭＳ Ｐゴシック" charset="-128"/>
              </a:rPr>
              <a:t>Output associated with the run</a:t>
            </a:r>
            <a:endParaRPr lang="en-GB" sz="3200" smtClean="0">
              <a:ea typeface="ＭＳ Ｐゴシック" charset="-128"/>
            </a:endParaRPr>
          </a:p>
        </p:txBody>
      </p:sp>
      <p:sp>
        <p:nvSpPr>
          <p:cNvPr id="35847" name="AutoShape 7"/>
          <p:cNvSpPr>
            <a:spLocks noChangeArrowheads="1"/>
          </p:cNvSpPr>
          <p:nvPr/>
        </p:nvSpPr>
        <p:spPr bwMode="auto">
          <a:xfrm>
            <a:off x="3352800" y="2133600"/>
            <a:ext cx="4114800" cy="1905000"/>
          </a:xfrm>
          <a:prstGeom prst="downArrowCallout">
            <a:avLst>
              <a:gd name="adj1" fmla="val 15480"/>
              <a:gd name="adj2" fmla="val 16470"/>
              <a:gd name="adj3" fmla="val 18653"/>
              <a:gd name="adj4" fmla="val 57972"/>
            </a:avLst>
          </a:prstGeom>
          <a:solidFill>
            <a:srgbClr val="FFFF00"/>
          </a:solidFill>
          <a:ln w="6350">
            <a:solidFill>
              <a:srgbClr val="000000"/>
            </a:solidFill>
            <a:miter lim="800000"/>
            <a:headEnd type="none" w="sm" len="sm"/>
            <a:tailEnd type="none" w="sm" len="sm"/>
          </a:ln>
        </p:spPr>
        <p:txBody>
          <a:bodyPr wrap="none"/>
          <a:lstStyle/>
          <a:p>
            <a:pPr algn="r"/>
            <a:r>
              <a:rPr lang="en-US" sz="2000">
                <a:solidFill>
                  <a:srgbClr val="0000FF"/>
                </a:solidFill>
              </a:rPr>
              <a:t>  Periodic echo of:</a:t>
            </a:r>
          </a:p>
          <a:p>
            <a:pPr algn="r"/>
            <a:r>
              <a:rPr lang="en-US" sz="2000">
                <a:solidFill>
                  <a:srgbClr val="0000FF"/>
                </a:solidFill>
              </a:rPr>
              <a:t> </a:t>
            </a:r>
          </a:p>
          <a:p>
            <a:pPr algn="r"/>
            <a:r>
              <a:rPr lang="en-US" sz="2000">
                <a:solidFill>
                  <a:srgbClr val="0000FF"/>
                </a:solidFill>
              </a:rPr>
              <a:t>event number, time, random seed</a:t>
            </a:r>
            <a:endParaRPr lang="en-US">
              <a:solidFill>
                <a:srgbClr val="0000FF"/>
              </a:solidFill>
            </a:endParaRPr>
          </a:p>
        </p:txBody>
      </p:sp>
      <p:pic>
        <p:nvPicPr>
          <p:cNvPr id="35848" name="Picture 7" descr="j0289350.jpg"/>
          <p:cNvPicPr>
            <a:picLocks noChangeAspect="1"/>
          </p:cNvPicPr>
          <p:nvPr/>
        </p:nvPicPr>
        <p:blipFill>
          <a:blip r:embed="rId5"/>
          <a:srcRect/>
          <a:stretch>
            <a:fillRect/>
          </a:stretch>
        </p:blipFill>
        <p:spPr bwMode="auto">
          <a:xfrm>
            <a:off x="3352800" y="2133600"/>
            <a:ext cx="762000" cy="50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sldNum" sz="quarter" idx="12"/>
          </p:nvPr>
        </p:nvSpPr>
        <p:spPr>
          <a:ln/>
        </p:spPr>
        <p:txBody>
          <a:bodyPr/>
          <a:lstStyle/>
          <a:p>
            <a:fld id="{18599749-3F34-4E38-8DB5-4A7E703D8CBE}" type="slidenum">
              <a:rPr lang="en-US"/>
              <a:pPr/>
              <a:t>2</a:t>
            </a:fld>
            <a:endParaRPr lang="en-US"/>
          </a:p>
        </p:txBody>
      </p:sp>
      <p:sp>
        <p:nvSpPr>
          <p:cNvPr id="17412" name="Rectangle 5"/>
          <p:cNvSpPr>
            <a:spLocks noGrp="1" noChangeArrowheads="1"/>
          </p:cNvSpPr>
          <p:nvPr>
            <p:ph type="body" idx="1"/>
          </p:nvPr>
        </p:nvSpPr>
        <p:spPr>
          <a:xfrm>
            <a:off x="612775" y="1052513"/>
            <a:ext cx="8150225" cy="5272087"/>
          </a:xfrm>
          <a:noFill/>
        </p:spPr>
        <p:txBody>
          <a:bodyPr/>
          <a:lstStyle/>
          <a:p>
            <a:pPr eaLnBrk="1" hangingPunct="1">
              <a:lnSpc>
                <a:spcPct val="90000"/>
              </a:lnSpc>
              <a:spcAft>
                <a:spcPct val="20000"/>
              </a:spcAft>
            </a:pPr>
            <a:r>
              <a:rPr lang="en-US" smtClean="0">
                <a:ea typeface="ＭＳ Ｐゴシック" charset="-128"/>
              </a:rPr>
              <a:t>FLUKA provides a standard output file that contains plenty of useful information:</a:t>
            </a:r>
          </a:p>
          <a:p>
            <a:pPr eaLnBrk="1" hangingPunct="1">
              <a:lnSpc>
                <a:spcPct val="90000"/>
              </a:lnSpc>
              <a:spcAft>
                <a:spcPct val="20000"/>
              </a:spcAft>
              <a:buFont typeface="Wingdings" pitchFamily="2" charset="2"/>
              <a:buNone/>
            </a:pPr>
            <a:r>
              <a:rPr lang="en-US" smtClean="0">
                <a:ea typeface="ＭＳ Ｐゴシック" charset="-128"/>
              </a:rPr>
              <a:t>        </a:t>
            </a:r>
            <a:r>
              <a:rPr lang="en-US" smtClean="0">
                <a:solidFill>
                  <a:srgbClr val="008000"/>
                </a:solidFill>
                <a:ea typeface="ＭＳ Ｐゴシック" charset="-128"/>
              </a:rPr>
              <a:t>(fortran unit 11,   </a:t>
            </a:r>
            <a:r>
              <a:rPr lang="en-US" i="1" smtClean="0">
                <a:solidFill>
                  <a:srgbClr val="008000"/>
                </a:solidFill>
                <a:ea typeface="ＭＳ Ｐゴシック" charset="-128"/>
              </a:rPr>
              <a:t>inp###.</a:t>
            </a:r>
            <a:r>
              <a:rPr lang="en-US" smtClean="0">
                <a:solidFill>
                  <a:srgbClr val="008000"/>
                </a:solidFill>
                <a:ea typeface="ＭＳ Ｐゴシック" charset="-128"/>
              </a:rPr>
              <a:t>out from rfluka)</a:t>
            </a:r>
          </a:p>
          <a:p>
            <a:pPr eaLnBrk="1" hangingPunct="1">
              <a:lnSpc>
                <a:spcPct val="90000"/>
              </a:lnSpc>
              <a:spcAft>
                <a:spcPct val="20000"/>
              </a:spcAft>
              <a:buFont typeface="Wingdings" pitchFamily="2" charset="2"/>
              <a:buNone/>
            </a:pPr>
            <a:endParaRPr lang="en-US" smtClean="0">
              <a:solidFill>
                <a:srgbClr val="008000"/>
              </a:solidFill>
              <a:ea typeface="ＭＳ Ｐゴシック" charset="-128"/>
            </a:endParaRPr>
          </a:p>
          <a:p>
            <a:pPr eaLnBrk="1" hangingPunct="1">
              <a:lnSpc>
                <a:spcPct val="90000"/>
              </a:lnSpc>
              <a:spcAft>
                <a:spcPct val="20000"/>
              </a:spcAft>
              <a:buFont typeface="Wingdings" pitchFamily="2" charset="2"/>
              <a:buNone/>
            </a:pPr>
            <a:endParaRPr lang="en-US" smtClean="0">
              <a:ea typeface="ＭＳ Ｐゴシック" charset="-128"/>
            </a:endParaRPr>
          </a:p>
          <a:p>
            <a:pPr eaLnBrk="1" hangingPunct="1">
              <a:lnSpc>
                <a:spcPct val="90000"/>
              </a:lnSpc>
              <a:spcAft>
                <a:spcPct val="20000"/>
              </a:spcAft>
            </a:pPr>
            <a:r>
              <a:rPr lang="en-US" b="1" smtClean="0">
                <a:solidFill>
                  <a:srgbClr val="FF0000"/>
                </a:solidFill>
                <a:ea typeface="ＭＳ Ｐゴシック" charset="-128"/>
              </a:rPr>
              <a:t>It must be checked at least once when setting up a simulation and always in case  of doubts/crashes</a:t>
            </a:r>
          </a:p>
          <a:p>
            <a:pPr eaLnBrk="1" hangingPunct="1">
              <a:lnSpc>
                <a:spcPct val="90000"/>
              </a:lnSpc>
              <a:spcAft>
                <a:spcPct val="20000"/>
              </a:spcAft>
              <a:buFont typeface="Wingdings" pitchFamily="2" charset="2"/>
              <a:buNone/>
            </a:pPr>
            <a:r>
              <a:rPr lang="en-US" b="1" smtClean="0">
                <a:solidFill>
                  <a:srgbClr val="FF0000"/>
                </a:solidFill>
                <a:ea typeface="ＭＳ Ｐゴシック" charset="-128"/>
              </a:rPr>
              <a:t>	(together with </a:t>
            </a:r>
            <a:r>
              <a:rPr lang="en-US" i="1" smtClean="0">
                <a:solidFill>
                  <a:srgbClr val="008000"/>
                </a:solidFill>
                <a:ea typeface="ＭＳ Ｐゴシック" charset="-128"/>
              </a:rPr>
              <a:t>inp###.err </a:t>
            </a:r>
            <a:r>
              <a:rPr lang="en-US" b="1" smtClean="0">
                <a:solidFill>
                  <a:srgbClr val="FF0000"/>
                </a:solidFill>
                <a:ea typeface="ＭＳ Ｐゴシック" charset="-128"/>
              </a:rPr>
              <a:t>and </a:t>
            </a:r>
            <a:r>
              <a:rPr lang="en-US" i="1" smtClean="0">
                <a:solidFill>
                  <a:srgbClr val="008000"/>
                </a:solidFill>
                <a:ea typeface="ＭＳ Ｐゴシック" charset="-128"/>
              </a:rPr>
              <a:t>inp###.log</a:t>
            </a:r>
            <a:r>
              <a:rPr lang="en-US" b="1" smtClean="0">
                <a:solidFill>
                  <a:srgbClr val="FF0000"/>
                </a:solidFill>
                <a:ea typeface="ＭＳ Ｐゴシック" charset="-128"/>
              </a:rPr>
              <a:t> files)</a:t>
            </a:r>
          </a:p>
          <a:p>
            <a:pPr eaLnBrk="1" hangingPunct="1">
              <a:lnSpc>
                <a:spcPct val="90000"/>
              </a:lnSpc>
              <a:spcAft>
                <a:spcPct val="20000"/>
              </a:spcAft>
            </a:pPr>
            <a:endParaRPr lang="en-US" b="1" smtClean="0">
              <a:solidFill>
                <a:srgbClr val="FF0000"/>
              </a:solidFill>
              <a:ea typeface="ＭＳ Ｐゴシック" charset="-128"/>
            </a:endParaRPr>
          </a:p>
          <a:p>
            <a:pPr eaLnBrk="1" hangingPunct="1">
              <a:lnSpc>
                <a:spcPct val="90000"/>
              </a:lnSpc>
              <a:spcAft>
                <a:spcPct val="20000"/>
              </a:spcAft>
              <a:buFont typeface="Wingdings" pitchFamily="2" charset="2"/>
              <a:buNone/>
            </a:pPr>
            <a:endParaRPr lang="en-US" b="1" smtClean="0">
              <a:ea typeface="ＭＳ Ｐゴシック" charset="-128"/>
            </a:endParaRPr>
          </a:p>
          <a:p>
            <a:pPr eaLnBrk="1" hangingPunct="1">
              <a:lnSpc>
                <a:spcPct val="90000"/>
              </a:lnSpc>
              <a:spcAft>
                <a:spcPct val="20000"/>
              </a:spcAft>
            </a:pPr>
            <a:r>
              <a:rPr lang="en-US" smtClean="0">
                <a:ea typeface="ＭＳ Ｐゴシック" charset="-128"/>
              </a:rPr>
              <a:t>Let’s have a look to ex_3001.out (editor or flair output viewer:</a:t>
            </a:r>
          </a:p>
          <a:p>
            <a:pPr eaLnBrk="1" hangingPunct="1">
              <a:lnSpc>
                <a:spcPct val="90000"/>
              </a:lnSpc>
              <a:spcAft>
                <a:spcPct val="20000"/>
              </a:spcAft>
              <a:buFont typeface="Wingdings" pitchFamily="2" charset="2"/>
              <a:buNone/>
            </a:pPr>
            <a:r>
              <a:rPr lang="en-US" smtClean="0">
                <a:ea typeface="ＭＳ Ｐゴシック" charset="-128"/>
              </a:rPr>
              <a:t>    </a:t>
            </a:r>
            <a:r>
              <a:rPr lang="en-US" b="1" smtClean="0">
                <a:ea typeface="ＭＳ Ｐゴシック" charset="-128"/>
              </a:rPr>
              <a:t>Process – Files –</a:t>
            </a:r>
            <a:r>
              <a:rPr lang="en-US" smtClean="0">
                <a:ea typeface="ＭＳ Ｐゴシック" charset="-128"/>
              </a:rPr>
              <a:t> </a:t>
            </a:r>
            <a:r>
              <a:rPr lang="en-US" i="1" smtClean="0">
                <a:ea typeface="ＭＳ Ｐゴシック" charset="-128"/>
              </a:rPr>
              <a:t>select</a:t>
            </a:r>
            <a:r>
              <a:rPr lang="en-US" smtClean="0">
                <a:ea typeface="ＭＳ Ｐゴシック" charset="-128"/>
              </a:rPr>
              <a:t> </a:t>
            </a:r>
            <a:r>
              <a:rPr lang="en-US" b="1" i="1" smtClean="0">
                <a:ea typeface="ＭＳ Ｐゴシック" charset="-128"/>
              </a:rPr>
              <a:t>ex_3001.out</a:t>
            </a:r>
            <a:r>
              <a:rPr lang="en-US" smtClean="0">
                <a:ea typeface="ＭＳ Ｐゴシック" charset="-128"/>
              </a:rPr>
              <a:t>       , or </a:t>
            </a:r>
          </a:p>
          <a:p>
            <a:pPr eaLnBrk="1" hangingPunct="1">
              <a:lnSpc>
                <a:spcPct val="90000"/>
              </a:lnSpc>
              <a:spcAft>
                <a:spcPct val="20000"/>
              </a:spcAft>
              <a:buFont typeface="Wingdings" pitchFamily="2" charset="2"/>
              <a:buNone/>
            </a:pPr>
            <a:r>
              <a:rPr lang="en-US" smtClean="0">
                <a:ea typeface="ＭＳ Ｐゴシック" charset="-128"/>
              </a:rPr>
              <a:t>    </a:t>
            </a:r>
            <a:r>
              <a:rPr lang="en-US" b="1" smtClean="0">
                <a:ea typeface="ＭＳ Ｐゴシック" charset="-128"/>
              </a:rPr>
              <a:t>fless </a:t>
            </a:r>
            <a:r>
              <a:rPr lang="en-US" b="1" i="1" smtClean="0">
                <a:ea typeface="ＭＳ Ｐゴシック" charset="-128"/>
              </a:rPr>
              <a:t>ex_3001.out</a:t>
            </a:r>
            <a:r>
              <a:rPr lang="en-US" smtClean="0">
                <a:ea typeface="ＭＳ Ｐゴシック" charset="-128"/>
              </a:rPr>
              <a:t>)</a:t>
            </a:r>
          </a:p>
        </p:txBody>
      </p:sp>
      <p:sp>
        <p:nvSpPr>
          <p:cNvPr id="17413"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The FLUKA Standard Output</a:t>
            </a:r>
            <a:endParaRPr lang="en-GB" sz="3200" smtClean="0">
              <a:ea typeface="ＭＳ Ｐゴシック" charset="-128"/>
            </a:endParaRPr>
          </a:p>
        </p:txBody>
      </p:sp>
      <p:pic>
        <p:nvPicPr>
          <p:cNvPr id="17415" name="Picture 7" descr="page2"/>
          <p:cNvPicPr>
            <a:picLocks noChangeAspect="1" noChangeArrowheads="1"/>
          </p:cNvPicPr>
          <p:nvPr/>
        </p:nvPicPr>
        <p:blipFill>
          <a:blip r:embed="rId3"/>
          <a:srcRect/>
          <a:stretch>
            <a:fillRect/>
          </a:stretch>
        </p:blipFill>
        <p:spPr bwMode="auto">
          <a:xfrm>
            <a:off x="5715000" y="5181600"/>
            <a:ext cx="381000" cy="368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p:cNvSpPr>
            <a:spLocks noGrp="1" noChangeArrowheads="1"/>
          </p:cNvSpPr>
          <p:nvPr>
            <p:ph type="sldNum" sz="quarter" idx="12"/>
          </p:nvPr>
        </p:nvSpPr>
        <p:spPr>
          <a:ln/>
        </p:spPr>
        <p:txBody>
          <a:bodyPr/>
          <a:lstStyle/>
          <a:p>
            <a:fld id="{828F1A14-EADA-43C8-BD3B-9E278498C3A4}" type="slidenum">
              <a:rPr lang="en-US"/>
              <a:pPr/>
              <a:t>20</a:t>
            </a:fld>
            <a:endParaRPr lang="en-US"/>
          </a:p>
        </p:txBody>
      </p:sp>
      <p:sp>
        <p:nvSpPr>
          <p:cNvPr id="36866"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36867"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C08B583D-5655-4D9F-B372-D6F60CD85492}" type="slidenum">
              <a:rPr lang="en-US" sz="1200"/>
              <a:pPr algn="r"/>
              <a:t>20</a:t>
            </a:fld>
            <a:endParaRPr lang="en-US" sz="1200"/>
          </a:p>
        </p:txBody>
      </p:sp>
      <p:sp>
        <p:nvSpPr>
          <p:cNvPr id="36868" name="Rectangle 4"/>
          <p:cNvSpPr>
            <a:spLocks noGrp="1" noChangeArrowheads="1"/>
          </p:cNvSpPr>
          <p:nvPr>
            <p:ph type="title"/>
          </p:nvPr>
        </p:nvSpPr>
        <p:spPr>
          <a:xfrm>
            <a:off x="684213" y="333375"/>
            <a:ext cx="7772400" cy="609600"/>
          </a:xfrm>
          <a:noFill/>
        </p:spPr>
        <p:txBody>
          <a:bodyPr/>
          <a:lstStyle/>
          <a:p>
            <a:pPr eaLnBrk="1" hangingPunct="1"/>
            <a:r>
              <a:rPr lang="en-US" sz="3200" smtClean="0">
                <a:ea typeface="ＭＳ Ｐゴシック" charset="-128"/>
              </a:rPr>
              <a:t>Results – </a:t>
            </a:r>
            <a:r>
              <a:rPr lang="en-US" sz="3200" i="1" smtClean="0">
                <a:ea typeface="ＭＳ Ｐゴシック" charset="-128"/>
              </a:rPr>
              <a:t>Scoring</a:t>
            </a:r>
            <a:endParaRPr lang="en-GB" sz="3200" smtClean="0">
              <a:ea typeface="ＭＳ Ｐゴシック" charset="-128"/>
            </a:endParaRPr>
          </a:p>
        </p:txBody>
      </p:sp>
      <p:sp>
        <p:nvSpPr>
          <p:cNvPr id="36870" name="Rectangle 7"/>
          <p:cNvSpPr>
            <a:spLocks noChangeArrowheads="1"/>
          </p:cNvSpPr>
          <p:nvPr/>
        </p:nvSpPr>
        <p:spPr bwMode="auto">
          <a:xfrm>
            <a:off x="685800" y="1371600"/>
            <a:ext cx="7300913" cy="701675"/>
          </a:xfrm>
          <a:prstGeom prst="rect">
            <a:avLst/>
          </a:prstGeom>
          <a:noFill/>
          <a:ln w="6350">
            <a:noFill/>
            <a:miter lim="800000"/>
            <a:headEnd type="none" w="sm" len="sm"/>
            <a:tailEnd type="none" w="sm" len="sm"/>
          </a:ln>
        </p:spPr>
        <p:txBody>
          <a:bodyPr wrap="none">
            <a:spAutoFit/>
          </a:bodyPr>
          <a:lstStyle/>
          <a:p>
            <a:pPr algn="l"/>
            <a:r>
              <a:rPr lang="en-US" sz="2000"/>
              <a:t>Results of SCORE options for all region: </a:t>
            </a:r>
          </a:p>
          <a:p>
            <a:pPr algn="l"/>
            <a:r>
              <a:rPr lang="en-US" sz="2000" b="1">
                <a:solidFill>
                  <a:srgbClr val="FF0000"/>
                </a:solidFill>
              </a:rPr>
              <a:t>very useful</a:t>
            </a:r>
            <a:r>
              <a:rPr lang="en-US" sz="2000"/>
              <a:t> for debugging and for cross-check with estimators</a:t>
            </a:r>
          </a:p>
        </p:txBody>
      </p:sp>
      <p:pic>
        <p:nvPicPr>
          <p:cNvPr id="36879" name="Picture 15" descr="page21"/>
          <p:cNvPicPr>
            <a:picLocks noChangeAspect="1" noChangeArrowheads="1"/>
          </p:cNvPicPr>
          <p:nvPr/>
        </p:nvPicPr>
        <p:blipFill>
          <a:blip r:embed="rId3"/>
          <a:srcRect/>
          <a:stretch>
            <a:fillRect/>
          </a:stretch>
        </p:blipFill>
        <p:spPr bwMode="auto">
          <a:xfrm>
            <a:off x="0" y="2832100"/>
            <a:ext cx="9144000" cy="4025900"/>
          </a:xfrm>
          <a:prstGeom prst="rect">
            <a:avLst/>
          </a:prstGeom>
          <a:noFill/>
        </p:spPr>
      </p:pic>
      <p:grpSp>
        <p:nvGrpSpPr>
          <p:cNvPr id="36871" name="Group 15"/>
          <p:cNvGrpSpPr>
            <a:grpSpLocks/>
          </p:cNvGrpSpPr>
          <p:nvPr/>
        </p:nvGrpSpPr>
        <p:grpSpPr bwMode="auto">
          <a:xfrm>
            <a:off x="2286000" y="4419600"/>
            <a:ext cx="4343400" cy="1425575"/>
            <a:chOff x="1440" y="2784"/>
            <a:chExt cx="2736" cy="898"/>
          </a:xfrm>
        </p:grpSpPr>
        <p:sp>
          <p:nvSpPr>
            <p:cNvPr id="36876" name="AutoShape 11"/>
            <p:cNvSpPr>
              <a:spLocks noChangeArrowheads="1"/>
            </p:cNvSpPr>
            <p:nvPr/>
          </p:nvSpPr>
          <p:spPr bwMode="auto">
            <a:xfrm>
              <a:off x="1824" y="2784"/>
              <a:ext cx="288" cy="672"/>
            </a:xfrm>
            <a:prstGeom prst="upArrow">
              <a:avLst>
                <a:gd name="adj1" fmla="val 34722"/>
                <a:gd name="adj2" fmla="val 60073"/>
              </a:avLst>
            </a:prstGeom>
            <a:solidFill>
              <a:schemeClr val="bg1"/>
            </a:solidFill>
            <a:ln w="6350">
              <a:solidFill>
                <a:srgbClr val="000000"/>
              </a:solidFill>
              <a:miter lim="800000"/>
              <a:headEnd type="none" w="sm" len="sm"/>
              <a:tailEnd type="none" w="sm" len="sm"/>
            </a:ln>
          </p:spPr>
          <p:txBody>
            <a:bodyPr wrap="none" anchor="ctr"/>
            <a:lstStyle/>
            <a:p>
              <a:endParaRPr lang="it-IT"/>
            </a:p>
          </p:txBody>
        </p:sp>
        <p:sp>
          <p:nvSpPr>
            <p:cNvPr id="36877" name="Text Box 12"/>
            <p:cNvSpPr txBox="1">
              <a:spLocks noChangeArrowheads="1"/>
            </p:cNvSpPr>
            <p:nvPr/>
          </p:nvSpPr>
          <p:spPr bwMode="auto">
            <a:xfrm>
              <a:off x="1440" y="3312"/>
              <a:ext cx="2736" cy="370"/>
            </a:xfrm>
            <a:prstGeom prst="rect">
              <a:avLst/>
            </a:prstGeom>
            <a:solidFill>
              <a:schemeClr val="bg1"/>
            </a:solidFill>
            <a:ln w="6350">
              <a:solidFill>
                <a:srgbClr val="000000"/>
              </a:solidFill>
              <a:miter lim="800000"/>
              <a:headEnd type="none" w="sm" len="sm"/>
              <a:tailEnd type="none" w="sm" len="sm"/>
            </a:ln>
          </p:spPr>
          <p:txBody>
            <a:bodyPr>
              <a:spAutoFit/>
            </a:bodyPr>
            <a:lstStyle/>
            <a:p>
              <a:pPr algn="l"/>
              <a:r>
                <a:rPr lang="en-US" sz="1600">
                  <a:solidFill>
                    <a:srgbClr val="000000"/>
                  </a:solidFill>
                </a:rPr>
                <a:t>The volume is not automatically evaluated, </a:t>
              </a:r>
            </a:p>
            <a:p>
              <a:pPr algn="l"/>
              <a:r>
                <a:rPr lang="en-US" sz="1600">
                  <a:solidFill>
                    <a:srgbClr val="000000"/>
                  </a:solidFill>
                </a:rPr>
                <a:t>you have to specify it in the geom. description</a:t>
              </a:r>
              <a:endParaRPr lang="en-US" sz="1800">
                <a:solidFill>
                  <a:srgbClr val="000000"/>
                </a:solidFill>
              </a:endParaRPr>
            </a:p>
          </p:txBody>
        </p:sp>
        <p:sp>
          <p:nvSpPr>
            <p:cNvPr id="36878" name="Rectangle 13"/>
            <p:cNvSpPr>
              <a:spLocks noChangeArrowheads="1"/>
            </p:cNvSpPr>
            <p:nvPr/>
          </p:nvSpPr>
          <p:spPr bwMode="auto">
            <a:xfrm>
              <a:off x="1920" y="3312"/>
              <a:ext cx="96" cy="48"/>
            </a:xfrm>
            <a:prstGeom prst="rect">
              <a:avLst/>
            </a:prstGeom>
            <a:solidFill>
              <a:schemeClr val="bg1"/>
            </a:solidFill>
            <a:ln w="6350">
              <a:noFill/>
              <a:miter lim="800000"/>
              <a:headEnd type="none" w="sm" len="sm"/>
              <a:tailEnd type="none" w="sm" len="sm"/>
            </a:ln>
          </p:spPr>
          <p:txBody>
            <a:bodyPr wrap="none" anchor="ctr"/>
            <a:lstStyle/>
            <a:p>
              <a:endParaRPr lang="it-IT"/>
            </a:p>
          </p:txBody>
        </p:sp>
      </p:grpSp>
      <p:grpSp>
        <p:nvGrpSpPr>
          <p:cNvPr id="36872" name="Group 20"/>
          <p:cNvGrpSpPr>
            <a:grpSpLocks/>
          </p:cNvGrpSpPr>
          <p:nvPr/>
        </p:nvGrpSpPr>
        <p:grpSpPr bwMode="auto">
          <a:xfrm>
            <a:off x="4800600" y="4419600"/>
            <a:ext cx="4114800" cy="876300"/>
            <a:chOff x="3024" y="2784"/>
            <a:chExt cx="2592" cy="552"/>
          </a:xfrm>
        </p:grpSpPr>
        <p:sp>
          <p:nvSpPr>
            <p:cNvPr id="36873" name="AutoShape 17"/>
            <p:cNvSpPr>
              <a:spLocks noChangeArrowheads="1"/>
            </p:cNvSpPr>
            <p:nvPr/>
          </p:nvSpPr>
          <p:spPr bwMode="auto">
            <a:xfrm>
              <a:off x="3504" y="2784"/>
              <a:ext cx="192" cy="432"/>
            </a:xfrm>
            <a:prstGeom prst="upArrow">
              <a:avLst>
                <a:gd name="adj1" fmla="val 34722"/>
                <a:gd name="adj2" fmla="val 57927"/>
              </a:avLst>
            </a:prstGeom>
            <a:solidFill>
              <a:schemeClr val="bg1"/>
            </a:solidFill>
            <a:ln w="6350">
              <a:solidFill>
                <a:srgbClr val="000000"/>
              </a:solidFill>
              <a:miter lim="800000"/>
              <a:headEnd type="none" w="sm" len="sm"/>
              <a:tailEnd type="none" w="sm" len="sm"/>
            </a:ln>
          </p:spPr>
          <p:txBody>
            <a:bodyPr wrap="none" anchor="ctr"/>
            <a:lstStyle/>
            <a:p>
              <a:endParaRPr lang="it-IT"/>
            </a:p>
          </p:txBody>
        </p:sp>
        <p:sp>
          <p:nvSpPr>
            <p:cNvPr id="36874" name="Text Box 18"/>
            <p:cNvSpPr txBox="1">
              <a:spLocks noChangeArrowheads="1"/>
            </p:cNvSpPr>
            <p:nvPr/>
          </p:nvSpPr>
          <p:spPr bwMode="auto">
            <a:xfrm>
              <a:off x="3024" y="3120"/>
              <a:ext cx="2592" cy="216"/>
            </a:xfrm>
            <a:prstGeom prst="rect">
              <a:avLst/>
            </a:prstGeom>
            <a:solidFill>
              <a:schemeClr val="bg1"/>
            </a:solidFill>
            <a:ln w="6350">
              <a:solidFill>
                <a:srgbClr val="000000"/>
              </a:solidFill>
              <a:miter lim="800000"/>
              <a:headEnd type="none" w="sm" len="sm"/>
              <a:tailEnd type="none" w="sm" len="sm"/>
            </a:ln>
          </p:spPr>
          <p:txBody>
            <a:bodyPr>
              <a:spAutoFit/>
            </a:bodyPr>
            <a:lstStyle/>
            <a:p>
              <a:pPr algn="l"/>
              <a:r>
                <a:rPr lang="en-US" sz="1600">
                  <a:solidFill>
                    <a:srgbClr val="000000"/>
                  </a:solidFill>
                </a:rPr>
                <a:t># inelastic interactions of primary particles</a:t>
              </a:r>
              <a:endParaRPr lang="en-US" sz="1800">
                <a:solidFill>
                  <a:srgbClr val="000000"/>
                </a:solidFill>
              </a:endParaRPr>
            </a:p>
          </p:txBody>
        </p:sp>
        <p:sp>
          <p:nvSpPr>
            <p:cNvPr id="36875" name="Rectangle 19"/>
            <p:cNvSpPr>
              <a:spLocks noChangeArrowheads="1"/>
            </p:cNvSpPr>
            <p:nvPr/>
          </p:nvSpPr>
          <p:spPr bwMode="auto">
            <a:xfrm>
              <a:off x="3575" y="3120"/>
              <a:ext cx="48" cy="48"/>
            </a:xfrm>
            <a:prstGeom prst="rect">
              <a:avLst/>
            </a:prstGeom>
            <a:solidFill>
              <a:schemeClr val="bg1"/>
            </a:solidFill>
            <a:ln w="6350">
              <a:noFill/>
              <a:miter lim="800000"/>
              <a:headEnd type="none" w="sm" len="sm"/>
              <a:tailEnd type="none" w="sm" len="sm"/>
            </a:ln>
          </p:spPr>
          <p:txBody>
            <a:bodyPr wrap="none" anchor="ctr"/>
            <a:lstStyle/>
            <a:p>
              <a:endParaRPr lang="it-IT"/>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Grp="1" noChangeArrowheads="1"/>
          </p:cNvSpPr>
          <p:nvPr>
            <p:ph type="sldNum" sz="quarter" idx="12"/>
          </p:nvPr>
        </p:nvSpPr>
        <p:spPr>
          <a:ln/>
        </p:spPr>
        <p:txBody>
          <a:bodyPr/>
          <a:lstStyle/>
          <a:p>
            <a:fld id="{334064BB-E905-49AB-8625-024B2981BF33}" type="slidenum">
              <a:rPr lang="en-US"/>
              <a:pPr/>
              <a:t>21</a:t>
            </a:fld>
            <a:endParaRPr lang="en-US"/>
          </a:p>
        </p:txBody>
      </p:sp>
      <p:sp>
        <p:nvSpPr>
          <p:cNvPr id="37890"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37891"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2EFCEBDB-EF37-40EC-84EF-203F269EA9FA}" type="slidenum">
              <a:rPr lang="en-US" sz="1200"/>
              <a:pPr algn="r"/>
              <a:t>21</a:t>
            </a:fld>
            <a:endParaRPr lang="en-US" sz="1200"/>
          </a:p>
        </p:txBody>
      </p:sp>
      <p:sp>
        <p:nvSpPr>
          <p:cNvPr id="37892" name="Rectangle 4"/>
          <p:cNvSpPr>
            <a:spLocks noGrp="1" noChangeArrowheads="1"/>
          </p:cNvSpPr>
          <p:nvPr>
            <p:ph type="title"/>
          </p:nvPr>
        </p:nvSpPr>
        <p:spPr>
          <a:xfrm>
            <a:off x="684213" y="333375"/>
            <a:ext cx="7772400" cy="609600"/>
          </a:xfrm>
          <a:noFill/>
        </p:spPr>
        <p:txBody>
          <a:bodyPr/>
          <a:lstStyle/>
          <a:p>
            <a:pPr eaLnBrk="1" hangingPunct="1"/>
            <a:r>
              <a:rPr lang="en-US" sz="3200" smtClean="0">
                <a:ea typeface="ＭＳ Ｐゴシック" charset="-128"/>
              </a:rPr>
              <a:t>Results – </a:t>
            </a:r>
            <a:r>
              <a:rPr lang="en-US" sz="3200" i="1" smtClean="0">
                <a:ea typeface="ＭＳ Ｐゴシック" charset="-128"/>
              </a:rPr>
              <a:t>Statistics of Coulomb scattering</a:t>
            </a:r>
            <a:endParaRPr lang="en-GB" sz="3200" smtClean="0">
              <a:ea typeface="ＭＳ Ｐゴシック" charset="-128"/>
            </a:endParaRPr>
          </a:p>
        </p:txBody>
      </p:sp>
      <p:pic>
        <p:nvPicPr>
          <p:cNvPr id="37894" name="Picture 6" descr="page22"/>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sldNum" sz="quarter" idx="12"/>
          </p:nvPr>
        </p:nvSpPr>
        <p:spPr>
          <a:ln/>
        </p:spPr>
        <p:txBody>
          <a:bodyPr/>
          <a:lstStyle/>
          <a:p>
            <a:fld id="{FBA04D4A-E8F2-44A8-BAC3-8C6AB5741A5B}" type="slidenum">
              <a:rPr lang="en-US"/>
              <a:pPr/>
              <a:t>22</a:t>
            </a:fld>
            <a:endParaRPr lang="en-US"/>
          </a:p>
        </p:txBody>
      </p:sp>
      <p:sp>
        <p:nvSpPr>
          <p:cNvPr id="38914"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38921" name="Picture 9" descr="page23"/>
          <p:cNvPicPr>
            <a:picLocks noChangeAspect="1" noChangeArrowheads="1"/>
          </p:cNvPicPr>
          <p:nvPr/>
        </p:nvPicPr>
        <p:blipFill>
          <a:blip r:embed="rId3"/>
          <a:srcRect/>
          <a:stretch>
            <a:fillRect/>
          </a:stretch>
        </p:blipFill>
        <p:spPr bwMode="auto">
          <a:xfrm>
            <a:off x="0" y="1435100"/>
            <a:ext cx="9144000" cy="5422900"/>
          </a:xfrm>
          <a:prstGeom prst="rect">
            <a:avLst/>
          </a:prstGeom>
          <a:noFill/>
        </p:spPr>
      </p:pic>
      <p:sp>
        <p:nvSpPr>
          <p:cNvPr id="38916"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Results – </a:t>
            </a:r>
            <a:r>
              <a:rPr lang="en-US" sz="3200" i="1" smtClean="0">
                <a:ea typeface="ＭＳ Ｐゴシック" charset="-128"/>
              </a:rPr>
              <a:t>Statistics of the run</a:t>
            </a:r>
            <a:endParaRPr lang="en-GB" sz="3200" smtClean="0">
              <a:ea typeface="ＭＳ Ｐゴシック" charset="-128"/>
            </a:endParaRPr>
          </a:p>
        </p:txBody>
      </p:sp>
      <p:sp>
        <p:nvSpPr>
          <p:cNvPr id="38918" name="Oval 8"/>
          <p:cNvSpPr>
            <a:spLocks noChangeArrowheads="1"/>
          </p:cNvSpPr>
          <p:nvPr/>
        </p:nvSpPr>
        <p:spPr bwMode="auto">
          <a:xfrm>
            <a:off x="3124200" y="3352800"/>
            <a:ext cx="685800" cy="304800"/>
          </a:xfrm>
          <a:prstGeom prst="ellipse">
            <a:avLst/>
          </a:prstGeom>
          <a:noFill/>
          <a:ln w="38100">
            <a:solidFill>
              <a:srgbClr val="FF0000"/>
            </a:solidFill>
            <a:round/>
            <a:headEnd type="none" w="sm" len="sm"/>
            <a:tailEnd type="none" w="sm" len="sm"/>
          </a:ln>
        </p:spPr>
        <p:txBody>
          <a:bodyPr wrap="none" anchor="ctr"/>
          <a:lstStyle/>
          <a:p>
            <a:endParaRPr lang="it-IT"/>
          </a:p>
        </p:txBody>
      </p:sp>
      <p:pic>
        <p:nvPicPr>
          <p:cNvPr id="38919" name="Picture 7" descr="LS009382.png"/>
          <p:cNvPicPr>
            <a:picLocks noChangeAspect="1"/>
          </p:cNvPicPr>
          <p:nvPr/>
        </p:nvPicPr>
        <p:blipFill>
          <a:blip r:embed="rId4"/>
          <a:srcRect/>
          <a:stretch>
            <a:fillRect/>
          </a:stretch>
        </p:blipFill>
        <p:spPr bwMode="auto">
          <a:xfrm>
            <a:off x="3962400" y="5257800"/>
            <a:ext cx="884238" cy="1219200"/>
          </a:xfrm>
          <a:prstGeom prst="rect">
            <a:avLst/>
          </a:prstGeom>
          <a:noFill/>
          <a:ln w="9525">
            <a:noFill/>
            <a:miter lim="800000"/>
            <a:headEnd/>
            <a:tailEnd/>
          </a:ln>
        </p:spPr>
      </p:pic>
      <p:sp>
        <p:nvSpPr>
          <p:cNvPr id="38920" name="TextBox 8"/>
          <p:cNvSpPr txBox="1">
            <a:spLocks noChangeArrowheads="1"/>
          </p:cNvSpPr>
          <p:nvPr/>
        </p:nvSpPr>
        <p:spPr bwMode="auto">
          <a:xfrm>
            <a:off x="4876800" y="5562600"/>
            <a:ext cx="2971800" cy="822325"/>
          </a:xfrm>
          <a:prstGeom prst="rect">
            <a:avLst/>
          </a:prstGeom>
          <a:noFill/>
          <a:ln w="9525">
            <a:noFill/>
            <a:miter lim="800000"/>
            <a:headEnd/>
            <a:tailEnd/>
          </a:ln>
        </p:spPr>
        <p:txBody>
          <a:bodyPr>
            <a:spAutoFit/>
          </a:bodyPr>
          <a:lstStyle/>
          <a:p>
            <a:r>
              <a:rPr lang="en-US" b="1">
                <a:solidFill>
                  <a:srgbClr val="FF0000"/>
                </a:solidFill>
                <a:latin typeface="Courier New" pitchFamily="49" charset="0"/>
              </a:rPr>
              <a:t>CPU time is not real time!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Grp="1" noChangeArrowheads="1"/>
          </p:cNvSpPr>
          <p:nvPr>
            <p:ph type="sldNum" sz="quarter" idx="12"/>
          </p:nvPr>
        </p:nvSpPr>
        <p:spPr>
          <a:ln/>
        </p:spPr>
        <p:txBody>
          <a:bodyPr/>
          <a:lstStyle/>
          <a:p>
            <a:fld id="{5A340154-CE34-44C8-ADAD-C860C61834E2}" type="slidenum">
              <a:rPr lang="en-US"/>
              <a:pPr/>
              <a:t>23</a:t>
            </a:fld>
            <a:endParaRPr lang="en-US"/>
          </a:p>
        </p:txBody>
      </p:sp>
      <p:sp>
        <p:nvSpPr>
          <p:cNvPr id="39938"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39943" name="Picture 7" descr="page24"/>
          <p:cNvPicPr>
            <a:picLocks noChangeAspect="1" noChangeArrowheads="1"/>
          </p:cNvPicPr>
          <p:nvPr/>
        </p:nvPicPr>
        <p:blipFill>
          <a:blip r:embed="rId3"/>
          <a:srcRect/>
          <a:stretch>
            <a:fillRect/>
          </a:stretch>
        </p:blipFill>
        <p:spPr bwMode="auto">
          <a:xfrm>
            <a:off x="0" y="1066800"/>
            <a:ext cx="9144000" cy="5791200"/>
          </a:xfrm>
          <a:prstGeom prst="rect">
            <a:avLst/>
          </a:prstGeom>
          <a:noFill/>
        </p:spPr>
      </p:pic>
      <p:sp>
        <p:nvSpPr>
          <p:cNvPr id="39940"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Run summary: </a:t>
            </a:r>
            <a:r>
              <a:rPr lang="en-US" sz="3200" i="1" smtClean="0">
                <a:ea typeface="ＭＳ Ｐゴシック" charset="-128"/>
              </a:rPr>
              <a:t>detailed statistics</a:t>
            </a:r>
            <a:endParaRPr lang="en-GB" sz="3200" smtClean="0">
              <a:ea typeface="ＭＳ Ｐゴシック" charset="-128"/>
            </a:endParaRPr>
          </a:p>
        </p:txBody>
      </p:sp>
      <p:sp>
        <p:nvSpPr>
          <p:cNvPr id="39942" name="AutoShape 5"/>
          <p:cNvSpPr>
            <a:spLocks noChangeArrowheads="1"/>
          </p:cNvSpPr>
          <p:nvPr/>
        </p:nvSpPr>
        <p:spPr bwMode="auto">
          <a:xfrm>
            <a:off x="1905000" y="5638800"/>
            <a:ext cx="3581400" cy="990600"/>
          </a:xfrm>
          <a:prstGeom prst="leftArrowCallout">
            <a:avLst>
              <a:gd name="adj1" fmla="val 25000"/>
              <a:gd name="adj2" fmla="val 25000"/>
              <a:gd name="adj3" fmla="val 60256"/>
              <a:gd name="adj4" fmla="val 72472"/>
            </a:avLst>
          </a:prstGeom>
          <a:solidFill>
            <a:srgbClr val="FFFF00"/>
          </a:solidFill>
          <a:ln w="6350">
            <a:solidFill>
              <a:srgbClr val="000000"/>
            </a:solidFill>
            <a:miter lim="800000"/>
            <a:headEnd type="none" w="sm" len="sm"/>
            <a:tailEnd type="none" w="sm" len="sm"/>
          </a:ln>
        </p:spPr>
        <p:txBody>
          <a:bodyPr wrap="none" anchor="ctr"/>
          <a:lstStyle/>
          <a:p>
            <a:pPr>
              <a:lnSpc>
                <a:spcPct val="90000"/>
              </a:lnSpc>
              <a:spcBef>
                <a:spcPct val="20000"/>
              </a:spcBef>
              <a:spcAft>
                <a:spcPct val="20000"/>
              </a:spcAft>
              <a:buClr>
                <a:schemeClr val="hlink"/>
              </a:buClr>
              <a:buSzPct val="80000"/>
              <a:buFont typeface="Wingdings" pitchFamily="2" charset="2"/>
              <a:buNone/>
            </a:pPr>
            <a:r>
              <a:rPr lang="en-US" sz="1800">
                <a:solidFill>
                  <a:srgbClr val="000099"/>
                </a:solidFill>
              </a:rPr>
              <a:t>Detailed statistics for </a:t>
            </a:r>
          </a:p>
          <a:p>
            <a:pPr>
              <a:lnSpc>
                <a:spcPct val="90000"/>
              </a:lnSpc>
              <a:spcBef>
                <a:spcPct val="20000"/>
              </a:spcBef>
              <a:spcAft>
                <a:spcPct val="20000"/>
              </a:spcAft>
              <a:buClr>
                <a:schemeClr val="hlink"/>
              </a:buClr>
              <a:buSzPct val="80000"/>
              <a:buFont typeface="Wingdings" pitchFamily="2" charset="2"/>
              <a:buNone/>
            </a:pPr>
            <a:r>
              <a:rPr lang="en-US" sz="1800">
                <a:solidFill>
                  <a:srgbClr val="000099"/>
                </a:solidFill>
              </a:rPr>
              <a:t>each particle type</a:t>
            </a:r>
            <a:endParaRPr lang="en-US">
              <a:solidFill>
                <a:srgbClr val="0000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sldNum" sz="quarter" idx="12"/>
          </p:nvPr>
        </p:nvSpPr>
        <p:spPr>
          <a:ln/>
        </p:spPr>
        <p:txBody>
          <a:bodyPr/>
          <a:lstStyle/>
          <a:p>
            <a:fld id="{6DA166D4-4B98-4B47-A9F5-22B86424B3F7}" type="slidenum">
              <a:rPr lang="en-US"/>
              <a:pPr/>
              <a:t>24</a:t>
            </a:fld>
            <a:endParaRPr lang="en-US"/>
          </a:p>
        </p:txBody>
      </p:sp>
      <p:sp>
        <p:nvSpPr>
          <p:cNvPr id="40962"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40979" name="Picture 19" descr="page25"/>
          <p:cNvPicPr>
            <a:picLocks noChangeAspect="1" noChangeArrowheads="1"/>
          </p:cNvPicPr>
          <p:nvPr/>
        </p:nvPicPr>
        <p:blipFill>
          <a:blip r:embed="rId3"/>
          <a:srcRect/>
          <a:stretch>
            <a:fillRect/>
          </a:stretch>
        </p:blipFill>
        <p:spPr bwMode="auto">
          <a:xfrm>
            <a:off x="-6350" y="990600"/>
            <a:ext cx="9156700" cy="5867400"/>
          </a:xfrm>
          <a:prstGeom prst="rect">
            <a:avLst/>
          </a:prstGeom>
          <a:noFill/>
        </p:spPr>
      </p:pic>
      <p:sp>
        <p:nvSpPr>
          <p:cNvPr id="40964"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Energy Balance</a:t>
            </a:r>
            <a:endParaRPr lang="en-GB" sz="3200" smtClean="0">
              <a:ea typeface="ＭＳ Ｐゴシック" charset="-128"/>
            </a:endParaRPr>
          </a:p>
        </p:txBody>
      </p:sp>
      <p:sp>
        <p:nvSpPr>
          <p:cNvPr id="40966" name="Oval 9"/>
          <p:cNvSpPr>
            <a:spLocks noChangeArrowheads="1"/>
          </p:cNvSpPr>
          <p:nvPr/>
        </p:nvSpPr>
        <p:spPr bwMode="auto">
          <a:xfrm>
            <a:off x="6121400" y="3044825"/>
            <a:ext cx="708025" cy="228600"/>
          </a:xfrm>
          <a:prstGeom prst="ellipse">
            <a:avLst/>
          </a:prstGeom>
          <a:noFill/>
          <a:ln w="25400">
            <a:solidFill>
              <a:srgbClr val="0000FF"/>
            </a:solidFill>
            <a:round/>
            <a:headEnd type="none" w="sm" len="sm"/>
            <a:tailEnd type="none" w="sm" len="sm"/>
          </a:ln>
        </p:spPr>
        <p:txBody>
          <a:bodyPr wrap="none" anchor="ctr"/>
          <a:lstStyle/>
          <a:p>
            <a:endParaRPr lang="it-IT"/>
          </a:p>
        </p:txBody>
      </p:sp>
      <p:sp>
        <p:nvSpPr>
          <p:cNvPr id="40967" name="Text Box 26"/>
          <p:cNvSpPr txBox="1">
            <a:spLocks noChangeArrowheads="1"/>
          </p:cNvSpPr>
          <p:nvPr/>
        </p:nvSpPr>
        <p:spPr bwMode="auto">
          <a:xfrm>
            <a:off x="2590800" y="5562600"/>
            <a:ext cx="8353425" cy="1069975"/>
          </a:xfrm>
          <a:prstGeom prst="rect">
            <a:avLst/>
          </a:prstGeom>
          <a:noFill/>
          <a:ln w="9525">
            <a:noFill/>
            <a:miter lim="800000"/>
            <a:headEnd/>
            <a:tailEnd/>
          </a:ln>
        </p:spPr>
        <p:txBody>
          <a:bodyPr>
            <a:spAutoFit/>
          </a:bodyPr>
          <a:lstStyle/>
          <a:p>
            <a:pPr algn="l"/>
            <a:r>
              <a:rPr lang="en-US" sz="1600">
                <a:solidFill>
                  <a:srgbClr val="0000FF"/>
                </a:solidFill>
              </a:rPr>
              <a:t>Calculated by difference: in pure e-m problems it should be 0, while in </a:t>
            </a:r>
          </a:p>
          <a:p>
            <a:pPr algn="l"/>
            <a:r>
              <a:rPr lang="en-US" sz="1600">
                <a:solidFill>
                  <a:srgbClr val="0000FF"/>
                </a:solidFill>
              </a:rPr>
              <a:t>hadronic problems it is the energy spent in endothermic </a:t>
            </a:r>
          </a:p>
          <a:p>
            <a:pPr algn="l"/>
            <a:r>
              <a:rPr lang="en-US" sz="1600">
                <a:solidFill>
                  <a:srgbClr val="0000FF"/>
                </a:solidFill>
              </a:rPr>
              <a:t>nuclear reactions ( ≈ 8 MeV/n) , or gained in exothermic </a:t>
            </a:r>
          </a:p>
          <a:p>
            <a:pPr algn="l"/>
            <a:r>
              <a:rPr lang="en-US" sz="1600">
                <a:solidFill>
                  <a:srgbClr val="0000FF"/>
                </a:solidFill>
              </a:rPr>
              <a:t>(i.e., mostly neutron capture): it is –total Q</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sldNum" sz="quarter" idx="12"/>
          </p:nvPr>
        </p:nvSpPr>
        <p:spPr>
          <a:ln/>
        </p:spPr>
        <p:txBody>
          <a:bodyPr/>
          <a:lstStyle/>
          <a:p>
            <a:fld id="{1D95BF72-573F-4E8A-8D2C-5CB4DC2974F0}" type="slidenum">
              <a:rPr lang="en-US"/>
              <a:pPr/>
              <a:t>25</a:t>
            </a:fld>
            <a:endParaRPr lang="en-US"/>
          </a:p>
        </p:txBody>
      </p:sp>
      <p:sp>
        <p:nvSpPr>
          <p:cNvPr id="46082" name="Rectangle 2"/>
          <p:cNvSpPr>
            <a:spLocks noChangeArrowheads="1"/>
          </p:cNvSpPr>
          <p:nvPr/>
        </p:nvSpPr>
        <p:spPr bwMode="auto">
          <a:xfrm>
            <a:off x="684213" y="333375"/>
            <a:ext cx="7772400" cy="609600"/>
          </a:xfrm>
          <a:prstGeom prst="rect">
            <a:avLst/>
          </a:prstGeom>
          <a:noFill/>
          <a:ln w="9525">
            <a:noFill/>
            <a:miter lim="800000"/>
            <a:headEnd/>
            <a:tailEnd/>
          </a:ln>
        </p:spPr>
        <p:txBody>
          <a:bodyPr lIns="92075" tIns="46038" rIns="92075" bIns="46038" anchor="b"/>
          <a:lstStyle/>
          <a:p>
            <a:pPr algn="l"/>
            <a:r>
              <a:rPr lang="en-US" sz="3200">
                <a:solidFill>
                  <a:schemeClr val="tx2"/>
                </a:solidFill>
              </a:rPr>
              <a:t>Error message</a:t>
            </a:r>
            <a:endParaRPr lang="en-GB" sz="3200">
              <a:solidFill>
                <a:schemeClr val="tx2"/>
              </a:solidFill>
            </a:endParaRPr>
          </a:p>
        </p:txBody>
      </p:sp>
      <p:pic>
        <p:nvPicPr>
          <p:cNvPr id="46083" name="Picture 3" descr="snapshot1"/>
          <p:cNvPicPr>
            <a:picLocks noChangeAspect="1" noChangeArrowheads="1"/>
          </p:cNvPicPr>
          <p:nvPr/>
        </p:nvPicPr>
        <p:blipFill>
          <a:blip r:embed="rId3"/>
          <a:srcRect/>
          <a:stretch>
            <a:fillRect/>
          </a:stretch>
        </p:blipFill>
        <p:spPr bwMode="auto">
          <a:xfrm>
            <a:off x="228600" y="998538"/>
            <a:ext cx="8686800" cy="58261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flair: Data Processing</a:t>
            </a:r>
            <a:endParaRPr lang="en-US" dirty="0"/>
          </a:p>
        </p:txBody>
      </p:sp>
      <p:pic>
        <p:nvPicPr>
          <p:cNvPr id="5" name="Content Placeholder 4" descr="dataframe.png"/>
          <p:cNvPicPr>
            <a:picLocks noGrp="1" noChangeAspect="1"/>
          </p:cNvPicPr>
          <p:nvPr>
            <p:ph idx="1"/>
          </p:nvPr>
        </p:nvPicPr>
        <p:blipFill>
          <a:blip r:embed="rId2"/>
          <a:stretch>
            <a:fillRect/>
          </a:stretch>
        </p:blipFill>
        <p:spPr>
          <a:xfrm>
            <a:off x="55315" y="990600"/>
            <a:ext cx="5002389" cy="3810000"/>
          </a:xfrm>
        </p:spPr>
      </p:pic>
      <p:sp>
        <p:nvSpPr>
          <p:cNvPr id="2" name="Slide Number Placeholder 1"/>
          <p:cNvSpPr>
            <a:spLocks noGrp="1"/>
          </p:cNvSpPr>
          <p:nvPr>
            <p:ph type="sldNum" sz="quarter" idx="12"/>
          </p:nvPr>
        </p:nvSpPr>
        <p:spPr/>
        <p:txBody>
          <a:bodyPr/>
          <a:lstStyle/>
          <a:p>
            <a:fld id="{1668D24D-D3DC-435C-B24E-A651F0E52BE0}" type="slidenum">
              <a:rPr lang="en-US" smtClean="0"/>
              <a:pPr/>
              <a:t>26</a:t>
            </a:fld>
            <a:endParaRPr lang="en-US"/>
          </a:p>
        </p:txBody>
      </p:sp>
      <p:sp>
        <p:nvSpPr>
          <p:cNvPr id="7" name="Rectangle 5"/>
          <p:cNvSpPr txBox="1">
            <a:spLocks noChangeArrowheads="1"/>
          </p:cNvSpPr>
          <p:nvPr/>
        </p:nvSpPr>
        <p:spPr>
          <a:xfrm>
            <a:off x="5078413" y="1125538"/>
            <a:ext cx="3886200" cy="5181600"/>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l"/>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t>Flair</a:t>
            </a:r>
            <a:r>
              <a:rPr kumimoji="0" lang="en-US" sz="1800" b="0" i="0" u="none" strike="noStrike" kern="0" cap="none" spc="0" normalizeH="0" noProof="0" dirty="0" smtClean="0">
                <a:ln>
                  <a:noFill/>
                </a:ln>
                <a:solidFill>
                  <a:schemeClr val="tx1"/>
                </a:solidFill>
                <a:effectLst/>
                <a:uLnTx/>
                <a:uFillTx/>
                <a:latin typeface="+mn-lt"/>
                <a:ea typeface="ＭＳ Ｐゴシック" pitchFamily="-112" charset="-128"/>
                <a:cs typeface="ＭＳ Ｐゴシック" pitchFamily="-112" charset="-128"/>
              </a:rPr>
              <a:t> the </a:t>
            </a:r>
            <a:r>
              <a:rPr kumimoji="0" lang="en-US" sz="1800" b="0" i="0" u="none" strike="noStrike" kern="0" cap="none" spc="0" normalizeH="0" noProof="0" dirty="0" smtClean="0">
                <a:ln>
                  <a:noFill/>
                </a:ln>
                <a:solidFill>
                  <a:srgbClr val="C00000"/>
                </a:solidFill>
                <a:effectLst/>
                <a:uLnTx/>
                <a:uFillTx/>
                <a:latin typeface="+mn-lt"/>
                <a:ea typeface="ＭＳ Ｐゴシック" pitchFamily="-112" charset="-128"/>
                <a:cs typeface="ＭＳ Ｐゴシック" pitchFamily="-112" charset="-128"/>
              </a:rPr>
              <a:t>first time </a:t>
            </a:r>
            <a:r>
              <a:rPr kumimoji="0" lang="en-US" sz="1800" b="0" i="0" u="none" strike="noStrike" kern="0" cap="none" spc="0" normalizeH="0" noProof="0" dirty="0" smtClean="0">
                <a:ln>
                  <a:noFill/>
                </a:ln>
                <a:solidFill>
                  <a:schemeClr val="tx1"/>
                </a:solidFill>
                <a:effectLst/>
                <a:uLnTx/>
                <a:uFillTx/>
                <a:latin typeface="+mn-lt"/>
                <a:ea typeface="ＭＳ Ｐゴシック" pitchFamily="-112" charset="-128"/>
                <a:cs typeface="ＭＳ Ｐゴシック" pitchFamily="-112" charset="-128"/>
              </a:rPr>
              <a:t>scans the input for possible unformatted output data for each scoring card. It </a:t>
            </a:r>
            <a:r>
              <a:rPr kumimoji="0" lang="en-US" sz="1800" b="0" i="0" u="none" strike="noStrike" kern="0" cap="none" spc="0" normalizeH="0" noProof="0" dirty="0" smtClean="0">
                <a:ln>
                  <a:noFill/>
                </a:ln>
                <a:solidFill>
                  <a:srgbClr val="C00000"/>
                </a:solidFill>
                <a:effectLst/>
                <a:uLnTx/>
                <a:uFillTx/>
                <a:latin typeface="+mn-lt"/>
                <a:ea typeface="ＭＳ Ｐゴシック" pitchFamily="-112" charset="-128"/>
                <a:cs typeface="ＭＳ Ｐゴシック" pitchFamily="-112" charset="-128"/>
              </a:rPr>
              <a:t>creates automatic rules for processing </a:t>
            </a:r>
            <a:r>
              <a:rPr kumimoji="0" lang="en-US" sz="1800" b="0" i="0" u="none" strike="noStrike" kern="0" cap="none" spc="0" normalizeH="0" noProof="0" dirty="0" smtClean="0">
                <a:ln>
                  <a:noFill/>
                </a:ln>
                <a:solidFill>
                  <a:schemeClr val="tx1"/>
                </a:solidFill>
                <a:effectLst/>
                <a:uLnTx/>
                <a:uFillTx/>
                <a:latin typeface="+mn-lt"/>
                <a:ea typeface="ＭＳ Ｐゴシック" pitchFamily="-112" charset="-128"/>
                <a:cs typeface="ＭＳ Ｐゴシック" pitchFamily="-112" charset="-128"/>
              </a:rPr>
              <a:t>(merging).</a:t>
            </a:r>
          </a:p>
          <a:p>
            <a:pPr marL="342900" marR="0" lvl="0" indent="-34290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l"/>
              <a:tabLst/>
              <a:defRPr/>
            </a:pPr>
            <a:r>
              <a:rPr lang="en-US" sz="1800" kern="0" baseline="0" dirty="0" smtClean="0">
                <a:latin typeface="+mn-lt"/>
                <a:ea typeface="ＭＳ Ｐゴシック" pitchFamily="-112" charset="-128"/>
                <a:cs typeface="ＭＳ Ｐゴシック" pitchFamily="-112" charset="-128"/>
              </a:rPr>
              <a:t>If in</a:t>
            </a:r>
            <a:r>
              <a:rPr lang="en-US" sz="1800" kern="0" dirty="0" smtClean="0">
                <a:latin typeface="+mn-lt"/>
                <a:ea typeface="ＭＳ Ｐゴシック" pitchFamily="-112" charset="-128"/>
                <a:cs typeface="ＭＳ Ｐゴシック" pitchFamily="-112" charset="-128"/>
              </a:rPr>
              <a:t> the mean time you have modified the input click the </a:t>
            </a:r>
            <a:r>
              <a:rPr lang="en-US" sz="1800" kern="0" dirty="0" smtClean="0">
                <a:solidFill>
                  <a:srgbClr val="C00000"/>
                </a:solidFill>
                <a:latin typeface="+mn-lt"/>
                <a:ea typeface="ＭＳ Ｐゴシック" pitchFamily="-112" charset="-128"/>
                <a:cs typeface="ＭＳ Ｐゴシック" pitchFamily="-112" charset="-128"/>
              </a:rPr>
              <a:t>“automatic” scan</a:t>
            </a:r>
          </a:p>
          <a:p>
            <a:pPr marL="342900" marR="0" lvl="0" indent="-34290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l"/>
              <a:tabLst/>
              <a:defRPr/>
            </a:pPr>
            <a:r>
              <a:rPr kumimoji="0" lang="en-US" sz="1800" b="0" i="0" u="none" strike="noStrike" kern="0" cap="none" spc="0" normalizeH="0" baseline="0" noProof="0" dirty="0" smtClean="0">
                <a:ln>
                  <a:noFill/>
                </a:ln>
                <a:effectLst/>
                <a:uLnTx/>
                <a:uFillTx/>
                <a:latin typeface="+mn-lt"/>
                <a:ea typeface="ＭＳ Ｐゴシック" pitchFamily="-112" charset="-128"/>
                <a:cs typeface="ＭＳ Ｐゴシック" pitchFamily="-112" charset="-128"/>
              </a:rPr>
              <a:t>The </a:t>
            </a:r>
            <a:r>
              <a:rPr kumimoji="0" lang="en-US" sz="1800" b="0" i="0" u="none" strike="noStrike" kern="0" cap="none" spc="0" normalizeH="0" baseline="0" noProof="0" dirty="0" smtClean="0">
                <a:ln>
                  <a:noFill/>
                </a:ln>
                <a:solidFill>
                  <a:srgbClr val="C00000"/>
                </a:solidFill>
                <a:effectLst/>
                <a:uLnTx/>
                <a:uFillTx/>
                <a:latin typeface="+mn-lt"/>
                <a:ea typeface="ＭＳ Ｐゴシック" pitchFamily="-112" charset="-128"/>
                <a:cs typeface="ＭＳ Ｐゴシック" pitchFamily="-112" charset="-128"/>
              </a:rPr>
              <a:t>default names </a:t>
            </a:r>
            <a:r>
              <a:rPr kumimoji="0" lang="en-US" sz="1800" b="0" i="0" u="none" strike="noStrike" kern="0" cap="none" spc="0" normalizeH="0" baseline="0" noProof="0" dirty="0" smtClean="0">
                <a:ln>
                  <a:noFill/>
                </a:ln>
                <a:effectLst/>
                <a:uLnTx/>
                <a:uFillTx/>
                <a:latin typeface="+mn-lt"/>
                <a:ea typeface="ＭＳ Ｐゴシック" pitchFamily="-112" charset="-128"/>
                <a:cs typeface="ＭＳ Ｐゴシック" pitchFamily="-112" charset="-128"/>
              </a:rPr>
              <a:t>are generate by the</a:t>
            </a:r>
            <a:r>
              <a:rPr kumimoji="0" lang="en-US" sz="1800" b="0" i="0" u="none" strike="noStrike" kern="0" cap="none" spc="0" normalizeH="0" noProof="0" dirty="0" smtClean="0">
                <a:ln>
                  <a:noFill/>
                </a:ln>
                <a:effectLst/>
                <a:uLnTx/>
                <a:uFillTx/>
                <a:latin typeface="+mn-lt"/>
                <a:ea typeface="ＭＳ Ｐゴシック" pitchFamily="-112" charset="-128"/>
                <a:cs typeface="ＭＳ Ｐゴシック" pitchFamily="-112" charset="-128"/>
              </a:rPr>
              <a:t> rules specified in the preference dialog</a:t>
            </a:r>
          </a:p>
          <a:p>
            <a:pPr marL="342900" marR="0" lvl="0" indent="-34290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l"/>
              <a:tabLst/>
              <a:defRPr/>
            </a:pPr>
            <a:r>
              <a:rPr lang="en-US" sz="1800" kern="0" baseline="0" dirty="0" smtClean="0">
                <a:solidFill>
                  <a:schemeClr val="tx1"/>
                </a:solidFill>
                <a:latin typeface="+mn-lt"/>
                <a:ea typeface="ＭＳ Ｐゴシック" pitchFamily="-112" charset="-128"/>
                <a:cs typeface="ＭＳ Ｐゴシック" pitchFamily="-112" charset="-128"/>
              </a:rPr>
              <a:t>The automatic rules could be modified by manually adding or removing files or</a:t>
            </a:r>
            <a:r>
              <a:rPr lang="en-US" sz="1800" kern="0" dirty="0" smtClean="0">
                <a:solidFill>
                  <a:schemeClr val="tx1"/>
                </a:solidFill>
                <a:latin typeface="+mn-lt"/>
                <a:ea typeface="ＭＳ Ｐゴシック" pitchFamily="-112" charset="-128"/>
                <a:cs typeface="ＭＳ Ｐゴシック" pitchFamily="-112" charset="-128"/>
              </a:rPr>
              <a:t> by advanced pattern matching with the filter dialog</a:t>
            </a:r>
            <a:r>
              <a:rPr kumimoji="0" lang="en-US" sz="18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t/>
            </a:r>
            <a:br>
              <a:rPr kumimoji="0" lang="en-US" sz="18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b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endParaRPr>
          </a:p>
        </p:txBody>
      </p:sp>
      <p:grpSp>
        <p:nvGrpSpPr>
          <p:cNvPr id="17" name="Group 16"/>
          <p:cNvGrpSpPr/>
          <p:nvPr/>
        </p:nvGrpSpPr>
        <p:grpSpPr>
          <a:xfrm>
            <a:off x="4038600" y="1790163"/>
            <a:ext cx="1447799" cy="914400"/>
            <a:chOff x="4038600" y="1828800"/>
            <a:chExt cx="1447799" cy="914400"/>
          </a:xfrm>
        </p:grpSpPr>
        <p:sp>
          <p:nvSpPr>
            <p:cNvPr id="8" name="Oval 7"/>
            <p:cNvSpPr>
              <a:spLocks noChangeArrowheads="1"/>
            </p:cNvSpPr>
            <p:nvPr/>
          </p:nvSpPr>
          <p:spPr bwMode="auto">
            <a:xfrm>
              <a:off x="4038600" y="1828800"/>
              <a:ext cx="288925" cy="287337"/>
            </a:xfrm>
            <a:prstGeom prst="ellipse">
              <a:avLst/>
            </a:prstGeom>
            <a:noFill/>
            <a:ln w="28575" algn="ctr">
              <a:solidFill>
                <a:srgbClr val="FF0000"/>
              </a:solidFill>
              <a:round/>
              <a:headEnd type="none" w="sm" len="sm"/>
              <a:tailEnd type="none" w="lg" len="med"/>
            </a:ln>
          </p:spPr>
          <p:txBody>
            <a:bodyPr wrap="none" anchor="ctr"/>
            <a:lstStyle/>
            <a:p>
              <a:endParaRPr lang="en-US"/>
            </a:p>
          </p:txBody>
        </p:sp>
        <p:sp>
          <p:nvSpPr>
            <p:cNvPr id="9" name="Line 8"/>
            <p:cNvSpPr>
              <a:spLocks noChangeShapeType="1"/>
            </p:cNvSpPr>
            <p:nvPr/>
          </p:nvSpPr>
          <p:spPr bwMode="auto">
            <a:xfrm flipH="1" flipV="1">
              <a:off x="4256085" y="2116136"/>
              <a:ext cx="1230314" cy="627064"/>
            </a:xfrm>
            <a:prstGeom prst="line">
              <a:avLst/>
            </a:prstGeom>
            <a:noFill/>
            <a:ln w="28575">
              <a:solidFill>
                <a:srgbClr val="FF0000"/>
              </a:solidFill>
              <a:round/>
              <a:headEnd type="none" w="sm" len="sm"/>
              <a:tailEnd type="triangle" w="lg" len="med"/>
            </a:ln>
          </p:spPr>
          <p:txBody>
            <a:bodyPr/>
            <a:lstStyle/>
            <a:p>
              <a:endParaRPr lang="en-US"/>
            </a:p>
          </p:txBody>
        </p:sp>
      </p:grpSp>
      <p:grpSp>
        <p:nvGrpSpPr>
          <p:cNvPr id="12" name="Group 11"/>
          <p:cNvGrpSpPr/>
          <p:nvPr/>
        </p:nvGrpSpPr>
        <p:grpSpPr>
          <a:xfrm>
            <a:off x="609600" y="2819399"/>
            <a:ext cx="4811714" cy="3659841"/>
            <a:chOff x="609600" y="2819399"/>
            <a:chExt cx="4811714" cy="3659841"/>
          </a:xfrm>
        </p:grpSpPr>
        <p:pic>
          <p:nvPicPr>
            <p:cNvPr id="10" name="Picture 9" descr="datapref.png"/>
            <p:cNvPicPr>
              <a:picLocks noChangeAspect="1"/>
            </p:cNvPicPr>
            <p:nvPr/>
          </p:nvPicPr>
          <p:blipFill>
            <a:blip r:embed="rId3"/>
            <a:stretch>
              <a:fillRect/>
            </a:stretch>
          </p:blipFill>
          <p:spPr>
            <a:xfrm>
              <a:off x="609600" y="2819399"/>
              <a:ext cx="3505200" cy="3659841"/>
            </a:xfrm>
            <a:prstGeom prst="rect">
              <a:avLst/>
            </a:prstGeom>
          </p:spPr>
        </p:pic>
        <p:sp>
          <p:nvSpPr>
            <p:cNvPr id="11" name="Line 8"/>
            <p:cNvSpPr>
              <a:spLocks noChangeShapeType="1"/>
            </p:cNvSpPr>
            <p:nvPr/>
          </p:nvSpPr>
          <p:spPr bwMode="auto">
            <a:xfrm flipH="1">
              <a:off x="2743200" y="3294064"/>
              <a:ext cx="2678114" cy="211136"/>
            </a:xfrm>
            <a:prstGeom prst="line">
              <a:avLst/>
            </a:prstGeom>
            <a:noFill/>
            <a:ln w="28575">
              <a:solidFill>
                <a:srgbClr val="FF0000"/>
              </a:solidFill>
              <a:round/>
              <a:headEnd type="none" w="sm" len="sm"/>
              <a:tailEnd type="triangle" w="lg" len="med"/>
            </a:ln>
          </p:spPr>
          <p:txBody>
            <a:bodyPr/>
            <a:lstStyle/>
            <a:p>
              <a:endParaRPr lang="en-US"/>
            </a:p>
          </p:txBody>
        </p:sp>
      </p:grpSp>
      <p:grpSp>
        <p:nvGrpSpPr>
          <p:cNvPr id="16" name="Group 15"/>
          <p:cNvGrpSpPr/>
          <p:nvPr/>
        </p:nvGrpSpPr>
        <p:grpSpPr>
          <a:xfrm>
            <a:off x="762000" y="2836864"/>
            <a:ext cx="4338640" cy="4021136"/>
            <a:chOff x="762000" y="2836864"/>
            <a:chExt cx="4338640" cy="4021136"/>
          </a:xfrm>
        </p:grpSpPr>
        <p:pic>
          <p:nvPicPr>
            <p:cNvPr id="13" name="Picture 12" descr="datafilter.png"/>
            <p:cNvPicPr>
              <a:picLocks noChangeAspect="1"/>
            </p:cNvPicPr>
            <p:nvPr/>
          </p:nvPicPr>
          <p:blipFill>
            <a:blip r:embed="rId4"/>
            <a:stretch>
              <a:fillRect/>
            </a:stretch>
          </p:blipFill>
          <p:spPr>
            <a:xfrm>
              <a:off x="762000" y="4114800"/>
              <a:ext cx="3460768" cy="2743200"/>
            </a:xfrm>
            <a:prstGeom prst="rect">
              <a:avLst/>
            </a:prstGeom>
          </p:spPr>
        </p:pic>
        <p:sp>
          <p:nvSpPr>
            <p:cNvPr id="14" name="Oval 13"/>
            <p:cNvSpPr>
              <a:spLocks noChangeArrowheads="1"/>
            </p:cNvSpPr>
            <p:nvPr/>
          </p:nvSpPr>
          <p:spPr bwMode="auto">
            <a:xfrm>
              <a:off x="4811715" y="2836864"/>
              <a:ext cx="288925" cy="287337"/>
            </a:xfrm>
            <a:prstGeom prst="ellipse">
              <a:avLst/>
            </a:prstGeom>
            <a:noFill/>
            <a:ln w="28575" algn="ctr">
              <a:solidFill>
                <a:srgbClr val="FF0000"/>
              </a:solidFill>
              <a:round/>
              <a:headEnd type="none" w="sm" len="sm"/>
              <a:tailEnd type="none" w="lg" len="med"/>
            </a:ln>
          </p:spPr>
          <p:txBody>
            <a:bodyPr wrap="none" anchor="ctr"/>
            <a:lstStyle/>
            <a:p>
              <a:endParaRPr lang="en-US"/>
            </a:p>
          </p:txBody>
        </p:sp>
        <p:sp>
          <p:nvSpPr>
            <p:cNvPr id="15" name="Line 8"/>
            <p:cNvSpPr>
              <a:spLocks noChangeShapeType="1"/>
            </p:cNvSpPr>
            <p:nvPr/>
          </p:nvSpPr>
          <p:spPr bwMode="auto">
            <a:xfrm flipH="1">
              <a:off x="3124200" y="3124200"/>
              <a:ext cx="1752600" cy="1981200"/>
            </a:xfrm>
            <a:prstGeom prst="line">
              <a:avLst/>
            </a:prstGeom>
            <a:noFill/>
            <a:ln w="28575">
              <a:solidFill>
                <a:srgbClr val="FF0000"/>
              </a:solidFill>
              <a:round/>
              <a:headEnd type="none" w="sm" len="sm"/>
              <a:tailEnd type="triangle" w="lg"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6"/>
          <p:cNvSpPr>
            <a:spLocks noGrp="1"/>
          </p:cNvSpPr>
          <p:nvPr>
            <p:ph type="sldNum" sz="quarter" idx="12"/>
          </p:nvPr>
        </p:nvSpPr>
        <p:spPr>
          <a:noFill/>
        </p:spPr>
        <p:txBody>
          <a:bodyPr/>
          <a:lstStyle/>
          <a:p>
            <a:fld id="{C605B216-24CF-4858-AEDB-2F48C0D0A5DD}" type="slidenum">
              <a:rPr lang="en-US"/>
              <a:pPr/>
              <a:t>27</a:t>
            </a:fld>
            <a:endParaRPr lang="en-US"/>
          </a:p>
        </p:txBody>
      </p:sp>
      <p:sp>
        <p:nvSpPr>
          <p:cNvPr id="4100" name="Rectangle 2"/>
          <p:cNvSpPr>
            <a:spLocks noGrp="1" noChangeArrowheads="1"/>
          </p:cNvSpPr>
          <p:nvPr>
            <p:ph type="title"/>
          </p:nvPr>
        </p:nvSpPr>
        <p:spPr/>
        <p:txBody>
          <a:bodyPr/>
          <a:lstStyle/>
          <a:p>
            <a:pPr eaLnBrk="1" hangingPunct="1"/>
            <a:r>
              <a:rPr lang="en-US" sz="3600" smtClean="0"/>
              <a:t>Plot List</a:t>
            </a:r>
          </a:p>
        </p:txBody>
      </p:sp>
      <p:sp>
        <p:nvSpPr>
          <p:cNvPr id="4101" name="Rectangle 5"/>
          <p:cNvSpPr>
            <a:spLocks noGrp="1" noChangeArrowheads="1"/>
          </p:cNvSpPr>
          <p:nvPr>
            <p:ph type="body" sz="half" idx="2"/>
          </p:nvPr>
        </p:nvSpPr>
        <p:spPr>
          <a:xfrm>
            <a:off x="5078413" y="1125538"/>
            <a:ext cx="3886200" cy="5181600"/>
          </a:xfrm>
        </p:spPr>
        <p:txBody>
          <a:bodyPr/>
          <a:lstStyle/>
          <a:p>
            <a:pPr eaLnBrk="1" hangingPunct="1">
              <a:lnSpc>
                <a:spcPct val="80000"/>
              </a:lnSpc>
            </a:pPr>
            <a:r>
              <a:rPr lang="en-US" sz="1800" dirty="0" smtClean="0"/>
              <a:t>Plots can be created in the “</a:t>
            </a:r>
            <a:r>
              <a:rPr lang="en-US" sz="1800" dirty="0" smtClean="0">
                <a:solidFill>
                  <a:srgbClr val="010103"/>
                </a:solidFill>
              </a:rPr>
              <a:t>Plot</a:t>
            </a:r>
            <a:r>
              <a:rPr lang="en-US" sz="1800" dirty="0" smtClean="0"/>
              <a:t>” list frame. Either Add new plots or Clone from existing ones.</a:t>
            </a:r>
          </a:p>
          <a:p>
            <a:pPr eaLnBrk="1" hangingPunct="1">
              <a:lnSpc>
                <a:spcPct val="80000"/>
              </a:lnSpc>
            </a:pPr>
            <a:r>
              <a:rPr lang="en-US" sz="1800" dirty="0" smtClean="0">
                <a:solidFill>
                  <a:srgbClr val="800000"/>
                </a:solidFill>
              </a:rPr>
              <a:t>It is important to set a unique filename for each plot</a:t>
            </a:r>
            <a:r>
              <a:rPr lang="en-US" sz="1800" dirty="0" smtClean="0"/>
              <a:t>.</a:t>
            </a:r>
            <a:br>
              <a:rPr lang="en-US" sz="1800" dirty="0" smtClean="0"/>
            </a:br>
            <a:r>
              <a:rPr lang="en-US" sz="1800" dirty="0" smtClean="0"/>
              <a:t>This filename will be used for every auxiliary file that the plot needs (changing the extension)</a:t>
            </a:r>
          </a:p>
          <a:p>
            <a:pPr eaLnBrk="1" hangingPunct="1">
              <a:lnSpc>
                <a:spcPct val="80000"/>
              </a:lnSpc>
            </a:pPr>
            <a:r>
              <a:rPr lang="en-US" sz="1800" dirty="0" smtClean="0"/>
              <a:t>The Filter button creates automatically one plot for each processed unit</a:t>
            </a:r>
          </a:p>
          <a:p>
            <a:pPr eaLnBrk="1" hangingPunct="1">
              <a:lnSpc>
                <a:spcPct val="80000"/>
              </a:lnSpc>
            </a:pPr>
            <a:r>
              <a:rPr lang="en-US" sz="1800" dirty="0" smtClean="0">
                <a:solidFill>
                  <a:srgbClr val="C00000"/>
                </a:solidFill>
              </a:rPr>
              <a:t>Double click </a:t>
            </a:r>
            <a:r>
              <a:rPr lang="en-US" sz="1800" dirty="0" smtClean="0"/>
              <a:t>on a plot, or hit </a:t>
            </a:r>
            <a:r>
              <a:rPr lang="en-US" sz="1800" dirty="0" smtClean="0">
                <a:solidFill>
                  <a:srgbClr val="C00000"/>
                </a:solidFill>
              </a:rPr>
              <a:t>Enter</a:t>
            </a:r>
            <a:r>
              <a:rPr lang="en-US" sz="1800" dirty="0" smtClean="0"/>
              <a:t> or click the </a:t>
            </a:r>
            <a:r>
              <a:rPr lang="en-US" sz="1800" dirty="0" smtClean="0">
                <a:solidFill>
                  <a:srgbClr val="C00000"/>
                </a:solidFill>
              </a:rPr>
              <a:t>Edit icon </a:t>
            </a:r>
            <a:r>
              <a:rPr lang="en-US" sz="1800" dirty="0" smtClean="0"/>
              <a:t>to display the plotting dialog</a:t>
            </a:r>
          </a:p>
          <a:p>
            <a:pPr eaLnBrk="1" hangingPunct="1">
              <a:lnSpc>
                <a:spcPct val="80000"/>
              </a:lnSpc>
            </a:pPr>
            <a:r>
              <a:rPr lang="en-US" sz="1800" dirty="0" smtClean="0"/>
              <a:t>The list box is editable with a </a:t>
            </a:r>
            <a:r>
              <a:rPr lang="en-US" sz="1800" dirty="0" smtClean="0">
                <a:solidFill>
                  <a:srgbClr val="C00000"/>
                </a:solidFill>
              </a:rPr>
              <a:t>“Slow Double Click”</a:t>
            </a:r>
          </a:p>
          <a:p>
            <a:pPr eaLnBrk="1" hangingPunct="1">
              <a:lnSpc>
                <a:spcPct val="80000"/>
              </a:lnSpc>
            </a:pPr>
            <a:r>
              <a:rPr lang="en-US" sz="1800" dirty="0" smtClean="0">
                <a:solidFill>
                  <a:srgbClr val="C00000"/>
                </a:solidFill>
              </a:rPr>
              <a:t>Right-click</a:t>
            </a:r>
            <a:r>
              <a:rPr lang="en-US" sz="1800" dirty="0" smtClean="0"/>
              <a:t> brings a popup menu with all options</a:t>
            </a:r>
            <a:br>
              <a:rPr lang="en-US" sz="1800" dirty="0" smtClean="0"/>
            </a:br>
            <a:endParaRPr lang="en-US" sz="1800" dirty="0" smtClean="0"/>
          </a:p>
        </p:txBody>
      </p:sp>
      <p:pic>
        <p:nvPicPr>
          <p:cNvPr id="4102" name="Picture 4" descr="plot_frame"/>
          <p:cNvPicPr>
            <a:picLocks noChangeAspect="1" noChangeArrowheads="1"/>
          </p:cNvPicPr>
          <p:nvPr/>
        </p:nvPicPr>
        <p:blipFill>
          <a:blip r:embed="rId2"/>
          <a:srcRect/>
          <a:stretch>
            <a:fillRect/>
          </a:stretch>
        </p:blipFill>
        <p:spPr bwMode="auto">
          <a:xfrm>
            <a:off x="71438" y="981075"/>
            <a:ext cx="5076825" cy="3459163"/>
          </a:xfrm>
          <a:prstGeom prst="rect">
            <a:avLst/>
          </a:prstGeom>
          <a:noFill/>
          <a:ln w="9525">
            <a:noFill/>
            <a:miter lim="800000"/>
            <a:headEnd/>
            <a:tailEnd/>
          </a:ln>
        </p:spPr>
      </p:pic>
      <p:sp>
        <p:nvSpPr>
          <p:cNvPr id="4103" name="Rectangle 6"/>
          <p:cNvSpPr>
            <a:spLocks noGrp="1" noChangeArrowheads="1"/>
          </p:cNvSpPr>
          <p:nvPr>
            <p:ph type="body" sz="half" idx="1"/>
          </p:nvPr>
        </p:nvSpPr>
        <p:spPr>
          <a:xfrm>
            <a:off x="31751" y="4765675"/>
            <a:ext cx="5378449" cy="2016125"/>
          </a:xfrm>
        </p:spPr>
        <p:txBody>
          <a:bodyPr/>
          <a:lstStyle/>
          <a:p>
            <a:pPr eaLnBrk="1" hangingPunct="1">
              <a:lnSpc>
                <a:spcPct val="80000"/>
              </a:lnSpc>
              <a:buFont typeface="Wingdings" pitchFamily="2" charset="2"/>
              <a:buNone/>
              <a:tabLst>
                <a:tab pos="1519238" algn="l"/>
              </a:tabLst>
            </a:pPr>
            <a:r>
              <a:rPr lang="en-US" sz="1400" dirty="0" smtClean="0"/>
              <a:t>Plot Types</a:t>
            </a:r>
          </a:p>
          <a:p>
            <a:pPr eaLnBrk="1" hangingPunct="1">
              <a:lnSpc>
                <a:spcPct val="80000"/>
              </a:lnSpc>
              <a:tabLst>
                <a:tab pos="1519238" algn="l"/>
              </a:tabLst>
            </a:pPr>
            <a:r>
              <a:rPr lang="en-US" sz="1400" dirty="0" smtClean="0">
                <a:solidFill>
                  <a:srgbClr val="010103"/>
                </a:solidFill>
              </a:rPr>
              <a:t>Geometry</a:t>
            </a:r>
            <a:r>
              <a:rPr lang="en-US" sz="1400" dirty="0" smtClean="0"/>
              <a:t>	For geometry plots</a:t>
            </a:r>
          </a:p>
          <a:p>
            <a:pPr eaLnBrk="1" hangingPunct="1">
              <a:lnSpc>
                <a:spcPct val="80000"/>
              </a:lnSpc>
              <a:tabLst>
                <a:tab pos="1519238" algn="l"/>
              </a:tabLst>
            </a:pPr>
            <a:r>
              <a:rPr lang="en-US" sz="1400" dirty="0" smtClean="0">
                <a:solidFill>
                  <a:srgbClr val="010103"/>
                </a:solidFill>
              </a:rPr>
              <a:t>USRBIN</a:t>
            </a:r>
            <a:r>
              <a:rPr lang="en-US" sz="1400" dirty="0" smtClean="0"/>
              <a:t>	For plotting the output of USRBIN</a:t>
            </a:r>
          </a:p>
          <a:p>
            <a:pPr eaLnBrk="1" hangingPunct="1">
              <a:lnSpc>
                <a:spcPct val="80000"/>
              </a:lnSpc>
              <a:tabLst>
                <a:tab pos="1519238" algn="l"/>
              </a:tabLst>
            </a:pPr>
            <a:r>
              <a:rPr lang="en-US" sz="1400" dirty="0" smtClean="0">
                <a:solidFill>
                  <a:srgbClr val="010103"/>
                </a:solidFill>
              </a:rPr>
              <a:t>USR-1D</a:t>
            </a:r>
            <a:r>
              <a:rPr lang="en-US" sz="1400" dirty="0" smtClean="0"/>
              <a:t>	To plot single differential quantities from cards</a:t>
            </a:r>
            <a:br>
              <a:rPr lang="en-US" sz="1400" dirty="0" smtClean="0"/>
            </a:br>
            <a:r>
              <a:rPr lang="en-US" sz="1400" dirty="0" smtClean="0"/>
              <a:t>	</a:t>
            </a:r>
            <a:r>
              <a:rPr lang="en-US" sz="1200" dirty="0" smtClean="0">
                <a:solidFill>
                  <a:srgbClr val="008000"/>
                </a:solidFill>
              </a:rPr>
              <a:t>USRBDX, USRTRACK, USRCOLL, USRYIELD</a:t>
            </a:r>
          </a:p>
          <a:p>
            <a:pPr eaLnBrk="1" hangingPunct="1">
              <a:lnSpc>
                <a:spcPct val="80000"/>
              </a:lnSpc>
              <a:tabLst>
                <a:tab pos="1519238" algn="l"/>
              </a:tabLst>
            </a:pPr>
            <a:r>
              <a:rPr lang="en-US" sz="1400" dirty="0" smtClean="0">
                <a:solidFill>
                  <a:srgbClr val="010103"/>
                </a:solidFill>
              </a:rPr>
              <a:t>USR-2D	</a:t>
            </a:r>
            <a:r>
              <a:rPr lang="en-US" sz="1400" dirty="0" smtClean="0"/>
              <a:t>To plot double differential from </a:t>
            </a:r>
            <a:r>
              <a:rPr lang="en-US" sz="1400" dirty="0" smtClean="0">
                <a:solidFill>
                  <a:srgbClr val="008000"/>
                </a:solidFill>
              </a:rPr>
              <a:t>USRBDX</a:t>
            </a:r>
          </a:p>
          <a:p>
            <a:pPr eaLnBrk="1" hangingPunct="1">
              <a:lnSpc>
                <a:spcPct val="80000"/>
              </a:lnSpc>
              <a:tabLst>
                <a:tab pos="1519238" algn="l"/>
              </a:tabLst>
            </a:pPr>
            <a:r>
              <a:rPr lang="en-US" sz="1400" dirty="0" smtClean="0">
                <a:solidFill>
                  <a:srgbClr val="010103"/>
                </a:solidFill>
              </a:rPr>
              <a:t>RESNUCLE</a:t>
            </a:r>
            <a:r>
              <a:rPr lang="en-US" sz="1400" dirty="0" smtClean="0"/>
              <a:t>	To plot 1d or 2d distributions of </a:t>
            </a:r>
            <a:r>
              <a:rPr lang="en-US" sz="1400" dirty="0" err="1" smtClean="0">
                <a:solidFill>
                  <a:srgbClr val="008000"/>
                </a:solidFill>
              </a:rPr>
              <a:t>RESNUCLEi</a:t>
            </a:r>
            <a:endParaRPr lang="en-US" sz="1400" dirty="0" smtClean="0">
              <a:solidFill>
                <a:srgbClr val="008000"/>
              </a:solidFill>
            </a:endParaRPr>
          </a:p>
          <a:p>
            <a:pPr eaLnBrk="1" hangingPunct="1">
              <a:lnSpc>
                <a:spcPct val="80000"/>
              </a:lnSpc>
              <a:tabLst>
                <a:tab pos="1519238" algn="l"/>
              </a:tabLst>
            </a:pPr>
            <a:r>
              <a:rPr lang="en-US" sz="1400" dirty="0" smtClean="0">
                <a:solidFill>
                  <a:srgbClr val="010103"/>
                </a:solidFill>
              </a:rPr>
              <a:t>USERDUMP</a:t>
            </a:r>
            <a:r>
              <a:rPr lang="en-US" sz="1400" dirty="0" smtClean="0"/>
              <a:t>	To plot the output of USERDUMP. Useful for 	visualizing the source distribution </a:t>
            </a:r>
            <a:r>
              <a:rPr lang="en-US" sz="1400" dirty="0" smtClean="0">
                <a:solidFill>
                  <a:srgbClr val="010103"/>
                </a:solidFill>
              </a:rPr>
              <a:t>(</a:t>
            </a:r>
            <a:r>
              <a:rPr lang="en-US" sz="1400" dirty="0" err="1" smtClean="0">
                <a:solidFill>
                  <a:srgbClr val="010103"/>
                </a:solidFill>
              </a:rPr>
              <a:t>ToDo</a:t>
            </a:r>
            <a:r>
              <a:rPr lang="en-US" sz="1400" dirty="0" smtClean="0">
                <a:solidFill>
                  <a:srgbClr val="010103"/>
                </a:solidFill>
              </a:rPr>
              <a:t>)</a:t>
            </a:r>
            <a:endParaRPr lang="en-US" sz="1400" dirty="0" smtClean="0"/>
          </a:p>
        </p:txBody>
      </p:sp>
      <p:grpSp>
        <p:nvGrpSpPr>
          <p:cNvPr id="9" name="Group 8"/>
          <p:cNvGrpSpPr/>
          <p:nvPr/>
        </p:nvGrpSpPr>
        <p:grpSpPr>
          <a:xfrm>
            <a:off x="4859338" y="2636838"/>
            <a:ext cx="576262" cy="431800"/>
            <a:chOff x="4859338" y="2636838"/>
            <a:chExt cx="576262" cy="431800"/>
          </a:xfrm>
        </p:grpSpPr>
        <p:sp>
          <p:nvSpPr>
            <p:cNvPr id="4104" name="Oval 7"/>
            <p:cNvSpPr>
              <a:spLocks noChangeArrowheads="1"/>
            </p:cNvSpPr>
            <p:nvPr/>
          </p:nvSpPr>
          <p:spPr bwMode="auto">
            <a:xfrm>
              <a:off x="4859338" y="2636838"/>
              <a:ext cx="288925" cy="287337"/>
            </a:xfrm>
            <a:prstGeom prst="ellipse">
              <a:avLst/>
            </a:prstGeom>
            <a:noFill/>
            <a:ln w="28575" algn="ctr">
              <a:solidFill>
                <a:srgbClr val="FF0000"/>
              </a:solidFill>
              <a:round/>
              <a:headEnd type="none" w="sm" len="sm"/>
              <a:tailEnd type="none" w="lg" len="med"/>
            </a:ln>
          </p:spPr>
          <p:txBody>
            <a:bodyPr wrap="none" anchor="ctr"/>
            <a:lstStyle/>
            <a:p>
              <a:endParaRPr lang="en-US"/>
            </a:p>
          </p:txBody>
        </p:sp>
        <p:sp>
          <p:nvSpPr>
            <p:cNvPr id="4105" name="Line 8"/>
            <p:cNvSpPr>
              <a:spLocks noChangeShapeType="1"/>
            </p:cNvSpPr>
            <p:nvPr/>
          </p:nvSpPr>
          <p:spPr bwMode="auto">
            <a:xfrm flipH="1" flipV="1">
              <a:off x="5076825" y="2924175"/>
              <a:ext cx="358775" cy="144463"/>
            </a:xfrm>
            <a:prstGeom prst="line">
              <a:avLst/>
            </a:prstGeom>
            <a:noFill/>
            <a:ln w="28575">
              <a:solidFill>
                <a:srgbClr val="FF0000"/>
              </a:solidFill>
              <a:round/>
              <a:headEnd type="none" w="sm" len="sm"/>
              <a:tailEnd type="triangle" w="lg"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lotheader.png"/>
          <p:cNvPicPr>
            <a:picLocks noChangeAspect="1"/>
          </p:cNvPicPr>
          <p:nvPr/>
        </p:nvPicPr>
        <p:blipFill>
          <a:blip r:embed="rId2"/>
          <a:stretch>
            <a:fillRect/>
          </a:stretch>
        </p:blipFill>
        <p:spPr>
          <a:xfrm>
            <a:off x="73925" y="914400"/>
            <a:ext cx="4726675" cy="4114800"/>
          </a:xfrm>
          <a:prstGeom prst="rect">
            <a:avLst/>
          </a:prstGeom>
        </p:spPr>
      </p:pic>
      <p:sp>
        <p:nvSpPr>
          <p:cNvPr id="5123" name="Slide Number Placeholder 6"/>
          <p:cNvSpPr>
            <a:spLocks noGrp="1"/>
          </p:cNvSpPr>
          <p:nvPr>
            <p:ph type="sldNum" sz="quarter" idx="12"/>
          </p:nvPr>
        </p:nvSpPr>
        <p:spPr>
          <a:noFill/>
        </p:spPr>
        <p:txBody>
          <a:bodyPr/>
          <a:lstStyle/>
          <a:p>
            <a:fld id="{8E0F89FB-E0CD-43CE-95B5-547B9D93319A}" type="slidenum">
              <a:rPr lang="en-US"/>
              <a:pPr/>
              <a:t>28</a:t>
            </a:fld>
            <a:endParaRPr lang="en-US"/>
          </a:p>
        </p:txBody>
      </p:sp>
      <p:sp>
        <p:nvSpPr>
          <p:cNvPr id="5124" name="Rectangle 2"/>
          <p:cNvSpPr>
            <a:spLocks noGrp="1" noChangeArrowheads="1"/>
          </p:cNvSpPr>
          <p:nvPr>
            <p:ph type="title"/>
          </p:nvPr>
        </p:nvSpPr>
        <p:spPr/>
        <p:txBody>
          <a:bodyPr/>
          <a:lstStyle/>
          <a:p>
            <a:pPr eaLnBrk="1" hangingPunct="1"/>
            <a:r>
              <a:rPr lang="en-US" sz="3600" smtClean="0"/>
              <a:t>Plotting Frames</a:t>
            </a:r>
          </a:p>
        </p:txBody>
      </p:sp>
      <p:sp>
        <p:nvSpPr>
          <p:cNvPr id="5125" name="Rectangle 6"/>
          <p:cNvSpPr>
            <a:spLocks noGrp="1" noChangeArrowheads="1"/>
          </p:cNvSpPr>
          <p:nvPr>
            <p:ph type="body" sz="half" idx="2"/>
          </p:nvPr>
        </p:nvSpPr>
        <p:spPr/>
        <p:txBody>
          <a:bodyPr/>
          <a:lstStyle/>
          <a:p>
            <a:pPr eaLnBrk="1" hangingPunct="1"/>
            <a:r>
              <a:rPr lang="en-US" sz="1800" smtClean="0"/>
              <a:t>All plot types share some common fields:</a:t>
            </a:r>
            <a:br>
              <a:rPr lang="en-US" sz="1800" smtClean="0"/>
            </a:br>
            <a:r>
              <a:rPr lang="en-US" sz="1800" smtClean="0">
                <a:solidFill>
                  <a:srgbClr val="010103"/>
                </a:solidFill>
              </a:rPr>
              <a:t>Title + options, Filename, Axis Labels, Legends (Keys) and Gnuplot Commands</a:t>
            </a:r>
            <a:r>
              <a:rPr lang="en-US" sz="1800" smtClean="0"/>
              <a:t>.</a:t>
            </a:r>
          </a:p>
          <a:p>
            <a:pPr eaLnBrk="1" hangingPunct="1"/>
            <a:r>
              <a:rPr lang="en-US" sz="1800" smtClean="0">
                <a:solidFill>
                  <a:srgbClr val="800000"/>
                </a:solidFill>
              </a:rPr>
              <a:t>Plot</a:t>
            </a:r>
            <a:r>
              <a:rPr lang="en-US" sz="1800" smtClean="0"/>
              <a:t> button (</a:t>
            </a:r>
            <a:r>
              <a:rPr lang="en-US" sz="1800" smtClean="0">
                <a:solidFill>
                  <a:srgbClr val="010103"/>
                </a:solidFill>
              </a:rPr>
              <a:t>Ctrl-Enter</a:t>
            </a:r>
            <a:r>
              <a:rPr lang="en-US" sz="1800" smtClean="0"/>
              <a:t>) will generate all the necessary files to display the plot, ONLY if they do not exist.</a:t>
            </a:r>
          </a:p>
          <a:p>
            <a:pPr eaLnBrk="1" hangingPunct="1"/>
            <a:r>
              <a:rPr lang="en-US" sz="1800" smtClean="0">
                <a:solidFill>
                  <a:srgbClr val="800000"/>
                </a:solidFill>
              </a:rPr>
              <a:t>Re-Plot</a:t>
            </a:r>
            <a:r>
              <a:rPr lang="en-US" sz="1800" smtClean="0"/>
              <a:t> will force the creation of all files regardless their state</a:t>
            </a:r>
          </a:p>
          <a:p>
            <a:pPr eaLnBrk="1" hangingPunct="1"/>
            <a:r>
              <a:rPr lang="en-US" sz="1800" smtClean="0"/>
              <a:t>Check the gnuplot manual to provide additional customization commands: e.g. To change the title font to Times size=20, add in the </a:t>
            </a:r>
            <a:r>
              <a:rPr lang="en-US" sz="1800" smtClean="0">
                <a:solidFill>
                  <a:srgbClr val="010103"/>
                </a:solidFill>
              </a:rPr>
              <a:t>Opt:</a:t>
            </a:r>
            <a:r>
              <a:rPr lang="en-US" sz="1800" smtClean="0"/>
              <a:t> field the command: </a:t>
            </a:r>
            <a:r>
              <a:rPr lang="en-US" sz="1800" smtClean="0">
                <a:solidFill>
                  <a:srgbClr val="010103"/>
                </a:solidFill>
              </a:rPr>
              <a:t>font ‘Times,20’</a:t>
            </a:r>
          </a:p>
          <a:p>
            <a:pPr eaLnBrk="1" hangingPunct="1"/>
            <a:endParaRPr lang="en-US" sz="1800" smtClean="0"/>
          </a:p>
        </p:txBody>
      </p:sp>
      <p:sp>
        <p:nvSpPr>
          <p:cNvPr id="5127" name="Rectangle 7"/>
          <p:cNvSpPr>
            <a:spLocks noChangeArrowheads="1"/>
          </p:cNvSpPr>
          <p:nvPr/>
        </p:nvSpPr>
        <p:spPr bwMode="auto">
          <a:xfrm>
            <a:off x="71438" y="1268413"/>
            <a:ext cx="4716462" cy="1474787"/>
          </a:xfrm>
          <a:prstGeom prst="rect">
            <a:avLst/>
          </a:prstGeom>
          <a:noFill/>
          <a:ln w="28575" algn="ctr">
            <a:solidFill>
              <a:srgbClr val="FF0000"/>
            </a:solidFill>
            <a:miter lim="800000"/>
            <a:headEnd type="none" w="sm" len="sm"/>
            <a:tailEnd type="none" w="lg" len="med"/>
          </a:ln>
        </p:spPr>
        <p:txBody>
          <a:bodyPr wrap="none" anchor="ctr"/>
          <a:lstStyle/>
          <a:p>
            <a:endParaRPr lang="en-US"/>
          </a:p>
        </p:txBody>
      </p:sp>
      <p:sp>
        <p:nvSpPr>
          <p:cNvPr id="5128" name="Rectangle 8"/>
          <p:cNvSpPr>
            <a:spLocks noChangeArrowheads="1"/>
          </p:cNvSpPr>
          <p:nvPr/>
        </p:nvSpPr>
        <p:spPr bwMode="auto">
          <a:xfrm>
            <a:off x="71438" y="3962400"/>
            <a:ext cx="4716462" cy="1081087"/>
          </a:xfrm>
          <a:prstGeom prst="rect">
            <a:avLst/>
          </a:prstGeom>
          <a:noFill/>
          <a:ln w="28575" algn="ctr">
            <a:solidFill>
              <a:srgbClr val="FF0000"/>
            </a:solidFill>
            <a:miter lim="800000"/>
            <a:headEnd type="none" w="sm" len="sm"/>
            <a:tailEnd type="none" w="lg"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p>
            <a:fld id="{057EFBBD-EEB4-43A1-87E7-E7171A3FB4A4}" type="slidenum">
              <a:rPr lang="en-US"/>
              <a:pPr/>
              <a:t>29</a:t>
            </a:fld>
            <a:endParaRPr lang="en-US"/>
          </a:p>
        </p:txBody>
      </p:sp>
      <p:sp>
        <p:nvSpPr>
          <p:cNvPr id="6148" name="Rectangle 2"/>
          <p:cNvSpPr>
            <a:spLocks noGrp="1" noChangeArrowheads="1"/>
          </p:cNvSpPr>
          <p:nvPr>
            <p:ph type="title"/>
          </p:nvPr>
        </p:nvSpPr>
        <p:spPr/>
        <p:txBody>
          <a:bodyPr/>
          <a:lstStyle/>
          <a:p>
            <a:pPr eaLnBrk="1" hangingPunct="1"/>
            <a:r>
              <a:rPr lang="en-US" sz="3600" smtClean="0"/>
              <a:t>General Tips</a:t>
            </a:r>
          </a:p>
        </p:txBody>
      </p:sp>
      <p:sp>
        <p:nvSpPr>
          <p:cNvPr id="6149" name="Rectangle 3"/>
          <p:cNvSpPr>
            <a:spLocks noGrp="1" noChangeArrowheads="1"/>
          </p:cNvSpPr>
          <p:nvPr>
            <p:ph type="body" idx="1"/>
          </p:nvPr>
        </p:nvSpPr>
        <p:spPr/>
        <p:txBody>
          <a:bodyPr/>
          <a:lstStyle/>
          <a:p>
            <a:pPr eaLnBrk="1" hangingPunct="1"/>
            <a:r>
              <a:rPr lang="en-US" smtClean="0"/>
              <a:t>To set some default parameters for gnuplot create a file called </a:t>
            </a:r>
            <a:r>
              <a:rPr lang="en-US" smtClean="0">
                <a:solidFill>
                  <a:srgbClr val="010103"/>
                </a:solidFill>
              </a:rPr>
              <a:t>~/.gnuplot</a:t>
            </a:r>
          </a:p>
          <a:p>
            <a:pPr eaLnBrk="1" hangingPunct="1"/>
            <a:r>
              <a:rPr lang="en-US" smtClean="0"/>
              <a:t>The </a:t>
            </a:r>
            <a:r>
              <a:rPr lang="en-US" smtClean="0">
                <a:solidFill>
                  <a:srgbClr val="800000"/>
                </a:solidFill>
              </a:rPr>
              <a:t>output window</a:t>
            </a:r>
            <a:r>
              <a:rPr lang="en-US" smtClean="0"/>
              <a:t> displays all the commands that are sent to gnuplot.</a:t>
            </a:r>
            <a:r>
              <a:rPr lang="en-US" smtClean="0">
                <a:solidFill>
                  <a:srgbClr val="010103"/>
                </a:solidFill>
              </a:rPr>
              <a:t> As well as the errors. In case of problem always consult the output window!</a:t>
            </a:r>
          </a:p>
          <a:p>
            <a:pPr eaLnBrk="1" hangingPunct="1"/>
            <a:r>
              <a:rPr lang="en-US" smtClean="0"/>
              <a:t>In the </a:t>
            </a:r>
            <a:r>
              <a:rPr lang="en-US" smtClean="0">
                <a:solidFill>
                  <a:srgbClr val="800000"/>
                </a:solidFill>
              </a:rPr>
              <a:t>Gnuplot commands</a:t>
            </a:r>
            <a:r>
              <a:rPr lang="en-US" smtClean="0"/>
              <a:t> you can fully customize the plot by adding manually commands. Please consult the gnuplot manual for available commands</a:t>
            </a:r>
          </a:p>
          <a:p>
            <a:pPr eaLnBrk="1" hangingPunct="1"/>
            <a:r>
              <a:rPr lang="en-US" smtClean="0"/>
              <a:t>All buttons and fields have tool tips. Move the cursor on top of a field to get a short description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sldNum" sz="quarter" idx="12"/>
          </p:nvPr>
        </p:nvSpPr>
        <p:spPr>
          <a:ln/>
        </p:spPr>
        <p:txBody>
          <a:bodyPr/>
          <a:lstStyle/>
          <a:p>
            <a:fld id="{BD836FC9-4420-4A63-86FA-14642A5E3427}" type="slidenum">
              <a:rPr lang="en-US"/>
              <a:pPr/>
              <a:t>3</a:t>
            </a:fld>
            <a:endParaRPr lang="en-US"/>
          </a:p>
        </p:txBody>
      </p:sp>
      <p:sp>
        <p:nvSpPr>
          <p:cNvPr id="19458"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19459"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A13E914C-FDF7-4522-899C-1661D6E8D074}" type="slidenum">
              <a:rPr lang="en-US" sz="1200"/>
              <a:pPr algn="r"/>
              <a:t>3</a:t>
            </a:fld>
            <a:endParaRPr lang="en-US" sz="1200"/>
          </a:p>
        </p:txBody>
      </p:sp>
      <p:sp>
        <p:nvSpPr>
          <p:cNvPr id="19460" name="Rectangle 2"/>
          <p:cNvSpPr>
            <a:spLocks noGrp="1" noChangeArrowheads="1"/>
          </p:cNvSpPr>
          <p:nvPr>
            <p:ph type="title"/>
          </p:nvPr>
        </p:nvSpPr>
        <p:spPr/>
        <p:txBody>
          <a:bodyPr/>
          <a:lstStyle/>
          <a:p>
            <a:pPr eaLnBrk="1" hangingPunct="1"/>
            <a:r>
              <a:rPr lang="en-US" sz="3200" smtClean="0">
                <a:ea typeface="ＭＳ Ｐゴシック" charset="-128"/>
              </a:rPr>
              <a:t>Input echo</a:t>
            </a:r>
          </a:p>
        </p:txBody>
      </p:sp>
      <p:sp>
        <p:nvSpPr>
          <p:cNvPr id="19461" name="Rectangle 3"/>
          <p:cNvSpPr>
            <a:spLocks noGrp="1" noChangeArrowheads="1"/>
          </p:cNvSpPr>
          <p:nvPr>
            <p:ph type="body" idx="1"/>
          </p:nvPr>
        </p:nvSpPr>
        <p:spPr/>
        <p:txBody>
          <a:bodyPr/>
          <a:lstStyle/>
          <a:p>
            <a:pPr eaLnBrk="1" hangingPunct="1"/>
            <a:r>
              <a:rPr lang="en-US" smtClean="0">
                <a:ea typeface="ＭＳ Ｐゴシック" charset="-128"/>
              </a:rPr>
              <a:t>The data cards are parsed in groups, and do not appear in same order as they are inserted in the input file…</a:t>
            </a:r>
          </a:p>
          <a:p>
            <a:pPr eaLnBrk="1" hangingPunct="1"/>
            <a:r>
              <a:rPr lang="en-US" smtClean="0">
                <a:ea typeface="ＭＳ Ｐゴシック" charset="-128"/>
              </a:rPr>
              <a:t>For instance: TITLE is the first to appear, then all comment cards are listed together, followed by the beam related cards, etc. etc.</a:t>
            </a:r>
          </a:p>
        </p:txBody>
      </p:sp>
      <p:sp>
        <p:nvSpPr>
          <p:cNvPr id="19463" name="Rectangle 6"/>
          <p:cNvSpPr>
            <a:spLocks noChangeArrowheads="1"/>
          </p:cNvSpPr>
          <p:nvPr/>
        </p:nvSpPr>
        <p:spPr bwMode="auto">
          <a:xfrm>
            <a:off x="1981200" y="4084638"/>
            <a:ext cx="1295400" cy="152400"/>
          </a:xfrm>
          <a:prstGeom prst="rect">
            <a:avLst/>
          </a:prstGeom>
          <a:noFill/>
          <a:ln w="25400">
            <a:solidFill>
              <a:srgbClr val="FFFF00"/>
            </a:solidFill>
            <a:miter lim="800000"/>
            <a:headEnd type="none" w="sm" len="sm"/>
            <a:tailEnd type="none" w="sm" len="sm"/>
          </a:ln>
        </p:spPr>
        <p:txBody>
          <a:bodyPr wrap="none" anchor="ctr"/>
          <a:lstStyle/>
          <a:p>
            <a:endParaRPr lang="it-IT"/>
          </a:p>
        </p:txBody>
      </p:sp>
      <p:pic>
        <p:nvPicPr>
          <p:cNvPr id="19464" name="Picture 8" descr="page4"/>
          <p:cNvPicPr>
            <a:picLocks noChangeAspect="1" noChangeArrowheads="1"/>
          </p:cNvPicPr>
          <p:nvPr/>
        </p:nvPicPr>
        <p:blipFill>
          <a:blip r:embed="rId3"/>
          <a:srcRect/>
          <a:stretch>
            <a:fillRect/>
          </a:stretch>
        </p:blipFill>
        <p:spPr bwMode="auto">
          <a:xfrm>
            <a:off x="0" y="2705100"/>
            <a:ext cx="9144000" cy="4152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p>
            <a:fld id="{8807E44D-8FE4-47FA-8617-98AB599FDF0E}" type="slidenum">
              <a:rPr lang="en-US"/>
              <a:pPr/>
              <a:t>30</a:t>
            </a:fld>
            <a:endParaRPr lang="en-US"/>
          </a:p>
        </p:txBody>
      </p:sp>
      <p:sp>
        <p:nvSpPr>
          <p:cNvPr id="7172" name="Rectangle 2"/>
          <p:cNvSpPr>
            <a:spLocks noGrp="1" noChangeArrowheads="1"/>
          </p:cNvSpPr>
          <p:nvPr>
            <p:ph type="title"/>
          </p:nvPr>
        </p:nvSpPr>
        <p:spPr/>
        <p:txBody>
          <a:bodyPr/>
          <a:lstStyle/>
          <a:p>
            <a:pPr eaLnBrk="1" hangingPunct="1"/>
            <a:r>
              <a:rPr lang="en-US" sz="3600" smtClean="0"/>
              <a:t>Geometry Plotting</a:t>
            </a:r>
          </a:p>
        </p:txBody>
      </p:sp>
      <p:sp>
        <p:nvSpPr>
          <p:cNvPr id="7173" name="Rectangle 5"/>
          <p:cNvSpPr>
            <a:spLocks noGrp="1" noChangeArrowheads="1"/>
          </p:cNvSpPr>
          <p:nvPr>
            <p:ph type="body" idx="1"/>
          </p:nvPr>
        </p:nvSpPr>
        <p:spPr>
          <a:xfrm>
            <a:off x="750888" y="3644900"/>
            <a:ext cx="7924800" cy="2662238"/>
          </a:xfrm>
        </p:spPr>
        <p:txBody>
          <a:bodyPr/>
          <a:lstStyle/>
          <a:p>
            <a:pPr eaLnBrk="1" hangingPunct="1"/>
            <a:r>
              <a:rPr lang="en-US" sz="1800" smtClean="0"/>
              <a:t>For geometry plotting the following information is needed (Fields with white background):</a:t>
            </a:r>
          </a:p>
          <a:p>
            <a:pPr lvl="1" eaLnBrk="1" hangingPunct="1"/>
            <a:r>
              <a:rPr lang="en-US" sz="1600" smtClean="0">
                <a:solidFill>
                  <a:srgbClr val="010103"/>
                </a:solidFill>
              </a:rPr>
              <a:t>Center</a:t>
            </a:r>
            <a:r>
              <a:rPr lang="en-US" sz="1600" smtClean="0"/>
              <a:t> </a:t>
            </a:r>
            <a:r>
              <a:rPr lang="en-US" sz="1600" smtClean="0">
                <a:solidFill>
                  <a:srgbClr val="010103"/>
                </a:solidFill>
              </a:rPr>
              <a:t>(x,y,z)</a:t>
            </a:r>
            <a:r>
              <a:rPr lang="en-US" sz="1600" smtClean="0"/>
              <a:t> point defining the center of your plot</a:t>
            </a:r>
          </a:p>
          <a:p>
            <a:pPr lvl="1" eaLnBrk="1" hangingPunct="1"/>
            <a:r>
              <a:rPr lang="en-US" sz="1600" smtClean="0">
                <a:solidFill>
                  <a:srgbClr val="010103"/>
                </a:solidFill>
              </a:rPr>
              <a:t>Basis (U,V)</a:t>
            </a:r>
            <a:r>
              <a:rPr lang="en-US" sz="1600" smtClean="0"/>
              <a:t>: Two perpendicular axis vectors defining the new system</a:t>
            </a:r>
          </a:p>
          <a:p>
            <a:pPr lvl="1" eaLnBrk="1" hangingPunct="1"/>
            <a:r>
              <a:rPr lang="en-US" sz="1600" smtClean="0">
                <a:solidFill>
                  <a:srgbClr val="010103"/>
                </a:solidFill>
              </a:rPr>
              <a:t>Extends (DU, DV)</a:t>
            </a:r>
            <a:r>
              <a:rPr lang="en-US" sz="1600" smtClean="0"/>
              <a:t> of the plot. The total width/height will be </a:t>
            </a:r>
            <a:r>
              <a:rPr lang="en-US" sz="1600" smtClean="0">
                <a:solidFill>
                  <a:srgbClr val="800000"/>
                </a:solidFill>
              </a:rPr>
              <a:t>twice</a:t>
            </a:r>
            <a:r>
              <a:rPr lang="en-US" sz="1600" smtClean="0"/>
              <a:t> the extends</a:t>
            </a:r>
          </a:p>
          <a:p>
            <a:pPr lvl="1" eaLnBrk="1" hangingPunct="1"/>
            <a:r>
              <a:rPr lang="en-US" sz="1600" smtClean="0">
                <a:solidFill>
                  <a:srgbClr val="010103"/>
                </a:solidFill>
              </a:rPr>
              <a:t>Scanning grid (NU, NV):</a:t>
            </a:r>
            <a:r>
              <a:rPr lang="en-US" sz="1600" smtClean="0"/>
              <a:t> how many points to scan</a:t>
            </a:r>
          </a:p>
          <a:p>
            <a:pPr lvl="1" eaLnBrk="1" hangingPunct="1"/>
            <a:r>
              <a:rPr lang="en-US" sz="1600" smtClean="0">
                <a:solidFill>
                  <a:srgbClr val="010103"/>
                </a:solidFill>
              </a:rPr>
              <a:t>Plotting type</a:t>
            </a:r>
            <a:r>
              <a:rPr lang="en-US" sz="1600" smtClean="0"/>
              <a:t> (Only borders, Regions, Materials, …)</a:t>
            </a:r>
          </a:p>
          <a:p>
            <a:pPr eaLnBrk="1" hangingPunct="1"/>
            <a:endParaRPr lang="en-US" sz="1800" smtClean="0"/>
          </a:p>
        </p:txBody>
      </p:sp>
      <p:pic>
        <p:nvPicPr>
          <p:cNvPr id="7174" name="Picture 4" descr="geometry_plot"/>
          <p:cNvPicPr>
            <a:picLocks noChangeAspect="1" noChangeArrowheads="1"/>
          </p:cNvPicPr>
          <p:nvPr/>
        </p:nvPicPr>
        <p:blipFill>
          <a:blip r:embed="rId2"/>
          <a:srcRect/>
          <a:stretch>
            <a:fillRect/>
          </a:stretch>
        </p:blipFill>
        <p:spPr bwMode="auto">
          <a:xfrm>
            <a:off x="1547813" y="1052513"/>
            <a:ext cx="54864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p>
            <a:fld id="{53AB8F7D-6173-4638-8FD2-74BAE62BF66B}" type="slidenum">
              <a:rPr lang="en-US"/>
              <a:pPr/>
              <a:t>31</a:t>
            </a:fld>
            <a:endParaRPr lang="en-US"/>
          </a:p>
        </p:txBody>
      </p:sp>
      <p:sp>
        <p:nvSpPr>
          <p:cNvPr id="8196" name="Rectangle 2"/>
          <p:cNvSpPr>
            <a:spLocks noGrp="1" noChangeArrowheads="1"/>
          </p:cNvSpPr>
          <p:nvPr>
            <p:ph type="title"/>
          </p:nvPr>
        </p:nvSpPr>
        <p:spPr/>
        <p:txBody>
          <a:bodyPr/>
          <a:lstStyle/>
          <a:p>
            <a:pPr eaLnBrk="1" hangingPunct="1"/>
            <a:r>
              <a:rPr lang="en-US" sz="3600" smtClean="0"/>
              <a:t>Geometry plotting</a:t>
            </a:r>
          </a:p>
        </p:txBody>
      </p:sp>
      <p:sp>
        <p:nvSpPr>
          <p:cNvPr id="181251" name="Rectangle 3"/>
          <p:cNvSpPr>
            <a:spLocks noGrp="1" noChangeArrowheads="1"/>
          </p:cNvSpPr>
          <p:nvPr>
            <p:ph type="body" idx="1"/>
          </p:nvPr>
        </p:nvSpPr>
        <p:spPr/>
        <p:txBody>
          <a:bodyPr/>
          <a:lstStyle/>
          <a:p>
            <a:pPr eaLnBrk="1" hangingPunct="1">
              <a:defRPr/>
            </a:pPr>
            <a:r>
              <a:rPr lang="en-US" sz="2000" smtClean="0"/>
              <a:t>All input fields with </a:t>
            </a:r>
            <a:r>
              <a:rPr lang="en-US" sz="2000" smtClean="0">
                <a:solidFill>
                  <a:srgbClr val="CCCC00"/>
                </a:solidFill>
                <a:effectLst>
                  <a:outerShdw blurRad="38100" dist="38100" dir="2700000" algn="tl">
                    <a:srgbClr val="C0C0C0"/>
                  </a:outerShdw>
                </a:effectLst>
              </a:rPr>
              <a:t>light-yellow</a:t>
            </a:r>
            <a:r>
              <a:rPr lang="en-US" sz="2000" smtClean="0"/>
              <a:t> background are used to perform operations on the previous fields. e.g. to rotate the basis-vectors</a:t>
            </a:r>
          </a:p>
          <a:p>
            <a:pPr eaLnBrk="1" hangingPunct="1">
              <a:defRPr/>
            </a:pPr>
            <a:r>
              <a:rPr lang="en-US" sz="2000" smtClean="0"/>
              <a:t>When the “</a:t>
            </a:r>
            <a:r>
              <a:rPr lang="en-US" sz="2000" smtClean="0">
                <a:solidFill>
                  <a:srgbClr val="800000"/>
                </a:solidFill>
              </a:rPr>
              <a:t>Plot</a:t>
            </a:r>
            <a:r>
              <a:rPr lang="en-US" sz="2000" smtClean="0"/>
              <a:t>” button is pressed, flair will create a temporary input file containing only the geometry and the related information together with the appropriate </a:t>
            </a:r>
            <a:r>
              <a:rPr lang="en-US" sz="2000" smtClean="0">
                <a:solidFill>
                  <a:srgbClr val="008000"/>
                </a:solidFill>
              </a:rPr>
              <a:t>PLOTGEOM</a:t>
            </a:r>
            <a:r>
              <a:rPr lang="en-US" sz="2000" smtClean="0"/>
              <a:t> card. It will start a FLUKA run, and on exit it will convert the PLOTGEOM file in a format that gnuplot understands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p:spPr>
        <p:txBody>
          <a:bodyPr/>
          <a:lstStyle/>
          <a:p>
            <a:fld id="{1D5AD92D-CE7F-46AD-97E8-AEF60CD43029}" type="slidenum">
              <a:rPr lang="en-US"/>
              <a:pPr/>
              <a:t>32</a:t>
            </a:fld>
            <a:endParaRPr lang="en-US"/>
          </a:p>
        </p:txBody>
      </p:sp>
      <p:sp>
        <p:nvSpPr>
          <p:cNvPr id="9220" name="Rectangle 2"/>
          <p:cNvSpPr>
            <a:spLocks noGrp="1" noChangeArrowheads="1"/>
          </p:cNvSpPr>
          <p:nvPr>
            <p:ph type="title"/>
          </p:nvPr>
        </p:nvSpPr>
        <p:spPr/>
        <p:txBody>
          <a:bodyPr/>
          <a:lstStyle/>
          <a:p>
            <a:pPr eaLnBrk="1" hangingPunct="1"/>
            <a:r>
              <a:rPr lang="en-US" sz="3600" smtClean="0"/>
              <a:t>USRBIN</a:t>
            </a:r>
          </a:p>
        </p:txBody>
      </p:sp>
      <p:sp>
        <p:nvSpPr>
          <p:cNvPr id="9221" name="Rectangle 5"/>
          <p:cNvSpPr>
            <a:spLocks noGrp="1" noChangeArrowheads="1"/>
          </p:cNvSpPr>
          <p:nvPr>
            <p:ph type="body" idx="1"/>
          </p:nvPr>
        </p:nvSpPr>
        <p:spPr>
          <a:xfrm>
            <a:off x="750888" y="4953000"/>
            <a:ext cx="7924800" cy="1828800"/>
          </a:xfrm>
        </p:spPr>
        <p:txBody>
          <a:bodyPr/>
          <a:lstStyle/>
          <a:p>
            <a:pPr eaLnBrk="1" hangingPunct="1"/>
            <a:r>
              <a:rPr lang="en-US" sz="2000" dirty="0" smtClean="0"/>
              <a:t>Set the </a:t>
            </a:r>
            <a:r>
              <a:rPr lang="en-US" sz="2000" dirty="0" err="1" smtClean="0"/>
              <a:t>usrbin</a:t>
            </a:r>
            <a:r>
              <a:rPr lang="en-US" sz="2000" dirty="0" smtClean="0"/>
              <a:t> summary file in the </a:t>
            </a:r>
            <a:r>
              <a:rPr lang="en-US" sz="2000" dirty="0" smtClean="0">
                <a:solidFill>
                  <a:srgbClr val="010103"/>
                </a:solidFill>
              </a:rPr>
              <a:t>File:</a:t>
            </a:r>
            <a:r>
              <a:rPr lang="en-US" sz="2000" dirty="0" smtClean="0"/>
              <a:t> field</a:t>
            </a:r>
          </a:p>
          <a:p>
            <a:pPr eaLnBrk="1" hangingPunct="1"/>
            <a:r>
              <a:rPr lang="en-US" sz="2000" dirty="0" smtClean="0"/>
              <a:t>Select from </a:t>
            </a:r>
            <a:r>
              <a:rPr lang="en-US" sz="2000" dirty="0" err="1" smtClean="0">
                <a:solidFill>
                  <a:srgbClr val="010103"/>
                </a:solidFill>
              </a:rPr>
              <a:t>Det</a:t>
            </a:r>
            <a:r>
              <a:rPr lang="en-US" sz="2000" dirty="0" smtClean="0">
                <a:solidFill>
                  <a:srgbClr val="010103"/>
                </a:solidFill>
              </a:rPr>
              <a:t>:</a:t>
            </a:r>
            <a:r>
              <a:rPr lang="en-US" sz="2000" dirty="0" smtClean="0"/>
              <a:t> the detector to use.</a:t>
            </a:r>
          </a:p>
          <a:p>
            <a:pPr eaLnBrk="1" hangingPunct="1"/>
            <a:r>
              <a:rPr lang="en-US" sz="2000" dirty="0" smtClean="0"/>
              <a:t>All the available detector information will be displayed</a:t>
            </a:r>
          </a:p>
          <a:p>
            <a:pPr eaLnBrk="1" hangingPunct="1"/>
            <a:r>
              <a:rPr lang="en-US" sz="2000" dirty="0" smtClean="0"/>
              <a:t>The information </a:t>
            </a:r>
            <a:r>
              <a:rPr lang="en-US" sz="2000" dirty="0" err="1" smtClean="0">
                <a:solidFill>
                  <a:srgbClr val="800000"/>
                </a:solidFill>
              </a:rPr>
              <a:t>Min</a:t>
            </a:r>
            <a:r>
              <a:rPr lang="en-US" sz="2000" dirty="0" err="1" smtClean="0"/>
              <a:t>inum</a:t>
            </a:r>
            <a:r>
              <a:rPr lang="en-US" sz="2000" dirty="0" smtClean="0"/>
              <a:t>, </a:t>
            </a:r>
            <a:r>
              <a:rPr lang="en-US" sz="2000" dirty="0" smtClean="0">
                <a:solidFill>
                  <a:srgbClr val="800000"/>
                </a:solidFill>
              </a:rPr>
              <a:t>Max</a:t>
            </a:r>
            <a:r>
              <a:rPr lang="en-US" sz="2000" dirty="0" smtClean="0"/>
              <a:t>imum and </a:t>
            </a:r>
            <a:r>
              <a:rPr lang="en-US" sz="2000" dirty="0" smtClean="0">
                <a:solidFill>
                  <a:srgbClr val="800000"/>
                </a:solidFill>
              </a:rPr>
              <a:t>Int</a:t>
            </a:r>
            <a:r>
              <a:rPr lang="en-US" sz="2000" dirty="0" smtClean="0"/>
              <a:t>egral will be filled after the plot! </a:t>
            </a:r>
            <a:r>
              <a:rPr lang="en-US" sz="2000" i="1" dirty="0" smtClean="0"/>
              <a:t>WARNING is always the projection min/max</a:t>
            </a:r>
          </a:p>
        </p:txBody>
      </p:sp>
      <p:pic>
        <p:nvPicPr>
          <p:cNvPr id="9222" name="Picture 8" descr="usrbin_plot"/>
          <p:cNvPicPr>
            <a:picLocks noChangeAspect="1" noChangeArrowheads="1"/>
          </p:cNvPicPr>
          <p:nvPr/>
        </p:nvPicPr>
        <p:blipFill>
          <a:blip r:embed="rId2"/>
          <a:srcRect/>
          <a:stretch>
            <a:fillRect/>
          </a:stretch>
        </p:blipFill>
        <p:spPr bwMode="auto">
          <a:xfrm>
            <a:off x="1295400" y="2895600"/>
            <a:ext cx="6400800" cy="2048256"/>
          </a:xfrm>
          <a:prstGeom prst="rect">
            <a:avLst/>
          </a:prstGeom>
          <a:noFill/>
          <a:ln w="9525">
            <a:noFill/>
            <a:miter lim="800000"/>
            <a:headEnd/>
            <a:tailEnd/>
          </a:ln>
        </p:spPr>
      </p:pic>
      <p:sp>
        <p:nvSpPr>
          <p:cNvPr id="9223" name="Rectangle 11"/>
          <p:cNvSpPr>
            <a:spLocks noChangeArrowheads="1"/>
          </p:cNvSpPr>
          <p:nvPr/>
        </p:nvSpPr>
        <p:spPr bwMode="auto">
          <a:xfrm>
            <a:off x="755650" y="981075"/>
            <a:ext cx="7924800" cy="1439863"/>
          </a:xfrm>
          <a:prstGeom prst="rect">
            <a:avLst/>
          </a:prstGeom>
          <a:noFill/>
          <a:ln w="9525">
            <a:noFill/>
            <a:miter lim="800000"/>
            <a:headEnd/>
            <a:tailEnd/>
          </a:ln>
        </p:spPr>
        <p:txBody>
          <a:bodyPr lIns="92075" tIns="46038" rIns="92075" bIns="46038"/>
          <a:lstStyle/>
          <a:p>
            <a:pPr marL="342900" indent="-342900" algn="l">
              <a:lnSpc>
                <a:spcPct val="80000"/>
              </a:lnSpc>
              <a:spcBef>
                <a:spcPct val="20000"/>
              </a:spcBef>
              <a:buClr>
                <a:schemeClr val="hlink"/>
              </a:buClr>
              <a:buSzPct val="80000"/>
              <a:buFont typeface="Wingdings" pitchFamily="2" charset="2"/>
              <a:buChar char="l"/>
            </a:pPr>
            <a:r>
              <a:rPr lang="en-US" sz="2000" dirty="0"/>
              <a:t>With the USRBIN plotting frame you can </a:t>
            </a:r>
            <a:r>
              <a:rPr lang="en-US" sz="2000" dirty="0" smtClean="0"/>
              <a:t>perform:</a:t>
            </a:r>
          </a:p>
          <a:p>
            <a:pPr marL="800100" lvl="1" indent="-342900" algn="l">
              <a:lnSpc>
                <a:spcPct val="80000"/>
              </a:lnSpc>
              <a:spcBef>
                <a:spcPct val="20000"/>
              </a:spcBef>
              <a:buClr>
                <a:schemeClr val="hlink"/>
              </a:buClr>
              <a:buSzPct val="80000"/>
              <a:buFont typeface="Wingdings" pitchFamily="2" charset="2"/>
              <a:buChar char="l"/>
            </a:pPr>
            <a:r>
              <a:rPr lang="en-US" sz="2000" dirty="0" smtClean="0"/>
              <a:t>2D projection or region/lattice plot</a:t>
            </a:r>
          </a:p>
          <a:p>
            <a:pPr marL="800100" lvl="1" indent="-342900" algn="l">
              <a:lnSpc>
                <a:spcPct val="80000"/>
              </a:lnSpc>
              <a:spcBef>
                <a:spcPct val="20000"/>
              </a:spcBef>
              <a:buClr>
                <a:schemeClr val="hlink"/>
              </a:buClr>
              <a:buSzPct val="80000"/>
              <a:buFont typeface="Wingdings" pitchFamily="2" charset="2"/>
              <a:buChar char="l"/>
            </a:pPr>
            <a:r>
              <a:rPr lang="en-US" sz="2000" dirty="0" smtClean="0"/>
              <a:t>1D projection or region/lattice plot</a:t>
            </a:r>
          </a:p>
          <a:p>
            <a:pPr marL="800100" lvl="1" indent="-342900" algn="l">
              <a:lnSpc>
                <a:spcPct val="80000"/>
              </a:lnSpc>
              <a:spcBef>
                <a:spcPct val="20000"/>
              </a:spcBef>
              <a:buClr>
                <a:schemeClr val="hlink"/>
              </a:buClr>
              <a:buSzPct val="80000"/>
              <a:buFont typeface="Wingdings" pitchFamily="2" charset="2"/>
              <a:buChar char="l"/>
            </a:pPr>
            <a:r>
              <a:rPr lang="en-US" sz="2000" dirty="0" smtClean="0"/>
              <a:t>1D maximum trace</a:t>
            </a:r>
          </a:p>
          <a:p>
            <a:pPr marL="800100" lvl="1" indent="-342900" algn="l">
              <a:lnSpc>
                <a:spcPct val="80000"/>
              </a:lnSpc>
              <a:spcBef>
                <a:spcPct val="20000"/>
              </a:spcBef>
              <a:buClr>
                <a:schemeClr val="hlink"/>
              </a:buClr>
              <a:buSzPct val="80000"/>
              <a:buFont typeface="Wingdings" pitchFamily="2" charset="2"/>
              <a:buChar char="l"/>
            </a:pPr>
            <a:r>
              <a:rPr lang="en-US" sz="2000" dirty="0" smtClean="0"/>
              <a:t>1D trace scan</a:t>
            </a:r>
          </a:p>
          <a:p>
            <a:pPr marL="342900" indent="-342900" algn="l">
              <a:lnSpc>
                <a:spcPct val="80000"/>
              </a:lnSpc>
              <a:spcBef>
                <a:spcPct val="20000"/>
              </a:spcBef>
              <a:buClr>
                <a:schemeClr val="hlink"/>
              </a:buClr>
              <a:buSzPct val="80000"/>
            </a:pPr>
            <a:r>
              <a:rPr lang="en-US" sz="2000" dirty="0" smtClean="0"/>
              <a:t>	of </a:t>
            </a:r>
            <a:r>
              <a:rPr lang="en-US" sz="2000" dirty="0"/>
              <a:t>the data or errors from USRBIN data</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p:spPr>
        <p:txBody>
          <a:bodyPr/>
          <a:lstStyle/>
          <a:p>
            <a:fld id="{4C9153E1-2529-4D38-A226-3DAF66E02329}" type="slidenum">
              <a:rPr lang="en-US"/>
              <a:pPr/>
              <a:t>33</a:t>
            </a:fld>
            <a:endParaRPr lang="en-US"/>
          </a:p>
        </p:txBody>
      </p:sp>
      <p:sp>
        <p:nvSpPr>
          <p:cNvPr id="10244" name="Rectangle 2"/>
          <p:cNvSpPr>
            <a:spLocks noGrp="1" noChangeArrowheads="1"/>
          </p:cNvSpPr>
          <p:nvPr>
            <p:ph type="title"/>
          </p:nvPr>
        </p:nvSpPr>
        <p:spPr/>
        <p:txBody>
          <a:bodyPr/>
          <a:lstStyle/>
          <a:p>
            <a:pPr eaLnBrk="1" hangingPunct="1"/>
            <a:r>
              <a:rPr lang="en-US" sz="3600" dirty="0" smtClean="0"/>
              <a:t>USRBIN (2D plot)</a:t>
            </a:r>
          </a:p>
        </p:txBody>
      </p:sp>
      <p:sp>
        <p:nvSpPr>
          <p:cNvPr id="10245" name="Rectangle 3"/>
          <p:cNvSpPr>
            <a:spLocks noGrp="1" noChangeArrowheads="1"/>
          </p:cNvSpPr>
          <p:nvPr>
            <p:ph type="body" idx="1"/>
          </p:nvPr>
        </p:nvSpPr>
        <p:spPr>
          <a:xfrm>
            <a:off x="750888" y="2708275"/>
            <a:ext cx="7924800" cy="3598863"/>
          </a:xfrm>
        </p:spPr>
        <p:txBody>
          <a:bodyPr/>
          <a:lstStyle/>
          <a:p>
            <a:pPr eaLnBrk="1" hangingPunct="1"/>
            <a:r>
              <a:rPr lang="en-US" sz="2000" dirty="0" smtClean="0"/>
              <a:t>Select the “2D Projection” type</a:t>
            </a:r>
          </a:p>
          <a:p>
            <a:pPr eaLnBrk="1" hangingPunct="1"/>
            <a:r>
              <a:rPr lang="en-US" sz="2000" dirty="0" smtClean="0"/>
              <a:t>Select the </a:t>
            </a:r>
            <a:r>
              <a:rPr lang="en-US" sz="2000" dirty="0" smtClean="0">
                <a:solidFill>
                  <a:srgbClr val="C00000"/>
                </a:solidFill>
              </a:rPr>
              <a:t>projection axis</a:t>
            </a:r>
            <a:r>
              <a:rPr lang="en-US" sz="2000" dirty="0" smtClean="0"/>
              <a:t>, </a:t>
            </a:r>
            <a:r>
              <a:rPr lang="en-US" sz="2000" dirty="0" smtClean="0">
                <a:solidFill>
                  <a:srgbClr val="C00000"/>
                </a:solidFill>
              </a:rPr>
              <a:t>limits</a:t>
            </a:r>
            <a:r>
              <a:rPr lang="en-US" sz="2000" dirty="0" smtClean="0"/>
              <a:t>, and </a:t>
            </a:r>
            <a:r>
              <a:rPr lang="en-US" sz="2000" dirty="0" err="1" smtClean="0">
                <a:solidFill>
                  <a:srgbClr val="C00000"/>
                </a:solidFill>
              </a:rPr>
              <a:t>rebinning</a:t>
            </a:r>
            <a:endParaRPr lang="en-US" sz="2000" dirty="0" smtClean="0">
              <a:solidFill>
                <a:srgbClr val="C00000"/>
              </a:solidFill>
            </a:endParaRPr>
          </a:p>
          <a:p>
            <a:pPr eaLnBrk="1" hangingPunct="1"/>
            <a:r>
              <a:rPr lang="en-US" sz="2000" dirty="0" smtClean="0"/>
              <a:t>swap: will exchange the plotting X and Y axis</a:t>
            </a:r>
          </a:p>
          <a:p>
            <a:pPr eaLnBrk="1" hangingPunct="1"/>
            <a:r>
              <a:rPr lang="en-US" sz="2000" dirty="0" smtClean="0"/>
              <a:t>errors: will plot the (uncorrelated) error values as color plot</a:t>
            </a:r>
          </a:p>
          <a:p>
            <a:pPr eaLnBrk="1" hangingPunct="1"/>
            <a:r>
              <a:rPr lang="en-US" sz="2000" dirty="0" smtClean="0">
                <a:solidFill>
                  <a:srgbClr val="C00000"/>
                </a:solidFill>
              </a:rPr>
              <a:t>Get</a:t>
            </a:r>
            <a:r>
              <a:rPr lang="en-US" sz="2000" dirty="0" smtClean="0"/>
              <a:t>: will get the projection limits from the gnuplot window</a:t>
            </a:r>
          </a:p>
          <a:p>
            <a:pPr eaLnBrk="1" hangingPunct="1"/>
            <a:r>
              <a:rPr lang="en-US" sz="2000" dirty="0" smtClean="0">
                <a:solidFill>
                  <a:srgbClr val="010103"/>
                </a:solidFill>
              </a:rPr>
              <a:t>Norm:</a:t>
            </a:r>
            <a:r>
              <a:rPr lang="en-US" sz="2000" dirty="0" smtClean="0"/>
              <a:t> is the </a:t>
            </a:r>
            <a:r>
              <a:rPr lang="en-US" sz="2000" dirty="0" smtClean="0">
                <a:solidFill>
                  <a:srgbClr val="800000"/>
                </a:solidFill>
              </a:rPr>
              <a:t>normalization value or expression</a:t>
            </a:r>
            <a:r>
              <a:rPr lang="en-US" sz="2000" dirty="0" smtClean="0"/>
              <a:t>. You can even define a function to use as normalization using as argument </a:t>
            </a:r>
            <a:r>
              <a:rPr lang="en-US" sz="2000" dirty="0" smtClean="0">
                <a:solidFill>
                  <a:srgbClr val="010103"/>
                </a:solidFill>
              </a:rPr>
              <a:t>x</a:t>
            </a:r>
            <a:r>
              <a:rPr lang="en-US" sz="2000" dirty="0" smtClean="0"/>
              <a:t>: e.g.   </a:t>
            </a:r>
            <a:r>
              <a:rPr lang="en-US" sz="2000" dirty="0" smtClean="0">
                <a:solidFill>
                  <a:srgbClr val="010103"/>
                </a:solidFill>
              </a:rPr>
              <a:t>5*x**2+4*x</a:t>
            </a:r>
          </a:p>
          <a:p>
            <a:pPr eaLnBrk="1" hangingPunct="1"/>
            <a:r>
              <a:rPr lang="en-US" sz="2000" dirty="0" smtClean="0">
                <a:solidFill>
                  <a:srgbClr val="010103"/>
                </a:solidFill>
              </a:rPr>
              <a:t>log:</a:t>
            </a:r>
            <a:r>
              <a:rPr lang="en-US" sz="2000" dirty="0" smtClean="0"/>
              <a:t> select linear or log in the color bar axis</a:t>
            </a:r>
          </a:p>
        </p:txBody>
      </p:sp>
      <p:pic>
        <p:nvPicPr>
          <p:cNvPr id="6" name="Picture 5" descr="usrbin2d.png"/>
          <p:cNvPicPr>
            <a:picLocks noChangeAspect="1"/>
          </p:cNvPicPr>
          <p:nvPr/>
        </p:nvPicPr>
        <p:blipFill>
          <a:blip r:embed="rId2"/>
          <a:stretch>
            <a:fillRect/>
          </a:stretch>
        </p:blipFill>
        <p:spPr>
          <a:xfrm>
            <a:off x="609600" y="990600"/>
            <a:ext cx="8153961" cy="1600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p:spPr>
        <p:txBody>
          <a:bodyPr/>
          <a:lstStyle/>
          <a:p>
            <a:fld id="{608AA9EE-9210-4AE9-8BC7-AE061D74DDDF}" type="slidenum">
              <a:rPr lang="en-US"/>
              <a:pPr/>
              <a:t>34</a:t>
            </a:fld>
            <a:endParaRPr lang="en-US"/>
          </a:p>
        </p:txBody>
      </p:sp>
      <p:sp>
        <p:nvSpPr>
          <p:cNvPr id="11268" name="Rectangle 2"/>
          <p:cNvSpPr>
            <a:spLocks noGrp="1" noChangeArrowheads="1"/>
          </p:cNvSpPr>
          <p:nvPr>
            <p:ph type="title"/>
          </p:nvPr>
        </p:nvSpPr>
        <p:spPr/>
        <p:txBody>
          <a:bodyPr/>
          <a:lstStyle/>
          <a:p>
            <a:pPr eaLnBrk="1" hangingPunct="1"/>
            <a:r>
              <a:rPr lang="en-US" sz="3600" dirty="0" smtClean="0"/>
              <a:t>USRBIN (2D plot) </a:t>
            </a:r>
            <a:r>
              <a:rPr lang="en-US" sz="3600" baseline="30000" dirty="0" smtClean="0"/>
              <a:t>cont.</a:t>
            </a:r>
          </a:p>
        </p:txBody>
      </p:sp>
      <p:sp>
        <p:nvSpPr>
          <p:cNvPr id="11269" name="Rectangle 3"/>
          <p:cNvSpPr>
            <a:spLocks noGrp="1" noChangeArrowheads="1"/>
          </p:cNvSpPr>
          <p:nvPr>
            <p:ph type="body" idx="1"/>
          </p:nvPr>
        </p:nvSpPr>
        <p:spPr>
          <a:xfrm>
            <a:off x="750888" y="2708275"/>
            <a:ext cx="7924800" cy="3598863"/>
          </a:xfrm>
        </p:spPr>
        <p:txBody>
          <a:bodyPr/>
          <a:lstStyle/>
          <a:p>
            <a:pPr eaLnBrk="1" hangingPunct="1"/>
            <a:r>
              <a:rPr lang="en-US" sz="2000" dirty="0" smtClean="0"/>
              <a:t>The </a:t>
            </a:r>
            <a:r>
              <a:rPr lang="en-US" sz="2000" dirty="0" smtClean="0">
                <a:solidFill>
                  <a:srgbClr val="C00000"/>
                </a:solidFill>
              </a:rPr>
              <a:t>Min</a:t>
            </a:r>
            <a:r>
              <a:rPr lang="en-US" sz="2000" dirty="0" smtClean="0"/>
              <a:t>imum, </a:t>
            </a:r>
            <a:r>
              <a:rPr lang="en-US" sz="2000" dirty="0" smtClean="0">
                <a:solidFill>
                  <a:srgbClr val="C00000"/>
                </a:solidFill>
              </a:rPr>
              <a:t>Max</a:t>
            </a:r>
            <a:r>
              <a:rPr lang="en-US" sz="2000" dirty="0" smtClean="0"/>
              <a:t>imum, </a:t>
            </a:r>
            <a:r>
              <a:rPr lang="en-US" sz="2000" dirty="0" smtClean="0">
                <a:solidFill>
                  <a:srgbClr val="C00000"/>
                </a:solidFill>
              </a:rPr>
              <a:t>Colors</a:t>
            </a:r>
            <a:r>
              <a:rPr lang="en-US" sz="2000" dirty="0" smtClean="0"/>
              <a:t> and </a:t>
            </a:r>
            <a:r>
              <a:rPr lang="en-US" sz="2000" dirty="0" smtClean="0">
                <a:solidFill>
                  <a:srgbClr val="C00000"/>
                </a:solidFill>
              </a:rPr>
              <a:t>CPD</a:t>
            </a:r>
            <a:r>
              <a:rPr lang="en-US" sz="2000" dirty="0" smtClean="0"/>
              <a:t> (Colors per decade) are interconnected.</a:t>
            </a:r>
          </a:p>
          <a:p>
            <a:pPr eaLnBrk="1" hangingPunct="1">
              <a:buFont typeface="Wingdings" pitchFamily="2" charset="2"/>
              <a:buNone/>
            </a:pPr>
            <a:r>
              <a:rPr lang="en-US" sz="2000" dirty="0" smtClean="0"/>
              <a:t>		</a:t>
            </a:r>
            <a:r>
              <a:rPr lang="en-US" sz="2000" dirty="0" smtClean="0">
                <a:solidFill>
                  <a:srgbClr val="010103"/>
                </a:solidFill>
                <a:latin typeface="Times New Roman" pitchFamily="18" charset="0"/>
              </a:rPr>
              <a:t>	log10(Max) = log10(Min) + Colors/CPD</a:t>
            </a:r>
          </a:p>
          <a:p>
            <a:pPr eaLnBrk="1" hangingPunct="1"/>
            <a:r>
              <a:rPr lang="en-US" sz="2000" dirty="0" smtClean="0"/>
              <a:t>Once the value is changed in one field, the </a:t>
            </a:r>
            <a:r>
              <a:rPr lang="en-US" sz="2000" dirty="0" smtClean="0">
                <a:solidFill>
                  <a:srgbClr val="C00000"/>
                </a:solidFill>
              </a:rPr>
              <a:t>Max</a:t>
            </a:r>
            <a:r>
              <a:rPr lang="en-US" sz="2000" dirty="0" smtClean="0"/>
              <a:t> will be calculated accordingly</a:t>
            </a:r>
          </a:p>
          <a:p>
            <a:pPr eaLnBrk="1" hangingPunct="1"/>
            <a:r>
              <a:rPr lang="en-US" sz="2000" dirty="0" smtClean="0">
                <a:solidFill>
                  <a:srgbClr val="C00000"/>
                </a:solidFill>
              </a:rPr>
              <a:t>Palette</a:t>
            </a:r>
            <a:r>
              <a:rPr lang="en-US" sz="2000" dirty="0" smtClean="0"/>
              <a:t>: offers a possibility to the user to choose from various predefined palettes. The user can define his own palette using the “set palette” command from the “Gnuplot commands” text box</a:t>
            </a:r>
          </a:p>
        </p:txBody>
      </p:sp>
      <p:pic>
        <p:nvPicPr>
          <p:cNvPr id="6" name="Picture 5" descr="usrbin2d.png"/>
          <p:cNvPicPr>
            <a:picLocks noChangeAspect="1"/>
          </p:cNvPicPr>
          <p:nvPr/>
        </p:nvPicPr>
        <p:blipFill>
          <a:blip r:embed="rId2"/>
          <a:stretch>
            <a:fillRect/>
          </a:stretch>
        </p:blipFill>
        <p:spPr>
          <a:xfrm>
            <a:off x="609600" y="990600"/>
            <a:ext cx="8153961" cy="1600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p:spPr>
        <p:txBody>
          <a:bodyPr/>
          <a:lstStyle/>
          <a:p>
            <a:fld id="{A06D299E-7FD4-4040-8F8A-7BD28F6A967C}" type="slidenum">
              <a:rPr lang="en-US"/>
              <a:pPr/>
              <a:t>35</a:t>
            </a:fld>
            <a:endParaRPr lang="en-US"/>
          </a:p>
        </p:txBody>
      </p:sp>
      <p:sp>
        <p:nvSpPr>
          <p:cNvPr id="12292" name="Rectangle 2"/>
          <p:cNvSpPr>
            <a:spLocks noGrp="1" noChangeArrowheads="1"/>
          </p:cNvSpPr>
          <p:nvPr>
            <p:ph type="title"/>
          </p:nvPr>
        </p:nvSpPr>
        <p:spPr/>
        <p:txBody>
          <a:bodyPr/>
          <a:lstStyle/>
          <a:p>
            <a:pPr eaLnBrk="1" hangingPunct="1"/>
            <a:r>
              <a:rPr lang="en-US" sz="3600" smtClean="0"/>
              <a:t>USRBIN (2D plot) </a:t>
            </a:r>
            <a:r>
              <a:rPr lang="en-US" sz="3600" baseline="30000" smtClean="0"/>
              <a:t>cont..</a:t>
            </a:r>
          </a:p>
        </p:txBody>
      </p:sp>
      <p:sp>
        <p:nvSpPr>
          <p:cNvPr id="12293" name="Rectangle 3"/>
          <p:cNvSpPr>
            <a:spLocks noGrp="1" noChangeArrowheads="1"/>
          </p:cNvSpPr>
          <p:nvPr>
            <p:ph type="body" idx="1"/>
          </p:nvPr>
        </p:nvSpPr>
        <p:spPr>
          <a:xfrm>
            <a:off x="750888" y="1052513"/>
            <a:ext cx="7924800" cy="5181600"/>
          </a:xfrm>
        </p:spPr>
        <p:txBody>
          <a:bodyPr/>
          <a:lstStyle/>
          <a:p>
            <a:pPr eaLnBrk="1" hangingPunct="1">
              <a:buFont typeface="Wingdings" pitchFamily="2" charset="2"/>
              <a:buNone/>
            </a:pPr>
            <a:r>
              <a:rPr lang="en-US" smtClean="0"/>
              <a:t>Superimpose the geometry can be done either automatically or manually.</a:t>
            </a:r>
          </a:p>
          <a:p>
            <a:pPr lvl="1" eaLnBrk="1" hangingPunct="1"/>
            <a:r>
              <a:rPr lang="en-US" smtClean="0">
                <a:solidFill>
                  <a:srgbClr val="800000"/>
                </a:solidFill>
              </a:rPr>
              <a:t>Auto:</a:t>
            </a:r>
            <a:r>
              <a:rPr lang="en-US" smtClean="0"/>
              <a:t> Select </a:t>
            </a:r>
            <a:r>
              <a:rPr lang="en-US" smtClean="0">
                <a:solidFill>
                  <a:srgbClr val="010103"/>
                </a:solidFill>
              </a:rPr>
              <a:t>–Auto-</a:t>
            </a:r>
            <a:r>
              <a:rPr lang="en-US" smtClean="0"/>
              <a:t> in the Use: field of the Geometry and the program will try to draw the geometry at the middle of the limits on the projection axis. To change the position modify the </a:t>
            </a:r>
            <a:r>
              <a:rPr lang="en-US" smtClean="0">
                <a:solidFill>
                  <a:srgbClr val="010103"/>
                </a:solidFill>
              </a:rPr>
              <a:t>Pos</a:t>
            </a:r>
            <a:r>
              <a:rPr lang="en-US" smtClean="0"/>
              <a:t>: value</a:t>
            </a:r>
          </a:p>
          <a:p>
            <a:pPr lvl="1" eaLnBrk="1" hangingPunct="1"/>
            <a:r>
              <a:rPr lang="en-US" smtClean="0">
                <a:solidFill>
                  <a:srgbClr val="800000"/>
                </a:solidFill>
              </a:rPr>
              <a:t>Manual:</a:t>
            </a:r>
            <a:r>
              <a:rPr lang="en-US" smtClean="0"/>
              <a:t> The dropdown listbox will display also a list of all geometry plots in the flair project. Select the one you prefer and the plotting axis. The manual mode can be used in special cases when the usrbin file do not contain the absolute coordinates</a:t>
            </a:r>
          </a:p>
          <a:p>
            <a:pPr eaLnBrk="1" hangingPunct="1"/>
            <a:r>
              <a:rPr lang="en-US" smtClean="0"/>
              <a:t>The color palette is predefined in flair, but the user can modify it with the “</a:t>
            </a:r>
            <a:r>
              <a:rPr lang="en-US" smtClean="0">
                <a:solidFill>
                  <a:srgbClr val="800000"/>
                </a:solidFill>
              </a:rPr>
              <a:t>set palette</a:t>
            </a:r>
            <a:r>
              <a:rPr lang="en-US" smtClean="0"/>
              <a:t>” gnuplot command. See gnuplot help page for more info.</a:t>
            </a:r>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4BEA2BFC-75A5-4A37-BD2C-7F1B9B9B2627}" type="slidenum">
              <a:rPr lang="en-US"/>
              <a:pPr/>
              <a:t>36</a:t>
            </a:fld>
            <a:endParaRPr lang="en-US"/>
          </a:p>
        </p:txBody>
      </p:sp>
      <p:sp>
        <p:nvSpPr>
          <p:cNvPr id="13316" name="Rectangle 2"/>
          <p:cNvSpPr>
            <a:spLocks noGrp="1" noChangeArrowheads="1"/>
          </p:cNvSpPr>
          <p:nvPr>
            <p:ph type="title"/>
          </p:nvPr>
        </p:nvSpPr>
        <p:spPr/>
        <p:txBody>
          <a:bodyPr/>
          <a:lstStyle/>
          <a:p>
            <a:pPr eaLnBrk="1" hangingPunct="1"/>
            <a:r>
              <a:rPr lang="en-US" sz="3600" smtClean="0"/>
              <a:t>USRBIN (1D-plots)</a:t>
            </a:r>
          </a:p>
        </p:txBody>
      </p:sp>
      <p:sp>
        <p:nvSpPr>
          <p:cNvPr id="13317" name="Rectangle 3"/>
          <p:cNvSpPr>
            <a:spLocks noGrp="1" noChangeArrowheads="1"/>
          </p:cNvSpPr>
          <p:nvPr>
            <p:ph type="body" idx="1"/>
          </p:nvPr>
        </p:nvSpPr>
        <p:spPr>
          <a:xfrm>
            <a:off x="750888" y="2590800"/>
            <a:ext cx="7924800" cy="3238500"/>
          </a:xfrm>
        </p:spPr>
        <p:txBody>
          <a:bodyPr/>
          <a:lstStyle/>
          <a:p>
            <a:pPr eaLnBrk="1" hangingPunct="1">
              <a:buNone/>
            </a:pPr>
            <a:r>
              <a:rPr lang="en-US" sz="2000" dirty="0" smtClean="0">
                <a:solidFill>
                  <a:srgbClr val="C00000"/>
                </a:solidFill>
              </a:rPr>
              <a:t>1D Projection</a:t>
            </a:r>
          </a:p>
          <a:p>
            <a:pPr eaLnBrk="1" hangingPunct="1"/>
            <a:r>
              <a:rPr lang="en-US" sz="2000" dirty="0" smtClean="0"/>
              <a:t>Select the projection axis from “Projection &amp; Limits” as before</a:t>
            </a:r>
          </a:p>
          <a:p>
            <a:pPr eaLnBrk="1" hangingPunct="1">
              <a:buNone/>
            </a:pPr>
            <a:r>
              <a:rPr lang="en-US" sz="2000" dirty="0" smtClean="0"/>
              <a:t>	WARNING: When making projections the error is typically underestimated.</a:t>
            </a:r>
            <a:endParaRPr lang="en-US" dirty="0" smtClean="0"/>
          </a:p>
          <a:p>
            <a:pPr eaLnBrk="1" hangingPunct="1">
              <a:buNone/>
            </a:pPr>
            <a:r>
              <a:rPr lang="en-US" sz="2000" dirty="0" smtClean="0">
                <a:solidFill>
                  <a:srgbClr val="C00000"/>
                </a:solidFill>
              </a:rPr>
              <a:t>1D Max</a:t>
            </a:r>
          </a:p>
          <a:p>
            <a:pPr eaLnBrk="1" hangingPunct="1"/>
            <a:r>
              <a:rPr lang="en-US" dirty="0" smtClean="0"/>
              <a:t>Same as the 1D Projection, but displays only the maximum value on each slice. (</a:t>
            </a:r>
            <a:r>
              <a:rPr lang="en-US" dirty="0" err="1" smtClean="0"/>
              <a:t>eg</a:t>
            </a:r>
            <a:r>
              <a:rPr lang="en-US" dirty="0" smtClean="0"/>
              <a:t>. on a Z-projection, it will display the maximum on each X-Y slice)</a:t>
            </a:r>
          </a:p>
          <a:p>
            <a:pPr eaLnBrk="1" hangingPunct="1">
              <a:buNone/>
            </a:pPr>
            <a:r>
              <a:rPr lang="en-US" dirty="0" smtClean="0">
                <a:solidFill>
                  <a:srgbClr val="C00000"/>
                </a:solidFill>
              </a:rPr>
              <a:t>1D Trace H or V</a:t>
            </a:r>
          </a:p>
          <a:p>
            <a:pPr eaLnBrk="1" hangingPunct="1"/>
            <a:r>
              <a:rPr lang="en-US" dirty="0" smtClean="0"/>
              <a:t>Displays the position of the maximum and also the FWHM on either the horizontal or vertical plane (requires the </a:t>
            </a:r>
            <a:r>
              <a:rPr lang="en-US" dirty="0" err="1" smtClean="0">
                <a:solidFill>
                  <a:srgbClr val="C00000"/>
                </a:solidFill>
              </a:rPr>
              <a:t>usbmax.c</a:t>
            </a:r>
            <a:r>
              <a:rPr lang="en-US" dirty="0" smtClean="0"/>
              <a:t> </a:t>
            </a:r>
            <a:r>
              <a:rPr lang="en-US" dirty="0" err="1" smtClean="0"/>
              <a:t>prg</a:t>
            </a:r>
            <a:r>
              <a:rPr lang="en-US" dirty="0" smtClean="0"/>
              <a:t>)</a:t>
            </a:r>
          </a:p>
          <a:p>
            <a:pPr eaLnBrk="1" hangingPunct="1">
              <a:buNone/>
            </a:pPr>
            <a:r>
              <a:rPr lang="en-US" dirty="0" smtClean="0"/>
              <a:t>Plotting Style: (see USR-1D)</a:t>
            </a:r>
            <a:endParaRPr lang="en-US" sz="2000" dirty="0" smtClean="0"/>
          </a:p>
        </p:txBody>
      </p:sp>
      <p:pic>
        <p:nvPicPr>
          <p:cNvPr id="6" name="Picture 5" descr="usrbin1d.png"/>
          <p:cNvPicPr>
            <a:picLocks noChangeAspect="1"/>
          </p:cNvPicPr>
          <p:nvPr/>
        </p:nvPicPr>
        <p:blipFill>
          <a:blip r:embed="rId2"/>
          <a:stretch>
            <a:fillRect/>
          </a:stretch>
        </p:blipFill>
        <p:spPr>
          <a:xfrm>
            <a:off x="609600" y="990600"/>
            <a:ext cx="8162168" cy="1600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p:spPr>
        <p:txBody>
          <a:bodyPr/>
          <a:lstStyle/>
          <a:p>
            <a:fld id="{E1E1EC2C-09E3-47E6-BC5D-4D785A8B2C2C}" type="slidenum">
              <a:rPr lang="en-US"/>
              <a:pPr/>
              <a:t>37</a:t>
            </a:fld>
            <a:endParaRPr lang="en-US"/>
          </a:p>
        </p:txBody>
      </p:sp>
      <p:sp>
        <p:nvSpPr>
          <p:cNvPr id="14340" name="Rectangle 2"/>
          <p:cNvSpPr>
            <a:spLocks noGrp="1" noChangeArrowheads="1"/>
          </p:cNvSpPr>
          <p:nvPr>
            <p:ph type="title"/>
          </p:nvPr>
        </p:nvSpPr>
        <p:spPr/>
        <p:txBody>
          <a:bodyPr/>
          <a:lstStyle/>
          <a:p>
            <a:pPr eaLnBrk="1" hangingPunct="1"/>
            <a:r>
              <a:rPr lang="en-US" sz="3600" smtClean="0"/>
              <a:t>USR-1D Single Differential Plot</a:t>
            </a:r>
          </a:p>
        </p:txBody>
      </p:sp>
      <p:sp>
        <p:nvSpPr>
          <p:cNvPr id="201731" name="Rectangle 3"/>
          <p:cNvSpPr>
            <a:spLocks noGrp="1" noChangeArrowheads="1"/>
          </p:cNvSpPr>
          <p:nvPr>
            <p:ph type="body" idx="1"/>
          </p:nvPr>
        </p:nvSpPr>
        <p:spPr>
          <a:xfrm>
            <a:off x="750888" y="3503613"/>
            <a:ext cx="7924800" cy="2517775"/>
          </a:xfrm>
        </p:spPr>
        <p:txBody>
          <a:bodyPr/>
          <a:lstStyle/>
          <a:p>
            <a:pPr eaLnBrk="1" hangingPunct="1">
              <a:defRPr/>
            </a:pPr>
            <a:r>
              <a:rPr lang="en-US" sz="2000" smtClean="0"/>
              <a:t>USR-1D is able to plot the 1D single differential information from the </a:t>
            </a:r>
            <a:r>
              <a:rPr lang="en-US" sz="2000" smtClean="0">
                <a:solidFill>
                  <a:srgbClr val="800000"/>
                </a:solidFill>
              </a:rPr>
              <a:t>USRBDX, USRCOLL, USRTRACK</a:t>
            </a:r>
            <a:r>
              <a:rPr lang="en-US" sz="2000" smtClean="0"/>
              <a:t> and </a:t>
            </a:r>
            <a:r>
              <a:rPr lang="en-US" sz="2000" smtClean="0">
                <a:solidFill>
                  <a:srgbClr val="800000"/>
                </a:solidFill>
              </a:rPr>
              <a:t>USRYIELD</a:t>
            </a:r>
            <a:r>
              <a:rPr lang="en-US" sz="2000" smtClean="0"/>
              <a:t> cards (The 2D information is not handled).</a:t>
            </a:r>
          </a:p>
          <a:p>
            <a:pPr eaLnBrk="1" hangingPunct="1">
              <a:defRPr/>
            </a:pPr>
            <a:r>
              <a:rPr lang="en-US" sz="2000" smtClean="0"/>
              <a:t>The file type in use should have the extension </a:t>
            </a:r>
            <a:r>
              <a:rPr lang="en-US" sz="2000" b="1" smtClean="0">
                <a:solidFill>
                  <a:srgbClr val="800000"/>
                </a:solidFill>
                <a:effectLst>
                  <a:outerShdw blurRad="38100" dist="38100" dir="2700000" algn="tl">
                    <a:srgbClr val="C0C0C0"/>
                  </a:outerShdw>
                </a:effectLst>
              </a:rPr>
              <a:t>_tab.lis</a:t>
            </a:r>
            <a:r>
              <a:rPr lang="en-US" sz="2000" smtClean="0"/>
              <a:t> and are generated by the FLUKA data merging tools (See Data Frame)</a:t>
            </a:r>
          </a:p>
          <a:p>
            <a:pPr eaLnBrk="1" hangingPunct="1">
              <a:defRPr/>
            </a:pPr>
            <a:r>
              <a:rPr lang="en-US" sz="2000" smtClean="0"/>
              <a:t>You can superimpose many scoring output in a single plot.</a:t>
            </a:r>
          </a:p>
        </p:txBody>
      </p:sp>
      <p:pic>
        <p:nvPicPr>
          <p:cNvPr id="14342" name="Picture 5" descr="usr1d_plot"/>
          <p:cNvPicPr>
            <a:picLocks noChangeAspect="1" noChangeArrowheads="1"/>
          </p:cNvPicPr>
          <p:nvPr/>
        </p:nvPicPr>
        <p:blipFill>
          <a:blip r:embed="rId2"/>
          <a:srcRect/>
          <a:stretch>
            <a:fillRect/>
          </a:stretch>
        </p:blipFill>
        <p:spPr bwMode="auto">
          <a:xfrm>
            <a:off x="1187450" y="981075"/>
            <a:ext cx="6913563"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p>
            <a:fld id="{A5F875BB-B175-49FC-9B12-01144017FD79}" type="slidenum">
              <a:rPr lang="en-US"/>
              <a:pPr/>
              <a:t>38</a:t>
            </a:fld>
            <a:endParaRPr lang="en-US"/>
          </a:p>
        </p:txBody>
      </p:sp>
      <p:sp>
        <p:nvSpPr>
          <p:cNvPr id="15364" name="Rectangle 2"/>
          <p:cNvSpPr>
            <a:spLocks noGrp="1" noChangeArrowheads="1"/>
          </p:cNvSpPr>
          <p:nvPr>
            <p:ph type="title"/>
          </p:nvPr>
        </p:nvSpPr>
        <p:spPr/>
        <p:txBody>
          <a:bodyPr/>
          <a:lstStyle/>
          <a:p>
            <a:pPr eaLnBrk="1" hangingPunct="1"/>
            <a:r>
              <a:rPr lang="en-US" sz="3600" smtClean="0"/>
              <a:t>USR-1D Single Differential Plot</a:t>
            </a:r>
          </a:p>
        </p:txBody>
      </p:sp>
      <p:sp>
        <p:nvSpPr>
          <p:cNvPr id="1832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000" smtClean="0"/>
              <a:t>The basic steps to create a plot are:</a:t>
            </a:r>
          </a:p>
          <a:p>
            <a:pPr eaLnBrk="1" hangingPunct="1">
              <a:lnSpc>
                <a:spcPct val="90000"/>
              </a:lnSpc>
              <a:defRPr/>
            </a:pPr>
            <a:r>
              <a:rPr lang="en-US" sz="2000" smtClean="0"/>
              <a:t>Add or Clone a _tab.lis file, in the </a:t>
            </a:r>
            <a:r>
              <a:rPr lang="en-US" sz="2000" smtClean="0">
                <a:solidFill>
                  <a:srgbClr val="010103"/>
                </a:solidFill>
              </a:rPr>
              <a:t>Detectors listbox</a:t>
            </a:r>
            <a:r>
              <a:rPr lang="en-US" sz="2000" smtClean="0"/>
              <a:t>.</a:t>
            </a:r>
          </a:p>
          <a:p>
            <a:pPr eaLnBrk="1" hangingPunct="1">
              <a:lnSpc>
                <a:spcPct val="90000"/>
              </a:lnSpc>
              <a:defRPr/>
            </a:pPr>
            <a:r>
              <a:rPr lang="en-US" sz="2000" smtClean="0"/>
              <a:t>Select the detector to be used from the </a:t>
            </a:r>
            <a:r>
              <a:rPr lang="en-US" sz="2000" smtClean="0">
                <a:solidFill>
                  <a:srgbClr val="010103"/>
                </a:solidFill>
              </a:rPr>
              <a:t>Det: dropdown</a:t>
            </a:r>
            <a:r>
              <a:rPr lang="en-US" sz="2000" smtClean="0"/>
              <a:t> listbox</a:t>
            </a:r>
          </a:p>
          <a:p>
            <a:pPr eaLnBrk="1" hangingPunct="1">
              <a:lnSpc>
                <a:spcPct val="90000"/>
              </a:lnSpc>
              <a:defRPr/>
            </a:pPr>
            <a:r>
              <a:rPr lang="en-US" sz="2000" smtClean="0"/>
              <a:t>Set a name in the </a:t>
            </a:r>
            <a:r>
              <a:rPr lang="en-US" sz="2000" smtClean="0">
                <a:solidFill>
                  <a:srgbClr val="010103"/>
                </a:solidFill>
              </a:rPr>
              <a:t>Name:</a:t>
            </a:r>
            <a:r>
              <a:rPr lang="en-US" sz="2000" smtClean="0"/>
              <a:t> field. Names starting with </a:t>
            </a:r>
            <a:r>
              <a:rPr lang="en-US" sz="2000" smtClean="0">
                <a:solidFill>
                  <a:srgbClr val="010103"/>
                </a:solidFill>
              </a:rPr>
              <a:t># </a:t>
            </a:r>
            <a:r>
              <a:rPr lang="en-US" sz="2000" smtClean="0"/>
              <a:t>will not be displayed as keys in the plot</a:t>
            </a:r>
          </a:p>
          <a:p>
            <a:pPr eaLnBrk="1" hangingPunct="1">
              <a:lnSpc>
                <a:spcPct val="90000"/>
              </a:lnSpc>
              <a:defRPr/>
            </a:pPr>
            <a:r>
              <a:rPr lang="en-US" sz="2000" smtClean="0"/>
              <a:t>Select the </a:t>
            </a:r>
            <a:r>
              <a:rPr lang="en-US" sz="2000" smtClean="0">
                <a:solidFill>
                  <a:srgbClr val="010103"/>
                </a:solidFill>
              </a:rPr>
              <a:t>X:</a:t>
            </a:r>
            <a:r>
              <a:rPr lang="en-US" sz="2000" smtClean="0"/>
              <a:t> and </a:t>
            </a:r>
            <a:r>
              <a:rPr lang="en-US" sz="2000" smtClean="0">
                <a:solidFill>
                  <a:srgbClr val="010103"/>
                </a:solidFill>
              </a:rPr>
              <a:t>Y:</a:t>
            </a:r>
            <a:r>
              <a:rPr lang="en-US" sz="2000" smtClean="0"/>
              <a:t> information to plot as well the </a:t>
            </a:r>
            <a:r>
              <a:rPr lang="en-US" sz="2000" smtClean="0">
                <a:solidFill>
                  <a:srgbClr val="010103"/>
                </a:solidFill>
              </a:rPr>
              <a:t>Style:</a:t>
            </a:r>
            <a:br>
              <a:rPr lang="en-US" sz="2000" smtClean="0">
                <a:solidFill>
                  <a:srgbClr val="010103"/>
                </a:solidFill>
              </a:rPr>
            </a:br>
            <a:r>
              <a:rPr lang="en-US" sz="2000" smtClean="0">
                <a:solidFill>
                  <a:srgbClr val="010103"/>
                </a:solidFill>
              </a:rPr>
              <a:t>X,Y,Style </a:t>
            </a:r>
            <a:r>
              <a:rPr lang="en-US" sz="2000" smtClean="0"/>
              <a:t>have different values</a:t>
            </a:r>
            <a:r>
              <a:rPr lang="en-US" sz="2000" smtClean="0">
                <a:solidFill>
                  <a:srgbClr val="010103"/>
                </a:solidFill>
              </a:rPr>
              <a:t>.</a:t>
            </a:r>
            <a:br>
              <a:rPr lang="en-US" sz="2000" smtClean="0">
                <a:solidFill>
                  <a:srgbClr val="010103"/>
                </a:solidFill>
              </a:rPr>
            </a:br>
            <a:r>
              <a:rPr lang="en-US" sz="2000" b="1" smtClean="0">
                <a:solidFill>
                  <a:srgbClr val="800000"/>
                </a:solidFill>
                <a:effectLst>
                  <a:outerShdw blurRad="38100" dist="38100" dir="2700000" algn="tl">
                    <a:srgbClr val="C0C0C0"/>
                  </a:outerShdw>
                </a:effectLst>
              </a:rPr>
              <a:t>Note:</a:t>
            </a:r>
            <a:r>
              <a:rPr lang="en-US" sz="2000" smtClean="0">
                <a:solidFill>
                  <a:srgbClr val="800000"/>
                </a:solidFill>
              </a:rPr>
              <a:t> Different combination will be interpreted in different way from gnuplot, resulting to maybe unwanted results</a:t>
            </a:r>
          </a:p>
          <a:p>
            <a:pPr eaLnBrk="1" hangingPunct="1">
              <a:lnSpc>
                <a:spcPct val="90000"/>
              </a:lnSpc>
              <a:defRPr/>
            </a:pPr>
            <a:r>
              <a:rPr lang="en-US" sz="2000" smtClean="0"/>
              <a:t>You have the possibility to select:</a:t>
            </a:r>
          </a:p>
          <a:p>
            <a:pPr lvl="1" eaLnBrk="1" hangingPunct="1">
              <a:lnSpc>
                <a:spcPct val="90000"/>
              </a:lnSpc>
              <a:defRPr/>
            </a:pPr>
            <a:r>
              <a:rPr lang="en-US" sz="1800" smtClean="0"/>
              <a:t>Plotting axes</a:t>
            </a:r>
          </a:p>
          <a:p>
            <a:pPr lvl="1" eaLnBrk="1" hangingPunct="1">
              <a:lnSpc>
                <a:spcPct val="90000"/>
              </a:lnSpc>
              <a:defRPr/>
            </a:pPr>
            <a:r>
              <a:rPr lang="en-US" sz="1800" smtClean="0"/>
              <a:t>Smoothing of the plot</a:t>
            </a:r>
          </a:p>
          <a:p>
            <a:pPr lvl="1" eaLnBrk="1" hangingPunct="1">
              <a:lnSpc>
                <a:spcPct val="90000"/>
              </a:lnSpc>
              <a:defRPr/>
            </a:pPr>
            <a:r>
              <a:rPr lang="en-US" sz="1800" smtClean="0"/>
              <a:t>Color, line type, width, point sizes etc.</a:t>
            </a:r>
            <a:br>
              <a:rPr lang="en-US" sz="1800" smtClean="0"/>
            </a:br>
            <a:r>
              <a:rPr lang="en-US" sz="1800" smtClean="0"/>
              <a:t>(Enter the command “test” in the gnuplot command and hit “Plot” you will get a plot of all possible types)</a:t>
            </a:r>
          </a:p>
          <a:p>
            <a:pPr lvl="1" eaLnBrk="1" hangingPunct="1">
              <a:lnSpc>
                <a:spcPct val="90000"/>
              </a:lnSpc>
              <a:defRPr/>
            </a:pPr>
            <a:r>
              <a:rPr lang="en-US" sz="1800" smtClean="0"/>
              <a:t>Predefined styles</a:t>
            </a:r>
          </a:p>
          <a:p>
            <a:pPr eaLnBrk="1" hangingPunct="1">
              <a:lnSpc>
                <a:spcPct val="90000"/>
              </a:lnSpc>
              <a:buFont typeface="Wingdings" pitchFamily="2" charset="2"/>
              <a:buNone/>
              <a:defRPr/>
            </a:pPr>
            <a:endParaRPr lang="en-US"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2799562E-7E91-4B3A-BC6A-E26E22D65478}" type="slidenum">
              <a:rPr lang="en-US"/>
              <a:pPr/>
              <a:t>39</a:t>
            </a:fld>
            <a:endParaRPr lang="en-US"/>
          </a:p>
        </p:txBody>
      </p:sp>
      <p:sp>
        <p:nvSpPr>
          <p:cNvPr id="16388" name="Rectangle 2"/>
          <p:cNvSpPr>
            <a:spLocks noGrp="1" noChangeArrowheads="1"/>
          </p:cNvSpPr>
          <p:nvPr>
            <p:ph type="title"/>
          </p:nvPr>
        </p:nvSpPr>
        <p:spPr/>
        <p:txBody>
          <a:bodyPr/>
          <a:lstStyle/>
          <a:p>
            <a:pPr eaLnBrk="1" hangingPunct="1"/>
            <a:r>
              <a:rPr lang="en-US" sz="3600" smtClean="0"/>
              <a:t>USR-1D Plots</a:t>
            </a:r>
          </a:p>
        </p:txBody>
      </p:sp>
      <p:sp>
        <p:nvSpPr>
          <p:cNvPr id="16389" name="Rectangle 3"/>
          <p:cNvSpPr>
            <a:spLocks noGrp="1" noChangeArrowheads="1"/>
          </p:cNvSpPr>
          <p:nvPr>
            <p:ph type="body" idx="1"/>
          </p:nvPr>
        </p:nvSpPr>
        <p:spPr>
          <a:xfrm>
            <a:off x="750888" y="1127125"/>
            <a:ext cx="7924800" cy="5181600"/>
          </a:xfrm>
        </p:spPr>
        <p:txBody>
          <a:bodyPr/>
          <a:lstStyle/>
          <a:p>
            <a:pPr eaLnBrk="1" hangingPunct="1">
              <a:lnSpc>
                <a:spcPct val="90000"/>
              </a:lnSpc>
            </a:pPr>
            <a:r>
              <a:rPr lang="en-US" sz="2000" smtClean="0">
                <a:solidFill>
                  <a:srgbClr val="010103"/>
                </a:solidFill>
              </a:rPr>
              <a:t>X:</a:t>
            </a:r>
            <a:r>
              <a:rPr lang="en-US" sz="2000" smtClean="0"/>
              <a:t> choices:</a:t>
            </a:r>
            <a:br>
              <a:rPr lang="en-US" sz="2000" smtClean="0"/>
            </a:br>
            <a:r>
              <a:rPr lang="en-US" sz="2000" smtClean="0"/>
              <a:t>[</a:t>
            </a:r>
            <a:r>
              <a:rPr lang="en-US" sz="2000" smtClean="0">
                <a:solidFill>
                  <a:srgbClr val="800000"/>
                </a:solidFill>
              </a:rPr>
              <a:t>xl, xh</a:t>
            </a:r>
            <a:r>
              <a:rPr lang="en-US" sz="2000" smtClean="0"/>
              <a:t> refer to the limits of each individual bin of the histogram]</a:t>
            </a:r>
          </a:p>
          <a:p>
            <a:pPr lvl="1" eaLnBrk="1" hangingPunct="1">
              <a:lnSpc>
                <a:spcPct val="90000"/>
              </a:lnSpc>
            </a:pPr>
            <a:r>
              <a:rPr lang="en-US" sz="1800" smtClean="0">
                <a:solidFill>
                  <a:srgbClr val="010103"/>
                </a:solidFill>
              </a:rPr>
              <a:t>GeoMean [sqrt(xl*xh)]</a:t>
            </a:r>
            <a:r>
              <a:rPr lang="en-US" sz="1800" smtClean="0"/>
              <a:t>	Geometrical mean. Should be used</a:t>
            </a:r>
            <a:br>
              <a:rPr lang="en-US" sz="1800" smtClean="0"/>
            </a:br>
            <a:r>
              <a:rPr lang="en-US" sz="1800" smtClean="0"/>
              <a:t>				if X is </a:t>
            </a:r>
            <a:r>
              <a:rPr lang="en-US" sz="1800" smtClean="0">
                <a:solidFill>
                  <a:srgbClr val="800000"/>
                </a:solidFill>
              </a:rPr>
              <a:t>scored</a:t>
            </a:r>
            <a:r>
              <a:rPr lang="en-US" sz="1800" smtClean="0"/>
              <a:t> as a log-histogram</a:t>
            </a:r>
          </a:p>
          <a:p>
            <a:pPr lvl="1" eaLnBrk="1" hangingPunct="1">
              <a:lnSpc>
                <a:spcPct val="90000"/>
              </a:lnSpc>
            </a:pPr>
            <a:r>
              <a:rPr lang="en-US" sz="1800" smtClean="0">
                <a:solidFill>
                  <a:srgbClr val="010103"/>
                </a:solidFill>
              </a:rPr>
              <a:t>Mean [(xl+xh)/2]</a:t>
            </a:r>
            <a:r>
              <a:rPr lang="en-US" sz="1800" smtClean="0"/>
              <a:t>		Normal mean. For </a:t>
            </a:r>
            <a:r>
              <a:rPr lang="en-US" sz="1800" smtClean="0">
                <a:solidFill>
                  <a:srgbClr val="800000"/>
                </a:solidFill>
              </a:rPr>
              <a:t>linear</a:t>
            </a:r>
            <a:r>
              <a:rPr lang="en-US" sz="1800" smtClean="0"/>
              <a:t> scoring</a:t>
            </a:r>
          </a:p>
          <a:p>
            <a:pPr lvl="1" eaLnBrk="1" hangingPunct="1">
              <a:lnSpc>
                <a:spcPct val="90000"/>
              </a:lnSpc>
            </a:pPr>
            <a:r>
              <a:rPr lang="en-US" sz="1800" smtClean="0">
                <a:solidFill>
                  <a:srgbClr val="010103"/>
                </a:solidFill>
              </a:rPr>
              <a:t>Low [xl]</a:t>
            </a:r>
            <a:r>
              <a:rPr lang="en-US" sz="1800" smtClean="0"/>
              <a:t>			Low value of the bin</a:t>
            </a:r>
          </a:p>
          <a:p>
            <a:pPr lvl="1" eaLnBrk="1" hangingPunct="1">
              <a:lnSpc>
                <a:spcPct val="90000"/>
              </a:lnSpc>
            </a:pPr>
            <a:r>
              <a:rPr lang="en-US" sz="1800" smtClean="0">
                <a:solidFill>
                  <a:srgbClr val="010103"/>
                </a:solidFill>
              </a:rPr>
              <a:t>High [xh]</a:t>
            </a:r>
            <a:r>
              <a:rPr lang="en-US" sz="1800" smtClean="0"/>
              <a:t>			High value of the bin</a:t>
            </a:r>
          </a:p>
          <a:p>
            <a:pPr eaLnBrk="1" hangingPunct="1">
              <a:lnSpc>
                <a:spcPct val="90000"/>
              </a:lnSpc>
            </a:pPr>
            <a:r>
              <a:rPr lang="en-US" sz="1800" smtClean="0">
                <a:solidFill>
                  <a:srgbClr val="010103"/>
                </a:solidFill>
              </a:rPr>
              <a:t>Y:</a:t>
            </a:r>
            <a:r>
              <a:rPr lang="en-US" sz="2000" smtClean="0"/>
              <a:t> choices:</a:t>
            </a:r>
          </a:p>
          <a:p>
            <a:pPr lvl="1" eaLnBrk="1" hangingPunct="1">
              <a:lnSpc>
                <a:spcPct val="90000"/>
              </a:lnSpc>
            </a:pPr>
            <a:r>
              <a:rPr lang="en-US" sz="1800" smtClean="0">
                <a:solidFill>
                  <a:srgbClr val="010103"/>
                </a:solidFill>
              </a:rPr>
              <a:t>Y</a:t>
            </a:r>
            <a:r>
              <a:rPr lang="en-US" sz="1800" smtClean="0"/>
              <a:t>				</a:t>
            </a:r>
            <a:r>
              <a:rPr lang="en-US" sz="1800" smtClean="0">
                <a:solidFill>
                  <a:srgbClr val="800000"/>
                </a:solidFill>
              </a:rPr>
              <a:t>Y-bin</a:t>
            </a:r>
            <a:r>
              <a:rPr lang="en-US" sz="1800" smtClean="0"/>
              <a:t> value as given by FLUKA</a:t>
            </a:r>
          </a:p>
          <a:p>
            <a:pPr lvl="1" eaLnBrk="1" hangingPunct="1">
              <a:lnSpc>
                <a:spcPct val="90000"/>
              </a:lnSpc>
            </a:pPr>
            <a:r>
              <a:rPr lang="en-US" sz="1800" smtClean="0">
                <a:solidFill>
                  <a:srgbClr val="010103"/>
                </a:solidFill>
              </a:rPr>
              <a:t>Y </a:t>
            </a:r>
            <a:r>
              <a:rPr lang="en-US" sz="1800" smtClean="0">
                <a:solidFill>
                  <a:srgbClr val="010103"/>
                </a:solidFill>
                <a:sym typeface="Symbol" pitchFamily="18" charset="2"/>
              </a:rPr>
              <a:t> &lt;X&gt;</a:t>
            </a:r>
            <a:r>
              <a:rPr lang="en-US" sz="1800" smtClean="0">
                <a:sym typeface="Symbol" pitchFamily="18" charset="2"/>
              </a:rPr>
              <a:t>			Y-bin value multiplied by the </a:t>
            </a:r>
            <a:r>
              <a:rPr lang="en-US" sz="1800" smtClean="0">
                <a:solidFill>
                  <a:srgbClr val="800000"/>
                </a:solidFill>
                <a:sym typeface="Symbol" pitchFamily="18" charset="2"/>
              </a:rPr>
              <a:t>mean</a:t>
            </a:r>
            <a:br>
              <a:rPr lang="en-US" sz="1800" smtClean="0">
                <a:solidFill>
                  <a:srgbClr val="800000"/>
                </a:solidFill>
                <a:sym typeface="Symbol" pitchFamily="18" charset="2"/>
              </a:rPr>
            </a:br>
            <a:r>
              <a:rPr lang="en-US" sz="1800" smtClean="0">
                <a:solidFill>
                  <a:srgbClr val="800000"/>
                </a:solidFill>
                <a:sym typeface="Symbol" pitchFamily="18" charset="2"/>
              </a:rPr>
              <a:t>				X value</a:t>
            </a:r>
            <a:r>
              <a:rPr lang="en-US" sz="1800" smtClean="0">
                <a:sym typeface="Symbol" pitchFamily="18" charset="2"/>
              </a:rPr>
              <a:t> of the bin (Isolethargic)</a:t>
            </a:r>
          </a:p>
          <a:p>
            <a:pPr lvl="1" eaLnBrk="1" hangingPunct="1">
              <a:lnSpc>
                <a:spcPct val="90000"/>
              </a:lnSpc>
            </a:pPr>
            <a:r>
              <a:rPr lang="en-US" sz="1800" smtClean="0">
                <a:solidFill>
                  <a:srgbClr val="010103"/>
                </a:solidFill>
              </a:rPr>
              <a:t>Y </a:t>
            </a:r>
            <a:r>
              <a:rPr lang="en-US" sz="1800" smtClean="0">
                <a:solidFill>
                  <a:srgbClr val="010103"/>
                </a:solidFill>
                <a:sym typeface="Symbol" pitchFamily="18" charset="2"/>
              </a:rPr>
              <a:t> &lt;Xgeo&gt;</a:t>
            </a:r>
            <a:r>
              <a:rPr lang="en-US" sz="1800" smtClean="0">
                <a:sym typeface="Symbol" pitchFamily="18" charset="2"/>
              </a:rPr>
              <a:t>		Y-bin value multiplied by the 					</a:t>
            </a:r>
            <a:r>
              <a:rPr lang="en-US" sz="1800" smtClean="0">
                <a:solidFill>
                  <a:srgbClr val="800000"/>
                </a:solidFill>
                <a:sym typeface="Symbol" pitchFamily="18" charset="2"/>
              </a:rPr>
              <a:t>geometrical X-mean</a:t>
            </a:r>
            <a:r>
              <a:rPr lang="en-US" sz="1800" smtClean="0">
                <a:sym typeface="Symbol" pitchFamily="18" charset="2"/>
              </a:rPr>
              <a:t> of the bin 					(Isolethargic)</a:t>
            </a:r>
          </a:p>
          <a:p>
            <a:pPr lvl="1" eaLnBrk="1" hangingPunct="1">
              <a:lnSpc>
                <a:spcPct val="90000"/>
              </a:lnSpc>
            </a:pPr>
            <a:r>
              <a:rPr lang="en-US" sz="1800" smtClean="0">
                <a:solidFill>
                  <a:srgbClr val="010103"/>
                </a:solidFill>
                <a:sym typeface="Symbol" pitchFamily="18" charset="2"/>
              </a:rPr>
              <a:t>Y</a:t>
            </a:r>
            <a:r>
              <a:rPr lang="en-US" sz="1800" smtClean="0">
                <a:solidFill>
                  <a:srgbClr val="010103"/>
                </a:solidFill>
              </a:rPr>
              <a:t> </a:t>
            </a:r>
            <a:r>
              <a:rPr lang="en-US" sz="1800" smtClean="0">
                <a:solidFill>
                  <a:srgbClr val="010103"/>
                </a:solidFill>
                <a:sym typeface="Symbol" pitchFamily="18" charset="2"/>
              </a:rPr>
              <a:t> Xl</a:t>
            </a:r>
            <a:r>
              <a:rPr lang="en-US" sz="1800" smtClean="0">
                <a:sym typeface="Symbol" pitchFamily="18" charset="2"/>
              </a:rPr>
              <a:t>			-//- with the </a:t>
            </a:r>
            <a:r>
              <a:rPr lang="en-US" sz="1800" smtClean="0">
                <a:solidFill>
                  <a:srgbClr val="800000"/>
                </a:solidFill>
                <a:sym typeface="Symbol" pitchFamily="18" charset="2"/>
              </a:rPr>
              <a:t>X-low</a:t>
            </a:r>
            <a:r>
              <a:rPr lang="en-US" sz="1800" smtClean="0">
                <a:sym typeface="Symbol" pitchFamily="18" charset="2"/>
              </a:rPr>
              <a:t> value of the bin</a:t>
            </a:r>
          </a:p>
          <a:p>
            <a:pPr lvl="1" eaLnBrk="1" hangingPunct="1">
              <a:lnSpc>
                <a:spcPct val="90000"/>
              </a:lnSpc>
            </a:pPr>
            <a:r>
              <a:rPr lang="en-US" sz="1800" smtClean="0">
                <a:solidFill>
                  <a:srgbClr val="010103"/>
                </a:solidFill>
                <a:sym typeface="Symbol" pitchFamily="18" charset="2"/>
              </a:rPr>
              <a:t>Y</a:t>
            </a:r>
            <a:r>
              <a:rPr lang="en-US" sz="1800" smtClean="0">
                <a:solidFill>
                  <a:srgbClr val="010103"/>
                </a:solidFill>
              </a:rPr>
              <a:t> </a:t>
            </a:r>
            <a:r>
              <a:rPr lang="en-US" sz="1800" smtClean="0">
                <a:solidFill>
                  <a:srgbClr val="010103"/>
                </a:solidFill>
                <a:sym typeface="Symbol" pitchFamily="18" charset="2"/>
              </a:rPr>
              <a:t> Xh</a:t>
            </a:r>
            <a:r>
              <a:rPr lang="en-US" sz="1800" smtClean="0">
                <a:sym typeface="Symbol" pitchFamily="18" charset="2"/>
              </a:rPr>
              <a:t>			-//- with the </a:t>
            </a:r>
            <a:r>
              <a:rPr lang="en-US" sz="1800" smtClean="0">
                <a:solidFill>
                  <a:srgbClr val="800000"/>
                </a:solidFill>
                <a:sym typeface="Symbol" pitchFamily="18" charset="2"/>
              </a:rPr>
              <a:t>X-high</a:t>
            </a:r>
            <a:r>
              <a:rPr lang="en-US" sz="1800" smtClean="0">
                <a:sym typeface="Symbol" pitchFamily="18" charset="2"/>
              </a:rPr>
              <a:t> value of the bin</a:t>
            </a:r>
          </a:p>
          <a:p>
            <a:pPr lvl="1" eaLnBrk="1" hangingPunct="1">
              <a:lnSpc>
                <a:spcPct val="90000"/>
              </a:lnSpc>
            </a:pPr>
            <a:r>
              <a:rPr lang="en-US" sz="1800" smtClean="0">
                <a:solidFill>
                  <a:srgbClr val="010103"/>
                </a:solidFill>
                <a:sym typeface="Symbol" pitchFamily="18" charset="2"/>
              </a:rPr>
              <a:t>Y</a:t>
            </a:r>
            <a:r>
              <a:rPr lang="en-US" sz="1800" smtClean="0">
                <a:solidFill>
                  <a:srgbClr val="010103"/>
                </a:solidFill>
              </a:rPr>
              <a:t> </a:t>
            </a:r>
            <a:r>
              <a:rPr lang="en-US" sz="1800" smtClean="0">
                <a:solidFill>
                  <a:srgbClr val="010103"/>
                </a:solidFill>
                <a:sym typeface="Symbol" pitchFamily="18" charset="2"/>
              </a:rPr>
              <a:t> DX</a:t>
            </a:r>
            <a:r>
              <a:rPr lang="en-US" sz="1800" smtClean="0">
                <a:sym typeface="Symbol" pitchFamily="18" charset="2"/>
              </a:rPr>
              <a:t>			-//- with the </a:t>
            </a:r>
            <a:r>
              <a:rPr lang="en-US" sz="1800" smtClean="0">
                <a:solidFill>
                  <a:srgbClr val="800000"/>
                </a:solidFill>
                <a:sym typeface="Symbol" pitchFamily="18" charset="2"/>
              </a:rPr>
              <a:t>width</a:t>
            </a:r>
            <a:r>
              <a:rPr lang="en-US" sz="1800" smtClean="0">
                <a:sym typeface="Symbol" pitchFamily="18" charset="2"/>
              </a:rPr>
              <a:t> of the bin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Grp="1" noChangeArrowheads="1"/>
          </p:cNvSpPr>
          <p:nvPr>
            <p:ph type="sldNum" sz="quarter" idx="12"/>
          </p:nvPr>
        </p:nvSpPr>
        <p:spPr>
          <a:ln/>
        </p:spPr>
        <p:txBody>
          <a:bodyPr/>
          <a:lstStyle/>
          <a:p>
            <a:fld id="{CDDCAA29-5064-4D93-A6A7-463119CA399B}" type="slidenum">
              <a:rPr lang="en-US"/>
              <a:pPr/>
              <a:t>4</a:t>
            </a:fld>
            <a:endParaRPr lang="en-US"/>
          </a:p>
        </p:txBody>
      </p:sp>
      <p:sp>
        <p:nvSpPr>
          <p:cNvPr id="20482"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20490" name="Picture 10" descr="page5-2"/>
          <p:cNvPicPr>
            <a:picLocks noChangeAspect="1" noChangeArrowheads="1"/>
          </p:cNvPicPr>
          <p:nvPr/>
        </p:nvPicPr>
        <p:blipFill>
          <a:blip r:embed="rId3"/>
          <a:srcRect/>
          <a:stretch>
            <a:fillRect/>
          </a:stretch>
        </p:blipFill>
        <p:spPr bwMode="auto">
          <a:xfrm>
            <a:off x="0" y="2908300"/>
            <a:ext cx="5043488" cy="3949700"/>
          </a:xfrm>
          <a:prstGeom prst="rect">
            <a:avLst/>
          </a:prstGeom>
          <a:noFill/>
        </p:spPr>
      </p:pic>
      <p:pic>
        <p:nvPicPr>
          <p:cNvPr id="20491" name="Picture 11" descr="page5-1"/>
          <p:cNvPicPr>
            <a:picLocks noChangeAspect="1" noChangeArrowheads="1"/>
          </p:cNvPicPr>
          <p:nvPr/>
        </p:nvPicPr>
        <p:blipFill>
          <a:blip r:embed="rId4"/>
          <a:srcRect/>
          <a:stretch>
            <a:fillRect/>
          </a:stretch>
        </p:blipFill>
        <p:spPr bwMode="auto">
          <a:xfrm>
            <a:off x="4114800" y="2921000"/>
            <a:ext cx="5029200" cy="3937000"/>
          </a:xfrm>
          <a:prstGeom prst="rect">
            <a:avLst/>
          </a:prstGeom>
          <a:noFill/>
        </p:spPr>
      </p:pic>
      <p:sp>
        <p:nvSpPr>
          <p:cNvPr id="20484" name="Rectangle 2"/>
          <p:cNvSpPr>
            <a:spLocks noGrp="1" noChangeArrowheads="1"/>
          </p:cNvSpPr>
          <p:nvPr>
            <p:ph type="title"/>
          </p:nvPr>
        </p:nvSpPr>
        <p:spPr/>
        <p:txBody>
          <a:bodyPr/>
          <a:lstStyle/>
          <a:p>
            <a:pPr eaLnBrk="1" hangingPunct="1"/>
            <a:r>
              <a:rPr lang="en-US" sz="3200" smtClean="0">
                <a:ea typeface="ＭＳ Ｐゴシック" charset="-128"/>
              </a:rPr>
              <a:t>Input echo – </a:t>
            </a:r>
            <a:r>
              <a:rPr lang="en-US" sz="3200" i="1" smtClean="0">
                <a:ea typeface="ＭＳ Ｐゴシック" charset="-128"/>
              </a:rPr>
              <a:t>Geometry output</a:t>
            </a:r>
            <a:endParaRPr lang="en-US" sz="3200" smtClean="0">
              <a:ea typeface="ＭＳ Ｐゴシック" charset="-128"/>
            </a:endParaRPr>
          </a:p>
        </p:txBody>
      </p:sp>
      <p:sp>
        <p:nvSpPr>
          <p:cNvPr id="20485" name="Rectangle 5"/>
          <p:cNvSpPr>
            <a:spLocks noChangeArrowheads="1"/>
          </p:cNvSpPr>
          <p:nvPr/>
        </p:nvSpPr>
        <p:spPr bwMode="auto">
          <a:xfrm>
            <a:off x="609600" y="969963"/>
            <a:ext cx="8229600" cy="1311275"/>
          </a:xfrm>
          <a:prstGeom prst="rect">
            <a:avLst/>
          </a:prstGeom>
          <a:noFill/>
          <a:ln w="6350">
            <a:noFill/>
            <a:miter lim="800000"/>
            <a:headEnd type="none" w="sm" len="sm"/>
            <a:tailEnd type="none" w="sm" len="sm"/>
          </a:ln>
        </p:spPr>
        <p:txBody>
          <a:bodyPr>
            <a:spAutoFit/>
          </a:bodyPr>
          <a:lstStyle/>
          <a:p>
            <a:pPr algn="l"/>
            <a:r>
              <a:rPr lang="en-US" sz="2000"/>
              <a:t>Followed by the geometry output, if not redirected </a:t>
            </a:r>
          </a:p>
          <a:p>
            <a:pPr algn="l"/>
            <a:r>
              <a:rPr lang="en-US" sz="2000"/>
              <a:t>(see </a:t>
            </a:r>
            <a:r>
              <a:rPr lang="en-US" sz="2000">
                <a:solidFill>
                  <a:srgbClr val="CC0000"/>
                </a:solidFill>
              </a:rPr>
              <a:t>GEOBEGIN</a:t>
            </a:r>
            <a:r>
              <a:rPr lang="en-US" sz="2000"/>
              <a:t> card). </a:t>
            </a:r>
          </a:p>
          <a:p>
            <a:pPr algn="l"/>
            <a:r>
              <a:rPr lang="en-US" sz="2000"/>
              <a:t>Echo of the commands is presented, together with interpretation </a:t>
            </a:r>
          </a:p>
          <a:p>
            <a:pPr algn="l"/>
            <a:r>
              <a:rPr lang="en-US" sz="2000"/>
              <a:t>and correspondence between numbers and names</a:t>
            </a:r>
          </a:p>
        </p:txBody>
      </p:sp>
      <p:sp>
        <p:nvSpPr>
          <p:cNvPr id="20488" name="Rectangle 11"/>
          <p:cNvSpPr>
            <a:spLocks noChangeArrowheads="1"/>
          </p:cNvSpPr>
          <p:nvPr/>
        </p:nvSpPr>
        <p:spPr bwMode="auto">
          <a:xfrm>
            <a:off x="1524000" y="3352800"/>
            <a:ext cx="1295400" cy="152400"/>
          </a:xfrm>
          <a:prstGeom prst="rect">
            <a:avLst/>
          </a:prstGeom>
          <a:noFill/>
          <a:ln w="25400">
            <a:solidFill>
              <a:srgbClr val="FFFF00"/>
            </a:solidFill>
            <a:miter lim="800000"/>
            <a:headEnd type="none" w="sm" len="sm"/>
            <a:tailEnd type="none" w="sm" len="sm"/>
          </a:ln>
        </p:spPr>
        <p:txBody>
          <a:bodyPr wrap="none" anchor="ctr"/>
          <a:lstStyle/>
          <a:p>
            <a:endParaRPr lang="it-IT"/>
          </a:p>
        </p:txBody>
      </p:sp>
      <p:sp>
        <p:nvSpPr>
          <p:cNvPr id="20489" name="Rectangle 13"/>
          <p:cNvSpPr>
            <a:spLocks noChangeArrowheads="1"/>
          </p:cNvSpPr>
          <p:nvPr/>
        </p:nvSpPr>
        <p:spPr bwMode="auto">
          <a:xfrm>
            <a:off x="5638800" y="3352800"/>
            <a:ext cx="1295400" cy="152400"/>
          </a:xfrm>
          <a:prstGeom prst="rect">
            <a:avLst/>
          </a:prstGeom>
          <a:noFill/>
          <a:ln w="25400">
            <a:solidFill>
              <a:srgbClr val="FFFF00"/>
            </a:solidFill>
            <a:miter lim="800000"/>
            <a:headEnd type="none" w="sm" len="sm"/>
            <a:tailEnd type="none" w="sm" len="sm"/>
          </a:ln>
        </p:spPr>
        <p:txBody>
          <a:bodyPr wrap="none" anchor="ctr"/>
          <a:lstStyle/>
          <a:p>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p>
            <a:fld id="{482C1092-5EB2-443E-90A1-9A7FD979F8AC}" type="slidenum">
              <a:rPr lang="en-US"/>
              <a:pPr/>
              <a:t>40</a:t>
            </a:fld>
            <a:endParaRPr lang="en-US"/>
          </a:p>
        </p:txBody>
      </p:sp>
      <p:sp>
        <p:nvSpPr>
          <p:cNvPr id="17412" name="Rectangle 2"/>
          <p:cNvSpPr>
            <a:spLocks noGrp="1" noChangeArrowheads="1"/>
          </p:cNvSpPr>
          <p:nvPr>
            <p:ph type="title"/>
          </p:nvPr>
        </p:nvSpPr>
        <p:spPr/>
        <p:txBody>
          <a:bodyPr/>
          <a:lstStyle/>
          <a:p>
            <a:pPr eaLnBrk="1" hangingPunct="1"/>
            <a:r>
              <a:rPr lang="en-US" sz="3600" smtClean="0"/>
              <a:t>USR-1D Plots</a:t>
            </a:r>
          </a:p>
        </p:txBody>
      </p:sp>
      <p:sp>
        <p:nvSpPr>
          <p:cNvPr id="17413" name="Rectangle 3"/>
          <p:cNvSpPr>
            <a:spLocks noGrp="1" noChangeArrowheads="1"/>
          </p:cNvSpPr>
          <p:nvPr>
            <p:ph type="body" idx="1"/>
          </p:nvPr>
        </p:nvSpPr>
        <p:spPr>
          <a:xfrm>
            <a:off x="750888" y="1127125"/>
            <a:ext cx="7924800" cy="5181600"/>
          </a:xfrm>
        </p:spPr>
        <p:txBody>
          <a:bodyPr/>
          <a:lstStyle/>
          <a:p>
            <a:pPr eaLnBrk="1" hangingPunct="1">
              <a:lnSpc>
                <a:spcPct val="90000"/>
              </a:lnSpc>
            </a:pPr>
            <a:r>
              <a:rPr lang="en-US" smtClean="0">
                <a:solidFill>
                  <a:srgbClr val="010103"/>
                </a:solidFill>
              </a:rPr>
              <a:t>Style:</a:t>
            </a:r>
            <a:r>
              <a:rPr lang="en-US" smtClean="0"/>
              <a:t> has a huge list of choices as given by gnuplot. You can consult gnuplot manual for the description of the options. Some suggested settings are the following:</a:t>
            </a:r>
          </a:p>
          <a:p>
            <a:pPr lvl="1" eaLnBrk="1" hangingPunct="1">
              <a:lnSpc>
                <a:spcPct val="90000"/>
              </a:lnSpc>
            </a:pPr>
            <a:r>
              <a:rPr lang="en-US" smtClean="0">
                <a:sym typeface="Symbol" pitchFamily="18" charset="2"/>
              </a:rPr>
              <a:t>To make a </a:t>
            </a:r>
            <a:r>
              <a:rPr lang="en-US" smtClean="0">
                <a:solidFill>
                  <a:srgbClr val="800000"/>
                </a:solidFill>
                <a:sym typeface="Symbol" pitchFamily="18" charset="2"/>
              </a:rPr>
              <a:t>line/scatter</a:t>
            </a:r>
            <a:r>
              <a:rPr lang="en-US" smtClean="0">
                <a:sym typeface="Symbol" pitchFamily="18" charset="2"/>
              </a:rPr>
              <a:t> plot </a:t>
            </a:r>
            <a:r>
              <a:rPr lang="en-US" smtClean="0">
                <a:solidFill>
                  <a:srgbClr val="800000"/>
                </a:solidFill>
                <a:sym typeface="Symbol" pitchFamily="18" charset="2"/>
              </a:rPr>
              <a:t>with or without errors</a:t>
            </a:r>
            <a:r>
              <a:rPr lang="en-US" smtClean="0">
                <a:sym typeface="Symbol" pitchFamily="18" charset="2"/>
              </a:rPr>
              <a:t/>
            </a:r>
            <a:br>
              <a:rPr lang="en-US" smtClean="0">
                <a:sym typeface="Symbol" pitchFamily="18" charset="2"/>
              </a:rPr>
            </a:br>
            <a:r>
              <a:rPr lang="en-US" smtClean="0">
                <a:solidFill>
                  <a:srgbClr val="010103"/>
                </a:solidFill>
                <a:sym typeface="Symbol" pitchFamily="18" charset="2"/>
              </a:rPr>
              <a:t>X:</a:t>
            </a:r>
            <a:r>
              <a:rPr lang="en-US" smtClean="0">
                <a:sym typeface="Symbol" pitchFamily="18" charset="2"/>
              </a:rPr>
              <a:t>	</a:t>
            </a:r>
            <a:r>
              <a:rPr lang="en-US" smtClean="0">
                <a:solidFill>
                  <a:srgbClr val="800000"/>
                </a:solidFill>
                <a:sym typeface="Symbol" pitchFamily="18" charset="2"/>
              </a:rPr>
              <a:t>GeoMean</a:t>
            </a:r>
            <a:r>
              <a:rPr lang="en-US" smtClean="0">
                <a:sym typeface="Symbol" pitchFamily="18" charset="2"/>
              </a:rPr>
              <a:t> (if scored in log), </a:t>
            </a:r>
            <a:r>
              <a:rPr lang="en-US" smtClean="0">
                <a:solidFill>
                  <a:srgbClr val="800000"/>
                </a:solidFill>
                <a:sym typeface="Symbol" pitchFamily="18" charset="2"/>
              </a:rPr>
              <a:t>Mean</a:t>
            </a:r>
            <a:r>
              <a:rPr lang="en-US" smtClean="0">
                <a:sym typeface="Symbol" pitchFamily="18" charset="2"/>
              </a:rPr>
              <a:t> (if scored in linear)</a:t>
            </a:r>
            <a:br>
              <a:rPr lang="en-US" smtClean="0">
                <a:sym typeface="Symbol" pitchFamily="18" charset="2"/>
              </a:rPr>
            </a:br>
            <a:r>
              <a:rPr lang="en-US" smtClean="0">
                <a:solidFill>
                  <a:srgbClr val="010103"/>
                </a:solidFill>
                <a:sym typeface="Symbol" pitchFamily="18" charset="2"/>
              </a:rPr>
              <a:t>Y:</a:t>
            </a:r>
            <a:r>
              <a:rPr lang="en-US" smtClean="0">
                <a:sym typeface="Symbol" pitchFamily="18" charset="2"/>
              </a:rPr>
              <a:t>	</a:t>
            </a:r>
            <a:r>
              <a:rPr lang="en-US" smtClean="0">
                <a:solidFill>
                  <a:srgbClr val="800000"/>
                </a:solidFill>
                <a:sym typeface="Symbol" pitchFamily="18" charset="2"/>
              </a:rPr>
              <a:t>Y  &lt;Xgeo or X&gt;,</a:t>
            </a:r>
            <a:r>
              <a:rPr lang="en-US" smtClean="0">
                <a:sym typeface="Symbol" pitchFamily="18" charset="2"/>
              </a:rPr>
              <a:t> for isolethargic plotting</a:t>
            </a:r>
            <a:br>
              <a:rPr lang="en-US" smtClean="0">
                <a:sym typeface="Symbol" pitchFamily="18" charset="2"/>
              </a:rPr>
            </a:br>
            <a:r>
              <a:rPr lang="en-US" smtClean="0">
                <a:solidFill>
                  <a:srgbClr val="010103"/>
                </a:solidFill>
                <a:sym typeface="Symbol" pitchFamily="18" charset="2"/>
              </a:rPr>
              <a:t>Style:</a:t>
            </a:r>
            <a:r>
              <a:rPr lang="en-US" smtClean="0">
                <a:sym typeface="Symbol" pitchFamily="18" charset="2"/>
              </a:rPr>
              <a:t>	</a:t>
            </a:r>
            <a:r>
              <a:rPr lang="en-US" smtClean="0">
                <a:solidFill>
                  <a:srgbClr val="800000"/>
                </a:solidFill>
                <a:sym typeface="Symbol" pitchFamily="18" charset="2"/>
              </a:rPr>
              <a:t>lines, linespoints, dots, errorbars, yerrorbars, errorlines…</a:t>
            </a:r>
          </a:p>
          <a:p>
            <a:pPr lvl="1" eaLnBrk="1" hangingPunct="1">
              <a:lnSpc>
                <a:spcPct val="90000"/>
              </a:lnSpc>
            </a:pPr>
            <a:r>
              <a:rPr lang="en-US" smtClean="0">
                <a:sym typeface="Symbol" pitchFamily="18" charset="2"/>
              </a:rPr>
              <a:t>To make a histogram</a:t>
            </a:r>
            <a:br>
              <a:rPr lang="en-US" smtClean="0">
                <a:sym typeface="Symbol" pitchFamily="18" charset="2"/>
              </a:rPr>
            </a:br>
            <a:r>
              <a:rPr lang="en-US" smtClean="0">
                <a:solidFill>
                  <a:srgbClr val="010103"/>
                </a:solidFill>
                <a:sym typeface="Symbol" pitchFamily="18" charset="2"/>
              </a:rPr>
              <a:t>X:</a:t>
            </a:r>
            <a:r>
              <a:rPr lang="en-US" smtClean="0">
                <a:sym typeface="Symbol" pitchFamily="18" charset="2"/>
              </a:rPr>
              <a:t>	</a:t>
            </a:r>
            <a:r>
              <a:rPr lang="en-US" smtClean="0">
                <a:solidFill>
                  <a:srgbClr val="800000"/>
                </a:solidFill>
                <a:sym typeface="Symbol" pitchFamily="18" charset="2"/>
              </a:rPr>
              <a:t>Xlow [xl]</a:t>
            </a:r>
            <a:r>
              <a:rPr lang="en-US" smtClean="0">
                <a:sym typeface="Symbol" pitchFamily="18" charset="2"/>
              </a:rPr>
              <a:t/>
            </a:r>
            <a:br>
              <a:rPr lang="en-US" smtClean="0">
                <a:sym typeface="Symbol" pitchFamily="18" charset="2"/>
              </a:rPr>
            </a:br>
            <a:r>
              <a:rPr lang="en-US" smtClean="0">
                <a:solidFill>
                  <a:srgbClr val="010103"/>
                </a:solidFill>
                <a:sym typeface="Symbol" pitchFamily="18" charset="2"/>
              </a:rPr>
              <a:t>Y:</a:t>
            </a:r>
            <a:r>
              <a:rPr lang="en-US" smtClean="0">
                <a:sym typeface="Symbol" pitchFamily="18" charset="2"/>
              </a:rPr>
              <a:t>	what ever choice you want to plot</a:t>
            </a:r>
            <a:br>
              <a:rPr lang="en-US" smtClean="0">
                <a:sym typeface="Symbol" pitchFamily="18" charset="2"/>
              </a:rPr>
            </a:br>
            <a:r>
              <a:rPr lang="en-US" smtClean="0">
                <a:sym typeface="Symbol" pitchFamily="18" charset="2"/>
              </a:rPr>
              <a:t>Style:	</a:t>
            </a:r>
            <a:r>
              <a:rPr lang="en-US" smtClean="0">
                <a:solidFill>
                  <a:srgbClr val="800000"/>
                </a:solidFill>
                <a:sym typeface="Symbol" pitchFamily="18" charset="2"/>
              </a:rPr>
              <a:t>steps</a:t>
            </a:r>
            <a:r>
              <a:rPr lang="en-US" smtClean="0">
                <a:sym typeface="Symbol" pitchFamily="18" charset="2"/>
              </a:rPr>
              <a:t/>
            </a:r>
            <a:br>
              <a:rPr lang="en-US" smtClean="0">
                <a:sym typeface="Symbol" pitchFamily="18" charset="2"/>
              </a:rPr>
            </a:br>
            <a:r>
              <a:rPr lang="en-US" smtClean="0">
                <a:sym typeface="Symbol" pitchFamily="18" charset="2"/>
              </a:rPr>
              <a:t>or</a:t>
            </a:r>
            <a:br>
              <a:rPr lang="en-US" smtClean="0">
                <a:sym typeface="Symbol" pitchFamily="18" charset="2"/>
              </a:rPr>
            </a:br>
            <a:r>
              <a:rPr lang="en-US" smtClean="0">
                <a:solidFill>
                  <a:srgbClr val="010103"/>
                </a:solidFill>
                <a:sym typeface="Symbol" pitchFamily="18" charset="2"/>
              </a:rPr>
              <a:t>X:</a:t>
            </a:r>
            <a:r>
              <a:rPr lang="en-US" smtClean="0">
                <a:sym typeface="Symbol" pitchFamily="18" charset="2"/>
              </a:rPr>
              <a:t>	</a:t>
            </a:r>
            <a:r>
              <a:rPr lang="en-US" smtClean="0">
                <a:solidFill>
                  <a:srgbClr val="800000"/>
                </a:solidFill>
                <a:sym typeface="Symbol" pitchFamily="18" charset="2"/>
              </a:rPr>
              <a:t>Xhigh [xh]</a:t>
            </a:r>
            <a:r>
              <a:rPr lang="en-US" smtClean="0">
                <a:sym typeface="Symbol" pitchFamily="18" charset="2"/>
              </a:rPr>
              <a:t/>
            </a:r>
            <a:br>
              <a:rPr lang="en-US" smtClean="0">
                <a:sym typeface="Symbol" pitchFamily="18" charset="2"/>
              </a:rPr>
            </a:br>
            <a:r>
              <a:rPr lang="en-US" smtClean="0">
                <a:solidFill>
                  <a:srgbClr val="010103"/>
                </a:solidFill>
                <a:sym typeface="Symbol" pitchFamily="18" charset="2"/>
              </a:rPr>
              <a:t>Style:</a:t>
            </a:r>
            <a:r>
              <a:rPr lang="en-US" smtClean="0">
                <a:sym typeface="Symbol" pitchFamily="18" charset="2"/>
              </a:rPr>
              <a:t>	</a:t>
            </a:r>
            <a:r>
              <a:rPr lang="en-US" b="1" u="sng" smtClean="0">
                <a:solidFill>
                  <a:srgbClr val="800000"/>
                </a:solidFill>
                <a:sym typeface="Symbol" pitchFamily="18" charset="2"/>
              </a:rPr>
              <a:t>hi</a:t>
            </a:r>
            <a:r>
              <a:rPr lang="en-US" b="1" smtClean="0">
                <a:solidFill>
                  <a:srgbClr val="800000"/>
                </a:solidFill>
                <a:sym typeface="Symbol" pitchFamily="18" charset="2"/>
              </a:rPr>
              <a:t>steps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p:spPr>
        <p:txBody>
          <a:bodyPr/>
          <a:lstStyle/>
          <a:p>
            <a:fld id="{A8603EBC-6463-4E54-95BC-1C04F829714B}" type="slidenum">
              <a:rPr lang="en-US"/>
              <a:pPr/>
              <a:t>41</a:t>
            </a:fld>
            <a:endParaRPr lang="en-US"/>
          </a:p>
        </p:txBody>
      </p:sp>
      <p:sp>
        <p:nvSpPr>
          <p:cNvPr id="18436" name="Rectangle 2"/>
          <p:cNvSpPr>
            <a:spLocks noGrp="1" noChangeArrowheads="1"/>
          </p:cNvSpPr>
          <p:nvPr>
            <p:ph type="title"/>
          </p:nvPr>
        </p:nvSpPr>
        <p:spPr/>
        <p:txBody>
          <a:bodyPr/>
          <a:lstStyle/>
          <a:p>
            <a:pPr eaLnBrk="1" hangingPunct="1"/>
            <a:r>
              <a:rPr lang="en-US" sz="3600" smtClean="0"/>
              <a:t>USR-1D Plots</a:t>
            </a:r>
          </a:p>
        </p:txBody>
      </p:sp>
      <p:sp>
        <p:nvSpPr>
          <p:cNvPr id="18437" name="Rectangle 3"/>
          <p:cNvSpPr>
            <a:spLocks noGrp="1" noChangeArrowheads="1"/>
          </p:cNvSpPr>
          <p:nvPr>
            <p:ph type="body" idx="1"/>
          </p:nvPr>
        </p:nvSpPr>
        <p:spPr/>
        <p:txBody>
          <a:bodyPr/>
          <a:lstStyle/>
          <a:p>
            <a:pPr eaLnBrk="1" hangingPunct="1"/>
            <a:r>
              <a:rPr lang="en-US" smtClean="0">
                <a:sym typeface="Symbol" pitchFamily="18" charset="2"/>
              </a:rPr>
              <a:t>You have the possibility to superimpose plots. Useful if you want to show a histogram with the errorbars superimposed.</a:t>
            </a:r>
          </a:p>
          <a:p>
            <a:pPr eaLnBrk="1" hangingPunct="1"/>
            <a:r>
              <a:rPr lang="en-US" smtClean="0">
                <a:sym typeface="Symbol" pitchFamily="18" charset="2"/>
              </a:rPr>
              <a:t>You can selected angular slices from </a:t>
            </a:r>
            <a:r>
              <a:rPr lang="en-US" smtClean="0">
                <a:solidFill>
                  <a:srgbClr val="008000"/>
                </a:solidFill>
                <a:sym typeface="Symbol" pitchFamily="18" charset="2"/>
              </a:rPr>
              <a:t>USRBDX</a:t>
            </a:r>
            <a:r>
              <a:rPr lang="en-US" smtClean="0">
                <a:sym typeface="Symbol" pitchFamily="18" charset="2"/>
              </a:rPr>
              <a:t> data using the “</a:t>
            </a:r>
            <a:r>
              <a:rPr lang="en-US" smtClean="0">
                <a:solidFill>
                  <a:srgbClr val="800000"/>
                </a:solidFill>
                <a:sym typeface="Symbol" pitchFamily="18" charset="2"/>
              </a:rPr>
              <a:t>Block</a:t>
            </a:r>
            <a:r>
              <a:rPr lang="en-US" smtClean="0">
                <a:sym typeface="Symbol" pitchFamily="18" charset="2"/>
              </a:rPr>
              <a:t>” option</a:t>
            </a:r>
          </a:p>
          <a:p>
            <a:pPr eaLnBrk="1" hangingPunct="1"/>
            <a:r>
              <a:rPr lang="en-US" smtClean="0">
                <a:sym typeface="Symbol" pitchFamily="18" charset="2"/>
              </a:rPr>
              <a:t>You can superimpose experimental data or any other data file and override all options using the “</a:t>
            </a:r>
            <a:r>
              <a:rPr lang="en-US" smtClean="0">
                <a:solidFill>
                  <a:srgbClr val="800000"/>
                </a:solidFill>
                <a:sym typeface="Symbol" pitchFamily="18" charset="2"/>
              </a:rPr>
              <a:t>Using</a:t>
            </a:r>
            <a:r>
              <a:rPr lang="en-US" smtClean="0">
                <a:sym typeface="Symbol" pitchFamily="18" charset="2"/>
              </a:rPr>
              <a:t>:” input field</a:t>
            </a:r>
          </a:p>
          <a:p>
            <a:pPr eaLnBrk="1" hangingPunct="1"/>
            <a:endParaRPr lang="en-US" smtClean="0">
              <a:sym typeface="Symbol" pitchFamily="18" charset="2"/>
            </a:endParaRP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Grp="1" noChangeArrowheads="1"/>
          </p:cNvSpPr>
          <p:nvPr>
            <p:ph type="sldNum" sz="quarter" idx="12"/>
          </p:nvPr>
        </p:nvSpPr>
        <p:spPr>
          <a:ln/>
        </p:spPr>
        <p:txBody>
          <a:bodyPr/>
          <a:lstStyle/>
          <a:p>
            <a:fld id="{0FAB860A-F373-4C2A-AD56-F37E5D018DEF}" type="slidenum">
              <a:rPr lang="en-US"/>
              <a:pPr/>
              <a:t>5</a:t>
            </a:fld>
            <a:endParaRPr lang="en-US"/>
          </a:p>
        </p:txBody>
      </p:sp>
      <p:pic>
        <p:nvPicPr>
          <p:cNvPr id="21519" name="Picture 15" descr="page6-1"/>
          <p:cNvPicPr>
            <a:picLocks noChangeAspect="1" noChangeArrowheads="1"/>
          </p:cNvPicPr>
          <p:nvPr/>
        </p:nvPicPr>
        <p:blipFill>
          <a:blip r:embed="rId3"/>
          <a:srcRect/>
          <a:stretch>
            <a:fillRect/>
          </a:stretch>
        </p:blipFill>
        <p:spPr bwMode="auto">
          <a:xfrm>
            <a:off x="0" y="1079500"/>
            <a:ext cx="9144000" cy="5778500"/>
          </a:xfrm>
          <a:prstGeom prst="rect">
            <a:avLst/>
          </a:prstGeom>
          <a:noFill/>
        </p:spPr>
      </p:pic>
      <p:sp>
        <p:nvSpPr>
          <p:cNvPr id="21506"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21507"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8C8A6025-CE95-4D82-8DA1-50358914E2E0}" type="slidenum">
              <a:rPr lang="en-US" sz="1200"/>
              <a:pPr algn="r"/>
              <a:t>5</a:t>
            </a:fld>
            <a:endParaRPr lang="en-US" sz="1200"/>
          </a:p>
        </p:txBody>
      </p:sp>
      <p:sp>
        <p:nvSpPr>
          <p:cNvPr id="21508" name="Rectangle 2"/>
          <p:cNvSpPr>
            <a:spLocks noGrp="1" noChangeArrowheads="1"/>
          </p:cNvSpPr>
          <p:nvPr>
            <p:ph type="title"/>
          </p:nvPr>
        </p:nvSpPr>
        <p:spPr>
          <a:xfrm>
            <a:off x="684213" y="333375"/>
            <a:ext cx="7772400" cy="609600"/>
          </a:xfrm>
        </p:spPr>
        <p:txBody>
          <a:bodyPr/>
          <a:lstStyle/>
          <a:p>
            <a:pPr eaLnBrk="1" hangingPunct="1"/>
            <a:r>
              <a:rPr lang="en-US" sz="3200" smtClean="0">
                <a:ea typeface="ＭＳ Ｐゴシック" charset="-128"/>
              </a:rPr>
              <a:t>Nuclear data</a:t>
            </a:r>
            <a:endParaRPr lang="en-GB" sz="3200" smtClean="0">
              <a:ea typeface="ＭＳ Ｐゴシック" charset="-128"/>
            </a:endParaRPr>
          </a:p>
        </p:txBody>
      </p:sp>
      <p:sp>
        <p:nvSpPr>
          <p:cNvPr id="21522" name="Rectangle 18"/>
          <p:cNvSpPr>
            <a:spLocks noChangeArrowheads="1"/>
          </p:cNvSpPr>
          <p:nvPr/>
        </p:nvSpPr>
        <p:spPr bwMode="auto">
          <a:xfrm>
            <a:off x="2743200" y="2667000"/>
            <a:ext cx="4876800" cy="2438400"/>
          </a:xfrm>
          <a:prstGeom prst="rect">
            <a:avLst/>
          </a:prstGeom>
          <a:solidFill>
            <a:schemeClr val="bg1"/>
          </a:solidFill>
          <a:ln w="6350">
            <a:noFill/>
            <a:miter lim="800000"/>
            <a:headEnd type="none" w="sm" len="sm"/>
            <a:tailEnd type="none" w="sm" len="sm"/>
          </a:ln>
          <a:effectLst/>
        </p:spPr>
        <p:txBody>
          <a:bodyPr wrap="none" anchor="ctr"/>
          <a:lstStyle/>
          <a:p>
            <a:endParaRPr lang="it-IT" sz="1000">
              <a:solidFill>
                <a:srgbClr val="000000"/>
              </a:solidFill>
            </a:endParaRPr>
          </a:p>
        </p:txBody>
      </p:sp>
      <p:sp>
        <p:nvSpPr>
          <p:cNvPr id="21514" name="Text Box 8"/>
          <p:cNvSpPr txBox="1">
            <a:spLocks noChangeArrowheads="1"/>
          </p:cNvSpPr>
          <p:nvPr/>
        </p:nvSpPr>
        <p:spPr bwMode="auto">
          <a:xfrm>
            <a:off x="3124200" y="3019425"/>
            <a:ext cx="685800" cy="333375"/>
          </a:xfrm>
          <a:prstGeom prst="rect">
            <a:avLst/>
          </a:prstGeom>
          <a:noFill/>
          <a:ln w="6350">
            <a:noFill/>
            <a:miter lim="800000"/>
            <a:headEnd type="none" w="sm" len="sm"/>
            <a:tailEnd type="none" w="sm" len="sm"/>
          </a:ln>
        </p:spPr>
        <p:txBody>
          <a:bodyPr>
            <a:spAutoFit/>
          </a:bodyPr>
          <a:lstStyle/>
          <a:p>
            <a:pPr>
              <a:lnSpc>
                <a:spcPct val="10000"/>
              </a:lnSpc>
              <a:spcBef>
                <a:spcPct val="50000"/>
              </a:spcBef>
            </a:pPr>
            <a:r>
              <a:rPr lang="en-US" sz="1200">
                <a:solidFill>
                  <a:srgbClr val="000000"/>
                </a:solidFill>
              </a:rPr>
              <a:t>.</a:t>
            </a:r>
          </a:p>
          <a:p>
            <a:pPr>
              <a:lnSpc>
                <a:spcPct val="10000"/>
              </a:lnSpc>
              <a:spcBef>
                <a:spcPct val="50000"/>
              </a:spcBef>
            </a:pPr>
            <a:r>
              <a:rPr lang="en-US" sz="1200">
                <a:solidFill>
                  <a:srgbClr val="000000"/>
                </a:solidFill>
              </a:rPr>
              <a:t>.</a:t>
            </a:r>
          </a:p>
          <a:p>
            <a:pPr>
              <a:lnSpc>
                <a:spcPct val="10000"/>
              </a:lnSpc>
              <a:spcBef>
                <a:spcPct val="50000"/>
              </a:spcBef>
            </a:pPr>
            <a:r>
              <a:rPr lang="en-US" sz="1200">
                <a:solidFill>
                  <a:srgbClr val="000000"/>
                </a:solidFill>
              </a:rPr>
              <a:t>.</a:t>
            </a:r>
          </a:p>
        </p:txBody>
      </p:sp>
      <p:sp>
        <p:nvSpPr>
          <p:cNvPr id="21515" name="Text Box 9"/>
          <p:cNvSpPr txBox="1">
            <a:spLocks noChangeArrowheads="1"/>
          </p:cNvSpPr>
          <p:nvPr/>
        </p:nvSpPr>
        <p:spPr bwMode="auto">
          <a:xfrm>
            <a:off x="3124200" y="4572000"/>
            <a:ext cx="685800" cy="333375"/>
          </a:xfrm>
          <a:prstGeom prst="rect">
            <a:avLst/>
          </a:prstGeom>
          <a:noFill/>
          <a:ln w="6350">
            <a:noFill/>
            <a:miter lim="800000"/>
            <a:headEnd type="none" w="sm" len="sm"/>
            <a:tailEnd type="none" w="sm" len="sm"/>
          </a:ln>
        </p:spPr>
        <p:txBody>
          <a:bodyPr>
            <a:spAutoFit/>
          </a:bodyPr>
          <a:lstStyle/>
          <a:p>
            <a:pPr>
              <a:lnSpc>
                <a:spcPct val="10000"/>
              </a:lnSpc>
              <a:spcBef>
                <a:spcPct val="50000"/>
              </a:spcBef>
            </a:pPr>
            <a:r>
              <a:rPr lang="en-US" sz="1200">
                <a:solidFill>
                  <a:srgbClr val="000000"/>
                </a:solidFill>
              </a:rPr>
              <a:t>.</a:t>
            </a:r>
          </a:p>
          <a:p>
            <a:pPr>
              <a:lnSpc>
                <a:spcPct val="10000"/>
              </a:lnSpc>
              <a:spcBef>
                <a:spcPct val="50000"/>
              </a:spcBef>
            </a:pPr>
            <a:r>
              <a:rPr lang="en-US" sz="1200">
                <a:solidFill>
                  <a:srgbClr val="000000"/>
                </a:solidFill>
              </a:rPr>
              <a:t>.</a:t>
            </a:r>
          </a:p>
          <a:p>
            <a:pPr>
              <a:lnSpc>
                <a:spcPct val="10000"/>
              </a:lnSpc>
              <a:spcBef>
                <a:spcPct val="50000"/>
              </a:spcBef>
            </a:pPr>
            <a:r>
              <a:rPr lang="en-US" sz="1200">
                <a:solidFill>
                  <a:srgbClr val="000000"/>
                </a:solidFill>
              </a:rPr>
              <a:t>.</a:t>
            </a:r>
          </a:p>
        </p:txBody>
      </p:sp>
      <p:sp>
        <p:nvSpPr>
          <p:cNvPr id="21516" name="AutoShape 12"/>
          <p:cNvSpPr>
            <a:spLocks noChangeArrowheads="1"/>
          </p:cNvSpPr>
          <p:nvPr/>
        </p:nvSpPr>
        <p:spPr bwMode="auto">
          <a:xfrm>
            <a:off x="6248400" y="838200"/>
            <a:ext cx="2590800" cy="1600200"/>
          </a:xfrm>
          <a:prstGeom prst="leftArrowCallout">
            <a:avLst>
              <a:gd name="adj1" fmla="val 25000"/>
              <a:gd name="adj2" fmla="val 17481"/>
              <a:gd name="adj3" fmla="val 26984"/>
              <a:gd name="adj4" fmla="val 73264"/>
            </a:avLst>
          </a:prstGeom>
          <a:solidFill>
            <a:schemeClr val="bg1"/>
          </a:solidFill>
          <a:ln w="6350">
            <a:solidFill>
              <a:srgbClr val="000000"/>
            </a:solidFill>
            <a:miter lim="800000"/>
            <a:headEnd type="none" w="sm" len="sm"/>
            <a:tailEnd type="none" w="sm" len="sm"/>
          </a:ln>
        </p:spPr>
        <p:txBody>
          <a:bodyPr wrap="none" anchor="ctr"/>
          <a:lstStyle/>
          <a:p>
            <a:pPr>
              <a:lnSpc>
                <a:spcPct val="50000"/>
              </a:lnSpc>
              <a:spcBef>
                <a:spcPct val="20000"/>
              </a:spcBef>
              <a:spcAft>
                <a:spcPct val="20000"/>
              </a:spcAft>
              <a:buClr>
                <a:schemeClr val="hlink"/>
              </a:buClr>
              <a:buSzPct val="80000"/>
              <a:buFont typeface="Wingdings" pitchFamily="2" charset="2"/>
              <a:buNone/>
            </a:pPr>
            <a:r>
              <a:rPr lang="en-US" sz="1800"/>
              <a:t>Information </a:t>
            </a:r>
          </a:p>
          <a:p>
            <a:pPr>
              <a:lnSpc>
                <a:spcPct val="50000"/>
              </a:lnSpc>
              <a:spcBef>
                <a:spcPct val="20000"/>
              </a:spcBef>
              <a:spcAft>
                <a:spcPct val="20000"/>
              </a:spcAft>
              <a:buClr>
                <a:schemeClr val="hlink"/>
              </a:buClr>
              <a:buSzPct val="80000"/>
              <a:buFont typeface="Wingdings" pitchFamily="2" charset="2"/>
              <a:buNone/>
            </a:pPr>
            <a:r>
              <a:rPr lang="en-US" sz="1800"/>
              <a:t>about the </a:t>
            </a:r>
          </a:p>
          <a:p>
            <a:pPr>
              <a:lnSpc>
                <a:spcPct val="50000"/>
              </a:lnSpc>
              <a:spcBef>
                <a:spcPct val="20000"/>
              </a:spcBef>
              <a:spcAft>
                <a:spcPct val="20000"/>
              </a:spcAft>
              <a:buClr>
                <a:schemeClr val="hlink"/>
              </a:buClr>
              <a:buSzPct val="80000"/>
              <a:buFont typeface="Wingdings" pitchFamily="2" charset="2"/>
              <a:buNone/>
            </a:pPr>
            <a:r>
              <a:rPr lang="en-US" sz="1800"/>
              <a:t>basic nuclear </a:t>
            </a:r>
          </a:p>
          <a:p>
            <a:pPr>
              <a:lnSpc>
                <a:spcPct val="50000"/>
              </a:lnSpc>
              <a:spcBef>
                <a:spcPct val="20000"/>
              </a:spcBef>
              <a:spcAft>
                <a:spcPct val="20000"/>
              </a:spcAft>
              <a:buClr>
                <a:schemeClr val="hlink"/>
              </a:buClr>
              <a:buSzPct val="80000"/>
              <a:buFont typeface="Wingdings" pitchFamily="2" charset="2"/>
              <a:buNone/>
            </a:pPr>
            <a:r>
              <a:rPr lang="en-US" sz="1800"/>
              <a:t>data file used in </a:t>
            </a:r>
          </a:p>
          <a:p>
            <a:pPr>
              <a:lnSpc>
                <a:spcPct val="50000"/>
              </a:lnSpc>
              <a:spcBef>
                <a:spcPct val="20000"/>
              </a:spcBef>
              <a:spcAft>
                <a:spcPct val="20000"/>
              </a:spcAft>
              <a:buClr>
                <a:schemeClr val="hlink"/>
              </a:buClr>
              <a:buSzPct val="80000"/>
              <a:buFont typeface="Wingdings" pitchFamily="2" charset="2"/>
              <a:buNone/>
            </a:pPr>
            <a:r>
              <a:rPr lang="en-US" sz="1800"/>
              <a:t>the program</a:t>
            </a:r>
          </a:p>
        </p:txBody>
      </p:sp>
      <p:pic>
        <p:nvPicPr>
          <p:cNvPr id="21520" name="Picture 16" descr="page6-2"/>
          <p:cNvPicPr>
            <a:picLocks noChangeAspect="1" noChangeArrowheads="1"/>
          </p:cNvPicPr>
          <p:nvPr/>
        </p:nvPicPr>
        <p:blipFill>
          <a:blip r:embed="rId4"/>
          <a:srcRect/>
          <a:stretch>
            <a:fillRect/>
          </a:stretch>
        </p:blipFill>
        <p:spPr bwMode="auto">
          <a:xfrm>
            <a:off x="2743200" y="3683000"/>
            <a:ext cx="3594100" cy="889000"/>
          </a:xfrm>
          <a:prstGeom prst="rect">
            <a:avLst/>
          </a:prstGeom>
          <a:noFill/>
        </p:spPr>
      </p:pic>
      <p:pic>
        <p:nvPicPr>
          <p:cNvPr id="21521" name="Picture 17" descr="page6-3"/>
          <p:cNvPicPr>
            <a:picLocks noChangeAspect="1" noChangeArrowheads="1"/>
          </p:cNvPicPr>
          <p:nvPr/>
        </p:nvPicPr>
        <p:blipFill>
          <a:blip r:embed="rId5"/>
          <a:srcRect/>
          <a:stretch>
            <a:fillRect/>
          </a:stretch>
        </p:blipFill>
        <p:spPr bwMode="auto">
          <a:xfrm>
            <a:off x="2717800" y="5003800"/>
            <a:ext cx="4368800" cy="1778000"/>
          </a:xfrm>
          <a:prstGeom prst="rect">
            <a:avLst/>
          </a:prstGeom>
          <a:noFill/>
        </p:spPr>
      </p:pic>
      <p:sp>
        <p:nvSpPr>
          <p:cNvPr id="21518" name="AutoShape 15"/>
          <p:cNvSpPr>
            <a:spLocks noChangeArrowheads="1"/>
          </p:cNvSpPr>
          <p:nvPr/>
        </p:nvSpPr>
        <p:spPr bwMode="auto">
          <a:xfrm>
            <a:off x="6172200" y="4953000"/>
            <a:ext cx="2209800" cy="990600"/>
          </a:xfrm>
          <a:prstGeom prst="leftArrowCallout">
            <a:avLst>
              <a:gd name="adj1" fmla="val 25000"/>
              <a:gd name="adj2" fmla="val 16583"/>
              <a:gd name="adj3" fmla="val 33224"/>
              <a:gd name="adj4" fmla="val 72685"/>
            </a:avLst>
          </a:prstGeom>
          <a:solidFill>
            <a:schemeClr val="bg1"/>
          </a:solidFill>
          <a:ln w="6350">
            <a:solidFill>
              <a:srgbClr val="000000"/>
            </a:solidFill>
            <a:miter lim="800000"/>
            <a:headEnd type="none" w="sm" len="sm"/>
            <a:tailEnd type="none" w="sm" len="sm"/>
          </a:ln>
        </p:spPr>
        <p:txBody>
          <a:bodyPr wrap="none" anchor="ctr"/>
          <a:lstStyle/>
          <a:p>
            <a:r>
              <a:rPr lang="en-US" sz="1800"/>
              <a:t>  active options </a:t>
            </a:r>
          </a:p>
          <a:p>
            <a:r>
              <a:rPr lang="en-US" sz="1800"/>
              <a:t>for the </a:t>
            </a:r>
          </a:p>
          <a:p>
            <a:r>
              <a:rPr lang="en-US" sz="1800"/>
              <a:t>nuclear model</a:t>
            </a:r>
          </a:p>
        </p:txBody>
      </p:sp>
      <p:sp>
        <p:nvSpPr>
          <p:cNvPr id="21517" name="AutoShape 14"/>
          <p:cNvSpPr>
            <a:spLocks noChangeArrowheads="1"/>
          </p:cNvSpPr>
          <p:nvPr/>
        </p:nvSpPr>
        <p:spPr bwMode="auto">
          <a:xfrm>
            <a:off x="3657600" y="2590800"/>
            <a:ext cx="3581400" cy="838200"/>
          </a:xfrm>
          <a:prstGeom prst="upArrowCallout">
            <a:avLst>
              <a:gd name="adj1" fmla="val 27061"/>
              <a:gd name="adj2" fmla="val 28247"/>
              <a:gd name="adj3" fmla="val 25759"/>
              <a:gd name="adj4" fmla="val 49620"/>
            </a:avLst>
          </a:prstGeom>
          <a:solidFill>
            <a:schemeClr val="bg1"/>
          </a:solidFill>
          <a:ln w="6350">
            <a:solidFill>
              <a:srgbClr val="000000"/>
            </a:solidFill>
            <a:miter lim="800000"/>
            <a:headEnd type="none" w="sm" len="sm"/>
            <a:tailEnd type="none" w="sm" len="sm"/>
          </a:ln>
        </p:spPr>
        <p:txBody>
          <a:bodyPr wrap="none" anchor="ctr"/>
          <a:lstStyle/>
          <a:p>
            <a:r>
              <a:rPr lang="en-US" sz="1800"/>
              <a:t>some memory allocation details</a:t>
            </a:r>
            <a:r>
              <a:rPr lang="en-US"/>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Grp="1" noChangeArrowheads="1"/>
          </p:cNvSpPr>
          <p:nvPr>
            <p:ph type="sldNum" sz="quarter" idx="12"/>
          </p:nvPr>
        </p:nvSpPr>
        <p:spPr>
          <a:ln/>
        </p:spPr>
        <p:txBody>
          <a:bodyPr/>
          <a:lstStyle/>
          <a:p>
            <a:fld id="{0B860862-4CBF-4D5E-B2CA-EB83A6AC0E15}" type="slidenum">
              <a:rPr lang="en-US"/>
              <a:pPr/>
              <a:t>6</a:t>
            </a:fld>
            <a:endParaRPr lang="en-US"/>
          </a:p>
        </p:txBody>
      </p:sp>
      <p:sp>
        <p:nvSpPr>
          <p:cNvPr id="22530"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22537" name="Picture 9" descr="page7"/>
          <p:cNvPicPr>
            <a:picLocks noChangeAspect="1" noChangeArrowheads="1"/>
          </p:cNvPicPr>
          <p:nvPr/>
        </p:nvPicPr>
        <p:blipFill>
          <a:blip r:embed="rId3"/>
          <a:srcRect/>
          <a:stretch>
            <a:fillRect/>
          </a:stretch>
        </p:blipFill>
        <p:spPr bwMode="auto">
          <a:xfrm>
            <a:off x="0" y="1066800"/>
            <a:ext cx="9144000" cy="5791200"/>
          </a:xfrm>
          <a:prstGeom prst="rect">
            <a:avLst/>
          </a:prstGeom>
          <a:noFill/>
        </p:spPr>
      </p:pic>
      <p:sp>
        <p:nvSpPr>
          <p:cNvPr id="22531"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EF423C7D-8ABA-4C65-89A9-19126F9481C2}" type="slidenum">
              <a:rPr lang="en-US" sz="1200"/>
              <a:pPr algn="r"/>
              <a:t>6</a:t>
            </a:fld>
            <a:endParaRPr lang="en-US" sz="1200"/>
          </a:p>
        </p:txBody>
      </p:sp>
      <p:sp>
        <p:nvSpPr>
          <p:cNvPr id="22532" name="Rectangle 2"/>
          <p:cNvSpPr>
            <a:spLocks noGrp="1" noChangeArrowheads="1"/>
          </p:cNvSpPr>
          <p:nvPr>
            <p:ph type="title"/>
          </p:nvPr>
        </p:nvSpPr>
        <p:spPr/>
        <p:txBody>
          <a:bodyPr/>
          <a:lstStyle/>
          <a:p>
            <a:pPr eaLnBrk="1" hangingPunct="1"/>
            <a:r>
              <a:rPr lang="en-US" sz="3200" smtClean="0">
                <a:ea typeface="ＭＳ Ｐゴシック" charset="-128"/>
              </a:rPr>
              <a:t>Material properties</a:t>
            </a:r>
          </a:p>
        </p:txBody>
      </p:sp>
      <p:sp>
        <p:nvSpPr>
          <p:cNvPr id="22534" name="AutoShape 5"/>
          <p:cNvSpPr>
            <a:spLocks noChangeArrowheads="1"/>
          </p:cNvSpPr>
          <p:nvPr/>
        </p:nvSpPr>
        <p:spPr bwMode="auto">
          <a:xfrm>
            <a:off x="6172200" y="1066800"/>
            <a:ext cx="2819400" cy="1219200"/>
          </a:xfrm>
          <a:prstGeom prst="leftArrowCallout">
            <a:avLst>
              <a:gd name="adj1" fmla="val 17704"/>
              <a:gd name="adj2" fmla="val 15625"/>
              <a:gd name="adj3" fmla="val 23832"/>
              <a:gd name="adj4" fmla="val 84176"/>
            </a:avLst>
          </a:prstGeom>
          <a:solidFill>
            <a:srgbClr val="FFFF99"/>
          </a:solidFill>
          <a:ln w="6350">
            <a:solidFill>
              <a:srgbClr val="000000"/>
            </a:solidFill>
            <a:miter lim="800000"/>
            <a:headEnd type="none" w="sm" len="sm"/>
            <a:tailEnd type="none" w="sm" len="sm"/>
          </a:ln>
        </p:spPr>
        <p:txBody>
          <a:bodyPr wrap="none" anchor="ctr"/>
          <a:lstStyle/>
          <a:p>
            <a:r>
              <a:rPr lang="en-US" sz="2000">
                <a:solidFill>
                  <a:srgbClr val="000099"/>
                </a:solidFill>
              </a:rPr>
              <a:t>Material properties, </a:t>
            </a:r>
          </a:p>
          <a:p>
            <a:r>
              <a:rPr lang="en-US" sz="2000">
                <a:solidFill>
                  <a:srgbClr val="000099"/>
                </a:solidFill>
              </a:rPr>
              <a:t>multiple scattering</a:t>
            </a:r>
          </a:p>
          <a:p>
            <a:r>
              <a:rPr lang="en-US" sz="2000">
                <a:solidFill>
                  <a:srgbClr val="000099"/>
                </a:solidFill>
              </a:rPr>
              <a:t>parameters</a:t>
            </a:r>
          </a:p>
        </p:txBody>
      </p:sp>
      <p:sp>
        <p:nvSpPr>
          <p:cNvPr id="22535" name="Rectangle 6"/>
          <p:cNvSpPr>
            <a:spLocks noChangeArrowheads="1"/>
          </p:cNvSpPr>
          <p:nvPr/>
        </p:nvSpPr>
        <p:spPr bwMode="auto">
          <a:xfrm>
            <a:off x="2743200" y="3124200"/>
            <a:ext cx="5943600" cy="228600"/>
          </a:xfrm>
          <a:prstGeom prst="rect">
            <a:avLst/>
          </a:prstGeom>
          <a:noFill/>
          <a:ln w="19050">
            <a:solidFill>
              <a:srgbClr val="FF0000"/>
            </a:solidFill>
            <a:miter lim="800000"/>
            <a:headEnd type="none" w="sm" len="sm"/>
            <a:tailEnd type="none" w="sm" len="sm"/>
          </a:ln>
        </p:spPr>
        <p:txBody>
          <a:bodyPr wrap="none" anchor="ctr"/>
          <a:lstStyle/>
          <a:p>
            <a:endParaRPr lang="it-IT"/>
          </a:p>
        </p:txBody>
      </p:sp>
      <p:sp>
        <p:nvSpPr>
          <p:cNvPr id="22536" name="Text Box 7"/>
          <p:cNvSpPr txBox="1">
            <a:spLocks noChangeArrowheads="1"/>
          </p:cNvSpPr>
          <p:nvPr/>
        </p:nvSpPr>
        <p:spPr bwMode="auto">
          <a:xfrm>
            <a:off x="6248400" y="3276600"/>
            <a:ext cx="3200400" cy="304800"/>
          </a:xfrm>
          <a:prstGeom prst="rect">
            <a:avLst/>
          </a:prstGeom>
          <a:noFill/>
          <a:ln w="6350">
            <a:noFill/>
            <a:miter lim="800000"/>
            <a:headEnd type="none" w="sm" len="sm"/>
            <a:tailEnd type="none" w="sm" len="sm"/>
          </a:ln>
        </p:spPr>
        <p:txBody>
          <a:bodyPr>
            <a:spAutoFit/>
          </a:bodyPr>
          <a:lstStyle/>
          <a:p>
            <a:pPr>
              <a:spcBef>
                <a:spcPct val="50000"/>
              </a:spcBef>
            </a:pPr>
            <a:r>
              <a:rPr lang="en-US" sz="1400">
                <a:solidFill>
                  <a:srgbClr val="FF0000"/>
                </a:solidFill>
              </a:rPr>
              <a:t>the warning is normal!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Grp="1" noChangeArrowheads="1"/>
          </p:cNvSpPr>
          <p:nvPr>
            <p:ph type="sldNum" sz="quarter" idx="12"/>
          </p:nvPr>
        </p:nvSpPr>
        <p:spPr>
          <a:ln/>
        </p:spPr>
        <p:txBody>
          <a:bodyPr/>
          <a:lstStyle/>
          <a:p>
            <a:fld id="{A4590978-B6C7-4EE9-A640-29C412A7B7AE}" type="slidenum">
              <a:rPr lang="en-US"/>
              <a:pPr/>
              <a:t>7</a:t>
            </a:fld>
            <a:endParaRPr lang="en-US"/>
          </a:p>
        </p:txBody>
      </p:sp>
      <p:pic>
        <p:nvPicPr>
          <p:cNvPr id="23560" name="Picture 8" descr="page8"/>
          <p:cNvPicPr>
            <a:picLocks noChangeAspect="1" noChangeArrowheads="1"/>
          </p:cNvPicPr>
          <p:nvPr/>
        </p:nvPicPr>
        <p:blipFill>
          <a:blip r:embed="rId3"/>
          <a:srcRect/>
          <a:stretch>
            <a:fillRect/>
          </a:stretch>
        </p:blipFill>
        <p:spPr bwMode="auto">
          <a:xfrm>
            <a:off x="0" y="1689100"/>
            <a:ext cx="9144000" cy="5168900"/>
          </a:xfrm>
          <a:prstGeom prst="rect">
            <a:avLst/>
          </a:prstGeom>
          <a:noFill/>
        </p:spPr>
      </p:pic>
      <p:sp>
        <p:nvSpPr>
          <p:cNvPr id="23556" name="Rectangle 2"/>
          <p:cNvSpPr>
            <a:spLocks noGrp="1" noChangeArrowheads="1"/>
          </p:cNvSpPr>
          <p:nvPr>
            <p:ph type="title"/>
          </p:nvPr>
        </p:nvSpPr>
        <p:spPr/>
        <p:txBody>
          <a:bodyPr/>
          <a:lstStyle/>
          <a:p>
            <a:pPr eaLnBrk="1" hangingPunct="1"/>
            <a:r>
              <a:rPr lang="en-US" sz="3200" smtClean="0">
                <a:ea typeface="ＭＳ Ｐゴシック" charset="-128"/>
              </a:rPr>
              <a:t>Radiation Decay</a:t>
            </a:r>
          </a:p>
        </p:txBody>
      </p:sp>
      <p:sp>
        <p:nvSpPr>
          <p:cNvPr id="23558" name="AutoShape 5"/>
          <p:cNvSpPr>
            <a:spLocks noChangeArrowheads="1"/>
          </p:cNvSpPr>
          <p:nvPr/>
        </p:nvSpPr>
        <p:spPr bwMode="auto">
          <a:xfrm>
            <a:off x="5638800" y="2438400"/>
            <a:ext cx="3048000" cy="838200"/>
          </a:xfrm>
          <a:prstGeom prst="leftArrowCallout">
            <a:avLst>
              <a:gd name="adj1" fmla="val 26926"/>
              <a:gd name="adj2" fmla="val 25000"/>
              <a:gd name="adj3" fmla="val 50859"/>
              <a:gd name="adj4" fmla="val 71616"/>
            </a:avLst>
          </a:prstGeom>
          <a:solidFill>
            <a:srgbClr val="FFFF99"/>
          </a:solidFill>
          <a:ln w="6350">
            <a:solidFill>
              <a:srgbClr val="000000"/>
            </a:solidFill>
            <a:miter lim="800000"/>
            <a:headEnd type="none" w="sm" len="sm"/>
            <a:tailEnd type="none" w="sm" len="sm"/>
          </a:ln>
        </p:spPr>
        <p:txBody>
          <a:bodyPr wrap="none" anchor="ctr"/>
          <a:lstStyle/>
          <a:p>
            <a:r>
              <a:rPr lang="en-US" sz="2000">
                <a:solidFill>
                  <a:srgbClr val="000099"/>
                </a:solidFill>
              </a:rPr>
              <a:t>Info on decay </a:t>
            </a:r>
          </a:p>
          <a:p>
            <a:r>
              <a:rPr lang="en-US" sz="2000">
                <a:solidFill>
                  <a:srgbClr val="000099"/>
                </a:solidFill>
              </a:rPr>
              <a:t>radiation options</a:t>
            </a:r>
            <a:endParaRPr lang="en-US">
              <a:solidFill>
                <a:srgbClr val="000099"/>
              </a:solidFill>
            </a:endParaRPr>
          </a:p>
        </p:txBody>
      </p:sp>
      <p:sp>
        <p:nvSpPr>
          <p:cNvPr id="23559" name="AutoShape 6"/>
          <p:cNvSpPr>
            <a:spLocks noChangeArrowheads="1"/>
          </p:cNvSpPr>
          <p:nvPr/>
        </p:nvSpPr>
        <p:spPr bwMode="auto">
          <a:xfrm>
            <a:off x="6934200" y="3429000"/>
            <a:ext cx="2057400" cy="990600"/>
          </a:xfrm>
          <a:prstGeom prst="leftArrowCallout">
            <a:avLst>
              <a:gd name="adj1" fmla="val 23398"/>
              <a:gd name="adj2" fmla="val 20194"/>
              <a:gd name="adj3" fmla="val 38625"/>
              <a:gd name="adj4" fmla="val 64120"/>
            </a:avLst>
          </a:prstGeom>
          <a:solidFill>
            <a:srgbClr val="CCFFCC"/>
          </a:solidFill>
          <a:ln w="6350">
            <a:solidFill>
              <a:srgbClr val="000000"/>
            </a:solidFill>
            <a:miter lim="800000"/>
            <a:headEnd type="none" w="sm" len="sm"/>
            <a:tailEnd type="none" w="sm" len="sm"/>
          </a:ln>
        </p:spPr>
        <p:txBody>
          <a:bodyPr wrap="none" anchor="ctr"/>
          <a:lstStyle/>
          <a:p>
            <a:r>
              <a:rPr lang="en-US" sz="2000">
                <a:solidFill>
                  <a:srgbClr val="000099"/>
                </a:solidFill>
              </a:rPr>
              <a:t>Radiation</a:t>
            </a:r>
          </a:p>
          <a:p>
            <a:r>
              <a:rPr lang="en-US" sz="2000">
                <a:solidFill>
                  <a:srgbClr val="000099"/>
                </a:solidFill>
              </a:rPr>
              <a:t>biasing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Grp="1" noChangeArrowheads="1"/>
          </p:cNvSpPr>
          <p:nvPr>
            <p:ph type="sldNum" sz="quarter" idx="12"/>
          </p:nvPr>
        </p:nvSpPr>
        <p:spPr>
          <a:ln/>
        </p:spPr>
        <p:txBody>
          <a:bodyPr/>
          <a:lstStyle/>
          <a:p>
            <a:fld id="{5FB0600C-BBAF-4705-A3B1-66BAC152292F}" type="slidenum">
              <a:rPr lang="en-US"/>
              <a:pPr/>
              <a:t>8</a:t>
            </a:fld>
            <a:endParaRPr lang="en-US"/>
          </a:p>
        </p:txBody>
      </p:sp>
      <p:sp>
        <p:nvSpPr>
          <p:cNvPr id="24578"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pic>
        <p:nvPicPr>
          <p:cNvPr id="24585" name="Picture 9" descr="page9"/>
          <p:cNvPicPr>
            <a:picLocks noChangeAspect="1" noChangeArrowheads="1"/>
          </p:cNvPicPr>
          <p:nvPr/>
        </p:nvPicPr>
        <p:blipFill>
          <a:blip r:embed="rId3"/>
          <a:srcRect/>
          <a:stretch>
            <a:fillRect/>
          </a:stretch>
        </p:blipFill>
        <p:spPr bwMode="auto">
          <a:xfrm>
            <a:off x="0" y="990600"/>
            <a:ext cx="9144000" cy="5867400"/>
          </a:xfrm>
          <a:prstGeom prst="rect">
            <a:avLst/>
          </a:prstGeom>
          <a:noFill/>
        </p:spPr>
      </p:pic>
      <p:sp>
        <p:nvSpPr>
          <p:cNvPr id="24579"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46610F4E-A978-43C8-B1FF-3B6978CB8121}" type="slidenum">
              <a:rPr lang="en-US" sz="1200"/>
              <a:pPr algn="r"/>
              <a:t>8</a:t>
            </a:fld>
            <a:endParaRPr lang="en-US" sz="1200"/>
          </a:p>
        </p:txBody>
      </p:sp>
      <p:sp>
        <p:nvSpPr>
          <p:cNvPr id="24580" name="Rectangle 2"/>
          <p:cNvSpPr>
            <a:spLocks noGrp="1" noChangeArrowheads="1"/>
          </p:cNvSpPr>
          <p:nvPr>
            <p:ph type="title"/>
          </p:nvPr>
        </p:nvSpPr>
        <p:spPr/>
        <p:txBody>
          <a:bodyPr/>
          <a:lstStyle/>
          <a:p>
            <a:pPr eaLnBrk="1" hangingPunct="1"/>
            <a:r>
              <a:rPr lang="en-US" sz="3200" smtClean="0">
                <a:ea typeface="ＭＳ Ｐゴシック" charset="-128"/>
              </a:rPr>
              <a:t>Neutron data</a:t>
            </a:r>
          </a:p>
        </p:txBody>
      </p:sp>
      <p:sp>
        <p:nvSpPr>
          <p:cNvPr id="24582" name="AutoShape 8"/>
          <p:cNvSpPr>
            <a:spLocks noChangeArrowheads="1"/>
          </p:cNvSpPr>
          <p:nvPr/>
        </p:nvSpPr>
        <p:spPr bwMode="auto">
          <a:xfrm>
            <a:off x="6019800" y="2362200"/>
            <a:ext cx="2514600" cy="1524000"/>
          </a:xfrm>
          <a:prstGeom prst="downArrowCallout">
            <a:avLst>
              <a:gd name="adj1" fmla="val 27500"/>
              <a:gd name="adj2" fmla="val 23230"/>
              <a:gd name="adj3" fmla="val 16667"/>
              <a:gd name="adj4" fmla="val 66667"/>
            </a:avLst>
          </a:prstGeom>
          <a:solidFill>
            <a:srgbClr val="FFFF00"/>
          </a:solidFill>
          <a:ln w="6350">
            <a:solidFill>
              <a:srgbClr val="000000"/>
            </a:solidFill>
            <a:miter lim="800000"/>
            <a:headEnd type="none" w="sm" len="sm"/>
            <a:tailEnd type="none" w="sm" len="sm"/>
          </a:ln>
        </p:spPr>
        <p:txBody>
          <a:bodyPr wrap="none" anchor="ctr"/>
          <a:lstStyle/>
          <a:p>
            <a:r>
              <a:rPr lang="en-US" sz="2000">
                <a:solidFill>
                  <a:srgbClr val="000099"/>
                </a:solidFill>
              </a:rPr>
              <a:t>Low-energy neutron</a:t>
            </a:r>
          </a:p>
          <a:p>
            <a:r>
              <a:rPr lang="en-US" sz="2000">
                <a:solidFill>
                  <a:srgbClr val="000099"/>
                </a:solidFill>
              </a:rPr>
              <a:t> info, material </a:t>
            </a:r>
          </a:p>
          <a:p>
            <a:r>
              <a:rPr lang="en-US" sz="2000">
                <a:solidFill>
                  <a:srgbClr val="000099"/>
                </a:solidFill>
              </a:rPr>
              <a:t>correspondence</a:t>
            </a:r>
            <a:endParaRPr lang="en-US">
              <a:solidFill>
                <a:srgbClr val="000099"/>
              </a:solidFill>
            </a:endParaRPr>
          </a:p>
        </p:txBody>
      </p:sp>
      <p:sp>
        <p:nvSpPr>
          <p:cNvPr id="24583" name="Rectangle 9"/>
          <p:cNvSpPr>
            <a:spLocks noChangeArrowheads="1"/>
          </p:cNvSpPr>
          <p:nvPr/>
        </p:nvSpPr>
        <p:spPr bwMode="auto">
          <a:xfrm>
            <a:off x="2438400" y="6461125"/>
            <a:ext cx="5181600" cy="395288"/>
          </a:xfrm>
          <a:prstGeom prst="rect">
            <a:avLst/>
          </a:prstGeom>
          <a:noFill/>
          <a:ln w="6350">
            <a:noFill/>
            <a:miter lim="800000"/>
            <a:headEnd type="none" w="sm" len="sm"/>
            <a:tailEnd type="none" w="sm" len="sm"/>
          </a:ln>
        </p:spPr>
        <p:txBody>
          <a:bodyPr>
            <a:spAutoFit/>
          </a:bodyPr>
          <a:lstStyle/>
          <a:p>
            <a:pPr algn="l">
              <a:lnSpc>
                <a:spcPct val="90000"/>
              </a:lnSpc>
              <a:spcBef>
                <a:spcPct val="20000"/>
              </a:spcBef>
              <a:spcAft>
                <a:spcPct val="20000"/>
              </a:spcAft>
              <a:buClr>
                <a:schemeClr val="hlink"/>
              </a:buClr>
              <a:buSzPct val="80000"/>
              <a:buFont typeface="Wingdings" pitchFamily="2" charset="2"/>
              <a:buNone/>
            </a:pPr>
            <a:r>
              <a:rPr lang="en-US" sz="1800">
                <a:solidFill>
                  <a:srgbClr val="000099"/>
                </a:solidFill>
              </a:rPr>
              <a:t>More info on low-neut cross sections if requested</a:t>
            </a:r>
          </a:p>
        </p:txBody>
      </p:sp>
      <p:sp>
        <p:nvSpPr>
          <p:cNvPr id="24584" name="Text Box 11"/>
          <p:cNvSpPr txBox="1">
            <a:spLocks noChangeArrowheads="1"/>
          </p:cNvSpPr>
          <p:nvPr/>
        </p:nvSpPr>
        <p:spPr bwMode="auto">
          <a:xfrm>
            <a:off x="7543800" y="6462713"/>
            <a:ext cx="1371600" cy="366712"/>
          </a:xfrm>
          <a:prstGeom prst="rect">
            <a:avLst/>
          </a:prstGeom>
          <a:solidFill>
            <a:srgbClr val="FFFF00"/>
          </a:solidFill>
          <a:ln w="6350">
            <a:noFill/>
            <a:miter lim="800000"/>
            <a:headEnd type="none" w="sm" len="sm"/>
            <a:tailEnd type="none" w="sm" len="sm"/>
          </a:ln>
        </p:spPr>
        <p:txBody>
          <a:bodyPr>
            <a:spAutoFit/>
          </a:bodyPr>
          <a:lstStyle/>
          <a:p>
            <a:pPr>
              <a:spcBef>
                <a:spcPct val="50000"/>
              </a:spcBef>
            </a:pPr>
            <a:r>
              <a:rPr lang="en-US" sz="1800" i="1">
                <a:solidFill>
                  <a:srgbClr val="000099"/>
                </a:solidFill>
              </a:rPr>
              <a:t>LOW-NEUT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sldNum" sz="quarter" idx="12"/>
          </p:nvPr>
        </p:nvSpPr>
        <p:spPr>
          <a:ln/>
        </p:spPr>
        <p:txBody>
          <a:bodyPr/>
          <a:lstStyle/>
          <a:p>
            <a:fld id="{AED43496-75A4-4AE6-92AF-F3A508BF7049}" type="slidenum">
              <a:rPr lang="en-US"/>
              <a:pPr/>
              <a:t>9</a:t>
            </a:fld>
            <a:endParaRPr lang="en-US"/>
          </a:p>
        </p:txBody>
      </p:sp>
      <p:sp>
        <p:nvSpPr>
          <p:cNvPr id="25602" name="Footer Placeholder 4"/>
          <p:cNvSpPr>
            <a:spLocks noGrp="1"/>
          </p:cNvSpPr>
          <p:nvPr>
            <p:ph type="ftr" sz="quarter" idx="11"/>
          </p:nvPr>
        </p:nvSpPr>
        <p:spPr>
          <a:xfrm>
            <a:off x="2627313" y="6508750"/>
            <a:ext cx="4465637" cy="304800"/>
          </a:xfrm>
          <a:noFill/>
        </p:spPr>
        <p:txBody>
          <a:bodyPr/>
          <a:lstStyle/>
          <a:p>
            <a:r>
              <a:rPr lang="en-US"/>
              <a:t>FLUKA Course: The Standard Output</a:t>
            </a:r>
            <a:br>
              <a:rPr lang="en-US"/>
            </a:br>
            <a:r>
              <a:rPr lang="en-US"/>
              <a:t>6</a:t>
            </a:r>
            <a:r>
              <a:rPr lang="en-US" baseline="30000"/>
              <a:t>th</a:t>
            </a:r>
            <a:r>
              <a:rPr lang="en-US"/>
              <a:t> FLUKA Course, CERN, June 23-27, 2008</a:t>
            </a:r>
          </a:p>
        </p:txBody>
      </p:sp>
      <p:sp>
        <p:nvSpPr>
          <p:cNvPr id="25603" name="Slide Number Placeholder 5"/>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A4CFC3B8-EB27-41D7-959E-99248FF62AE0}" type="slidenum">
              <a:rPr lang="en-US" sz="1200"/>
              <a:pPr algn="r"/>
              <a:t>9</a:t>
            </a:fld>
            <a:endParaRPr lang="en-US" sz="1200"/>
          </a:p>
        </p:txBody>
      </p:sp>
      <p:sp>
        <p:nvSpPr>
          <p:cNvPr id="25604" name="Rectangle 2"/>
          <p:cNvSpPr>
            <a:spLocks noGrp="1" noChangeArrowheads="1"/>
          </p:cNvSpPr>
          <p:nvPr>
            <p:ph type="title"/>
          </p:nvPr>
        </p:nvSpPr>
        <p:spPr>
          <a:xfrm>
            <a:off x="611188" y="333375"/>
            <a:ext cx="8459787" cy="609600"/>
          </a:xfrm>
        </p:spPr>
        <p:txBody>
          <a:bodyPr/>
          <a:lstStyle/>
          <a:p>
            <a:pPr eaLnBrk="1" hangingPunct="1"/>
            <a:r>
              <a:rPr lang="en-US" sz="3200" smtClean="0">
                <a:ea typeface="ＭＳ Ｐゴシック" charset="-128"/>
              </a:rPr>
              <a:t>Material Parameters – </a:t>
            </a:r>
            <a:r>
              <a:rPr lang="en-US" sz="3200" i="1" smtClean="0">
                <a:ea typeface="ＭＳ Ｐゴシック" charset="-128"/>
              </a:rPr>
              <a:t>dp/dx</a:t>
            </a:r>
            <a:endParaRPr lang="en-GB" sz="3200" smtClean="0">
              <a:ea typeface="ＭＳ Ｐゴシック" charset="-128"/>
            </a:endParaRPr>
          </a:p>
        </p:txBody>
      </p:sp>
      <p:pic>
        <p:nvPicPr>
          <p:cNvPr id="25608" name="Picture 8" descr="page10"/>
          <p:cNvPicPr>
            <a:picLocks noChangeAspect="1" noChangeArrowheads="1"/>
          </p:cNvPicPr>
          <p:nvPr/>
        </p:nvPicPr>
        <p:blipFill>
          <a:blip r:embed="rId3"/>
          <a:srcRect/>
          <a:stretch>
            <a:fillRect/>
          </a:stretch>
        </p:blipFill>
        <p:spPr bwMode="auto">
          <a:xfrm>
            <a:off x="0" y="1117600"/>
            <a:ext cx="9144000" cy="5740400"/>
          </a:xfrm>
          <a:prstGeom prst="rect">
            <a:avLst/>
          </a:prstGeom>
          <a:noFill/>
        </p:spPr>
      </p:pic>
      <p:sp>
        <p:nvSpPr>
          <p:cNvPr id="25606" name="AutoShape 5"/>
          <p:cNvSpPr>
            <a:spLocks noChangeArrowheads="1"/>
          </p:cNvSpPr>
          <p:nvPr/>
        </p:nvSpPr>
        <p:spPr bwMode="auto">
          <a:xfrm>
            <a:off x="5715000" y="1905000"/>
            <a:ext cx="3200400" cy="1524000"/>
          </a:xfrm>
          <a:prstGeom prst="leftArrowCallout">
            <a:avLst>
              <a:gd name="adj1" fmla="val 17500"/>
              <a:gd name="adj2" fmla="val 16250"/>
              <a:gd name="adj3" fmla="val 22497"/>
              <a:gd name="adj4" fmla="val 77032"/>
            </a:avLst>
          </a:prstGeom>
          <a:solidFill>
            <a:srgbClr val="339966"/>
          </a:solidFill>
          <a:ln w="6350">
            <a:solidFill>
              <a:srgbClr val="000000"/>
            </a:solidFill>
            <a:miter lim="800000"/>
            <a:headEnd type="none" w="sm" len="sm"/>
            <a:tailEnd type="none" w="sm" len="sm"/>
          </a:ln>
        </p:spPr>
        <p:txBody>
          <a:bodyPr wrap="none" anchor="ctr"/>
          <a:lstStyle/>
          <a:p>
            <a:r>
              <a:rPr lang="en-US" sz="2000">
                <a:solidFill>
                  <a:schemeClr val="bg1"/>
                </a:solidFill>
              </a:rPr>
              <a:t> Material-dependent  </a:t>
            </a:r>
          </a:p>
          <a:p>
            <a:r>
              <a:rPr lang="en-US" sz="2000">
                <a:solidFill>
                  <a:schemeClr val="bg1"/>
                </a:solidFill>
              </a:rPr>
              <a:t>parameters for </a:t>
            </a:r>
          </a:p>
          <a:p>
            <a:r>
              <a:rPr lang="en-US" sz="2000">
                <a:solidFill>
                  <a:schemeClr val="bg1"/>
                </a:solidFill>
              </a:rPr>
              <a:t>ionization energy </a:t>
            </a:r>
          </a:p>
          <a:p>
            <a:r>
              <a:rPr lang="en-US" sz="2000">
                <a:solidFill>
                  <a:schemeClr val="bg1"/>
                </a:solidFill>
              </a:rPr>
              <a:t>losses</a:t>
            </a:r>
          </a:p>
        </p:txBody>
      </p:sp>
      <p:sp>
        <p:nvSpPr>
          <p:cNvPr id="25607" name="Rectangle 6"/>
          <p:cNvSpPr>
            <a:spLocks noChangeArrowheads="1"/>
          </p:cNvSpPr>
          <p:nvPr/>
        </p:nvSpPr>
        <p:spPr bwMode="auto">
          <a:xfrm>
            <a:off x="4191000" y="5943600"/>
            <a:ext cx="4648200" cy="708025"/>
          </a:xfrm>
          <a:prstGeom prst="rect">
            <a:avLst/>
          </a:prstGeom>
          <a:solidFill>
            <a:schemeClr val="bg1"/>
          </a:solidFill>
          <a:ln w="6350">
            <a:solidFill>
              <a:srgbClr val="000000"/>
            </a:solidFill>
            <a:miter lim="800000"/>
            <a:headEnd type="none" w="sm" len="sm"/>
            <a:tailEnd type="none" w="sm" len="sm"/>
          </a:ln>
        </p:spPr>
        <p:txBody>
          <a:bodyPr>
            <a:spAutoFit/>
          </a:bodyPr>
          <a:lstStyle/>
          <a:p>
            <a:r>
              <a:rPr lang="en-US" sz="2000">
                <a:solidFill>
                  <a:srgbClr val="008000"/>
                </a:solidFill>
              </a:rPr>
              <a:t>Check </a:t>
            </a:r>
            <a:r>
              <a:rPr lang="it-IT" sz="2000">
                <a:solidFill>
                  <a:srgbClr val="008000"/>
                </a:solidFill>
                <a:latin typeface="Symbol" pitchFamily="18" charset="2"/>
              </a:rPr>
              <a:t>d</a:t>
            </a:r>
            <a:r>
              <a:rPr lang="en-US" sz="2000">
                <a:solidFill>
                  <a:srgbClr val="008000"/>
                </a:solidFill>
              </a:rPr>
              <a:t>-ray and bremss. threshold (</a:t>
            </a:r>
            <a:r>
              <a:rPr lang="en-US" sz="2000">
                <a:solidFill>
                  <a:srgbClr val="CC0000"/>
                </a:solidFill>
              </a:rPr>
              <a:t>DELTARAY</a:t>
            </a:r>
            <a:r>
              <a:rPr lang="en-US" sz="2000">
                <a:solidFill>
                  <a:srgbClr val="008000"/>
                </a:solidFill>
              </a:rPr>
              <a:t>, </a:t>
            </a:r>
            <a:r>
              <a:rPr lang="en-US" sz="2000">
                <a:solidFill>
                  <a:srgbClr val="CC0000"/>
                </a:solidFill>
              </a:rPr>
              <a:t>PAIRBREM</a:t>
            </a:r>
            <a:r>
              <a:rPr lang="en-US" sz="2000">
                <a:solidFill>
                  <a:srgbClr val="008000"/>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themeOverride>
</file>

<file path=docProps/app.xml><?xml version="1.0" encoding="utf-8"?>
<Properties xmlns="http://schemas.openxmlformats.org/officeDocument/2006/extended-properties" xmlns:vt="http://schemas.openxmlformats.org/officeDocument/2006/docPropsVTypes">
  <Template/>
  <TotalTime>11239</TotalTime>
  <Words>1682</Words>
  <Application>Microsoft Office PowerPoint</Application>
  <PresentationFormat>Overhead</PresentationFormat>
  <Paragraphs>304</Paragraphs>
  <Slides>41</Slides>
  <Notes>25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Blueprint</vt:lpstr>
      <vt:lpstr>FLUKA Standard Output and Plotting</vt:lpstr>
      <vt:lpstr>The FLUKA Standard Output</vt:lpstr>
      <vt:lpstr>Input echo</vt:lpstr>
      <vt:lpstr>Input echo – Geometry output</vt:lpstr>
      <vt:lpstr>Nuclear data</vt:lpstr>
      <vt:lpstr>Material properties</vt:lpstr>
      <vt:lpstr>Radiation Decay</vt:lpstr>
      <vt:lpstr>Neutron data</vt:lpstr>
      <vt:lpstr>Material Parameters – dp/dx</vt:lpstr>
      <vt:lpstr>Material parameters – Transport thresholds</vt:lpstr>
      <vt:lpstr>Slide 11</vt:lpstr>
      <vt:lpstr>FLUKA Particles</vt:lpstr>
      <vt:lpstr>Input interpreted summary – Beam</vt:lpstr>
      <vt:lpstr>Input interpreted summary – Thresholds</vt:lpstr>
      <vt:lpstr>Input interpreted summary – TC, MCS, EM</vt:lpstr>
      <vt:lpstr>Scoring none in ex3, check ex5 output</vt:lpstr>
      <vt:lpstr>Materials – Scattering lengths</vt:lpstr>
      <vt:lpstr>Regions summary</vt:lpstr>
      <vt:lpstr>Runtime Info – Output associated with the run</vt:lpstr>
      <vt:lpstr>Results – Scoring</vt:lpstr>
      <vt:lpstr>Results – Statistics of Coulomb scattering</vt:lpstr>
      <vt:lpstr>Results – Statistics of the run</vt:lpstr>
      <vt:lpstr>Run summary: detailed statistics</vt:lpstr>
      <vt:lpstr>Energy Balance</vt:lpstr>
      <vt:lpstr>Slide 25</vt:lpstr>
      <vt:lpstr>flair: Data Processing</vt:lpstr>
      <vt:lpstr>Plot List</vt:lpstr>
      <vt:lpstr>Plotting Frames</vt:lpstr>
      <vt:lpstr>General Tips</vt:lpstr>
      <vt:lpstr>Geometry Plotting</vt:lpstr>
      <vt:lpstr>Geometry plotting</vt:lpstr>
      <vt:lpstr>USRBIN</vt:lpstr>
      <vt:lpstr>USRBIN (2D plot)</vt:lpstr>
      <vt:lpstr>USRBIN (2D plot) cont.</vt:lpstr>
      <vt:lpstr>USRBIN (2D plot) cont..</vt:lpstr>
      <vt:lpstr>USRBIN (1D-plots)</vt:lpstr>
      <vt:lpstr>USR-1D Single Differential Plot</vt:lpstr>
      <vt:lpstr>USR-1D Single Differential Plot</vt:lpstr>
      <vt:lpstr>USR-1D Plots</vt:lpstr>
      <vt:lpstr>USR-1D Plots</vt:lpstr>
      <vt:lpstr>USR-1D Plots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Vasilis Vlachoudis</dc:creator>
  <cp:lastModifiedBy>Vasilis Vlachoudis</cp:lastModifiedBy>
  <cp:revision>942</cp:revision>
  <cp:lastPrinted>2008-06-05T08:52:50Z</cp:lastPrinted>
  <dcterms:created xsi:type="dcterms:W3CDTF">2008-06-16T08:58:24Z</dcterms:created>
  <dcterms:modified xsi:type="dcterms:W3CDTF">2009-10-22T17:39:48Z</dcterms:modified>
</cp:coreProperties>
</file>