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6" r:id="rId3"/>
    <p:sldId id="287" r:id="rId4"/>
    <p:sldId id="292" r:id="rId5"/>
    <p:sldId id="291" r:id="rId6"/>
    <p:sldId id="290" r:id="rId7"/>
    <p:sldId id="277" r:id="rId8"/>
    <p:sldId id="278" r:id="rId9"/>
    <p:sldId id="288" r:id="rId10"/>
    <p:sldId id="279" r:id="rId11"/>
    <p:sldId id="281" r:id="rId12"/>
    <p:sldId id="280" r:id="rId13"/>
    <p:sldId id="282" r:id="rId14"/>
    <p:sldId id="283" r:id="rId15"/>
    <p:sldId id="284" r:id="rId16"/>
    <p:sldId id="275" r:id="rId17"/>
    <p:sldId id="289" r:id="rId18"/>
    <p:sldId id="297" r:id="rId19"/>
    <p:sldId id="293" r:id="rId20"/>
    <p:sldId id="295" r:id="rId21"/>
    <p:sldId id="298" r:id="rId22"/>
    <p:sldId id="300" r:id="rId23"/>
    <p:sldId id="301" r:id="rId24"/>
    <p:sldId id="296" r:id="rId25"/>
    <p:sldId id="302" r:id="rId26"/>
    <p:sldId id="303" r:id="rId27"/>
    <p:sldId id="304" r:id="rId28"/>
    <p:sldId id="306" r:id="rId29"/>
    <p:sldId id="307" r:id="rId30"/>
  </p:sldIdLst>
  <p:sldSz cx="9144000" cy="6858000" type="overhead"/>
  <p:notesSz cx="6746875" cy="9867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FF6D"/>
    <a:srgbClr val="ADD6FF"/>
    <a:srgbClr val="D8B18A"/>
    <a:srgbClr val="996633"/>
    <a:srgbClr val="FF3300"/>
    <a:srgbClr val="33CC33"/>
    <a:srgbClr val="FFFFCC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32" d="100"/>
          <a:sy n="132" d="100"/>
        </p:scale>
        <p:origin x="-4872" y="-102"/>
      </p:cViewPr>
      <p:guideLst>
        <p:guide orient="horz" pos="3108"/>
        <p:guide pos="212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0"/>
            <a:ext cx="292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2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375775"/>
            <a:ext cx="292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32" tIns="46116" rIns="92232" bIns="46116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FD2487BE-46F6-4073-B463-BC09BA812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>
            <a:lvl1pPr defTabSz="9112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58825"/>
            <a:ext cx="4954587" cy="37163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2175"/>
            <a:ext cx="49545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8956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b" anchorCtr="0" compatLnSpc="1">
            <a:prstTxWarp prst="textNoShape">
              <a:avLst/>
            </a:prstTxWarp>
          </a:bodyPr>
          <a:lstStyle>
            <a:lvl1pPr defTabSz="9112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42" tIns="46116" rIns="90642" bIns="4611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A527B58D-3D05-4A46-9EA2-D3AEC6187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E8F53-9D23-42BB-AEB7-57DBEFFCA225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B9F8F-D1AD-4E03-BF37-9D5680E4E5F4}" type="slidenum">
              <a:rPr lang="en-US"/>
              <a:pPr/>
              <a:t>10</a:t>
            </a:fld>
            <a:endParaRPr lang="en-US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876C3B-8577-4617-8439-3E86F290DF85}" type="slidenum">
              <a:rPr lang="en-US"/>
              <a:pPr/>
              <a:t>11</a:t>
            </a:fld>
            <a:endParaRPr lang="en-US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C614A-1DCA-47DD-9635-58BCE3DAC910}" type="slidenum">
              <a:rPr lang="en-US"/>
              <a:pPr/>
              <a:t>12</a:t>
            </a:fld>
            <a:endParaRPr lang="en-US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90F37-C697-44D5-B826-DB337F69AF27}" type="slidenum">
              <a:rPr lang="en-US"/>
              <a:pPr/>
              <a:t>13</a:t>
            </a:fld>
            <a:endParaRPr lang="en-US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74911-5E29-4FB3-BC1D-D90B662A90B3}" type="slidenum">
              <a:rPr lang="en-US"/>
              <a:pPr/>
              <a:t>14</a:t>
            </a:fld>
            <a:endParaRPr lang="en-US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D28FCD-5B91-4A18-9757-78E4C0975C56}" type="slidenum">
              <a:rPr lang="en-US"/>
              <a:pPr/>
              <a:t>15</a:t>
            </a:fld>
            <a:endParaRPr lang="en-US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80441-8C4D-4DE5-843F-10288E080D90}" type="slidenum">
              <a:rPr lang="en-US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1E6883-B92D-4E27-B9A5-2EB3F9D68AB8}" type="slidenum">
              <a:rPr lang="en-US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79CE8AAD-B7F2-4277-A120-7EF092800E9A}" type="slidenum">
              <a:rPr lang="en-US" sz="1200">
                <a:latin typeface="Tahoma" pitchFamily="34" charset="0"/>
              </a:rPr>
              <a:pPr algn="r" defTabSz="911225"/>
              <a:t>18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393D5629-C05C-4E70-83C5-56247F85243D}" type="slidenum">
              <a:rPr lang="en-US" sz="1200">
                <a:latin typeface="Tahoma" pitchFamily="34" charset="0"/>
              </a:rPr>
              <a:pPr algn="r" defTabSz="911225"/>
              <a:t>19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58F10-9990-44CA-8C5C-0B4092BF1404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06463" y="739775"/>
            <a:ext cx="4933950" cy="370046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687888"/>
            <a:ext cx="4946650" cy="4440237"/>
          </a:xfrm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D5F20-91BA-4F66-A24B-8F6821545D1C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D647F861-C2CE-46A1-97B0-2B8F1DD479BE}" type="slidenum">
              <a:rPr lang="en-US" sz="1200">
                <a:latin typeface="Tahoma" pitchFamily="34" charset="0"/>
              </a:rPr>
              <a:pPr algn="r" defTabSz="911225"/>
              <a:t>4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3389221E-F9CA-47A9-B056-B10FF8255E1A}" type="slidenum">
              <a:rPr lang="en-US" sz="1200">
                <a:latin typeface="Tahoma" pitchFamily="34" charset="0"/>
              </a:rPr>
              <a:pPr algn="r" defTabSz="911225"/>
              <a:t>5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10000" y="9407525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642" tIns="46116" rIns="90642" bIns="46116" anchor="b"/>
          <a:lstStyle/>
          <a:p>
            <a:pPr algn="r" defTabSz="911225"/>
            <a:fld id="{56CDB8A3-D4A5-4D22-A3F0-3E2F3677830F}" type="slidenum">
              <a:rPr lang="en-US" sz="1200">
                <a:latin typeface="Tahoma" pitchFamily="34" charset="0"/>
              </a:rPr>
              <a:pPr algn="r" defTabSz="911225"/>
              <a:t>6</a:t>
            </a:fld>
            <a:endParaRPr lang="en-US" sz="1200">
              <a:latin typeface="Tahoma" pitchFamily="34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5E2C0-5C54-4FAC-84FF-55E997715FF0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48294-FD2B-4275-A111-CD3EDDA51D51}" type="slidenum">
              <a:rPr lang="en-US"/>
              <a:pPr/>
              <a:t>8</a:t>
            </a:fld>
            <a:endParaRPr lang="en-US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A775AF-6615-426B-A5B2-F2F32FA78EBD}" type="slidenum">
              <a:rPr lang="en-US"/>
              <a:pPr/>
              <a:t>9</a:t>
            </a:fld>
            <a:endParaRPr lang="en-US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88" y="887413"/>
            <a:ext cx="6654800" cy="2851150"/>
            <a:chOff x="1" y="559"/>
            <a:chExt cx="4192" cy="179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8" name="Arc 6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349500" y="3098800"/>
            <a:ext cx="6045200" cy="2876550"/>
            <a:chOff x="1480" y="1952"/>
            <a:chExt cx="3808" cy="1812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12" name="Arc 10"/>
            <p:cNvSpPr>
              <a:spLocks/>
            </p:cNvSpPr>
            <p:nvPr/>
          </p:nvSpPr>
          <p:spPr bwMode="ltGray">
            <a:xfrm rot="5400000">
              <a:off x="5098" y="3351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177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77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309938"/>
            <a:ext cx="71628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A6FC0FB0-16EF-4F7C-8F50-61F483886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3F1C6B-D13B-4946-9951-71A19176D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6019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6019800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87FF0D-FB89-4970-905B-09327B6CA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4DDE2D-6270-4C83-B0E7-ABC3E3C15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862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3345FD-D975-4152-A27E-C00673DAA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Athens 2009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25DF14-17FB-4486-BA0D-B8AED37BD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176E21-9A17-416F-B6B8-4558F05AC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862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22FA49-0249-4CB5-A445-45DFFC229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73A783-54C7-4B0C-B0E8-5B5D47F2E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547D0-10CE-492F-A8B6-6BB2CD60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B8421-25FD-4C9D-90FE-35E728F94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22BFA4-5B6B-4AFF-A392-519905F51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CERN 2008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826A9F-6086-49F7-BE1D-C35BCCC32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2"/>
          <p:cNvSpPr>
            <a:spLocks noChangeShapeType="1"/>
          </p:cNvSpPr>
          <p:nvPr/>
        </p:nvSpPr>
        <p:spPr bwMode="ltGray">
          <a:xfrm>
            <a:off x="88392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04800" y="533400"/>
            <a:ext cx="1893888" cy="2590800"/>
            <a:chOff x="192" y="336"/>
            <a:chExt cx="1193" cy="1632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116742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4008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7th FLUKA course, NEA, Paris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ahoma" pitchFamily="34" charset="0"/>
              </a:defRPr>
            </a:lvl1pPr>
          </a:lstStyle>
          <a:p>
            <a:pPr>
              <a:defRPr/>
            </a:pPr>
            <a:fld id="{3864C0BF-E053-4C44-9DD9-E1ED68F2B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2" descr="FLUKA_Dim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124075"/>
            <a:ext cx="9144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7050088" y="6400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r">
              <a:defRPr/>
            </a:pPr>
            <a:fld id="{B0992817-D0BC-43E1-85CE-19497EB408DC}" type="slidenum">
              <a:rPr lang="en-US" sz="1200">
                <a:latin typeface="Tahoma" pitchFamily="34" charset="0"/>
              </a:rPr>
              <a:pPr algn="r">
                <a:defRPr/>
              </a:pPr>
              <a:t>‹#›</a:t>
            </a:fld>
            <a:endParaRPr lang="en-US" sz="120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4508500" y="3365500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white">
          <a:xfrm>
            <a:off x="4508500" y="3365500"/>
            <a:ext cx="13970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Voxels and Medical Applications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200400"/>
            <a:ext cx="7239000" cy="2209800"/>
          </a:xfrm>
          <a:noFill/>
        </p:spPr>
        <p:txBody>
          <a:bodyPr/>
          <a:lstStyle/>
          <a:p>
            <a:pPr algn="r"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algn="r" eaLnBrk="1" hangingPunct="1"/>
            <a:endParaRPr lang="en-US" sz="2800" smtClean="0"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mtClean="0">
                <a:latin typeface="Arial" charset="0"/>
                <a:cs typeface="Arial" charset="0"/>
              </a:rPr>
              <a:t>FLUKA Beginners course</a:t>
            </a:r>
          </a:p>
          <a:p>
            <a:pPr algn="r" eaLnBrk="1" hangingPunct="1"/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15366" name="Picture 17" descr="logo3000x2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88913"/>
            <a:ext cx="29019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Modifying writect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The </a:t>
            </a:r>
            <a:r>
              <a:rPr lang="en-US" smtClean="0">
                <a:solidFill>
                  <a:srgbClr val="010103"/>
                </a:solidFill>
                <a:latin typeface="Arial" charset="0"/>
              </a:rPr>
              <a:t>writect.f</a:t>
            </a:r>
            <a:r>
              <a:rPr lang="en-US" smtClean="0">
                <a:latin typeface="Arial" charset="0"/>
              </a:rPr>
              <a:t> program has to be adapted to the user's need: The user will have to adapt the reading of the scan, and if needed to group continuous values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The user will need to modify the values of the parameters </a:t>
            </a:r>
            <a:r>
              <a:rPr lang="en-US" smtClean="0">
                <a:solidFill>
                  <a:srgbClr val="010103"/>
                </a:solidFill>
                <a:latin typeface="Arial" charset="0"/>
              </a:rPr>
              <a:t>DX, DY DZ, NX, NY, NZ</a:t>
            </a:r>
            <a:r>
              <a:rPr lang="en-US" smtClean="0">
                <a:latin typeface="Arial" charset="0"/>
              </a:rPr>
              <a:t> (respectively voxel size and number of voxels for each coordinate).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smtClean="0">
                <a:solidFill>
                  <a:srgbClr val="010103"/>
                </a:solidFill>
                <a:latin typeface="Arial" charset="0"/>
              </a:rPr>
              <a:t>writect.f</a:t>
            </a:r>
            <a:r>
              <a:rPr lang="en-US" smtClean="0">
                <a:latin typeface="Arial" charset="0"/>
              </a:rPr>
              <a:t> takes also care of re-compacting the original organ numbers by eliminating all gaps in the sequence, and writes a translation table to the screen: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>
              <a:latin typeface="Arial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solidFill>
                  <a:srgbClr val="010103"/>
                </a:solidFill>
                <a:latin typeface="Arial" charset="0"/>
              </a:rPr>
              <a:t>WRITE(*,'(A,2I10)') 'New number, old number: ', NO, 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CC"/>
          </a:solidFill>
          <a:ln>
            <a:solidFill>
              <a:srgbClr val="008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PROGRAM WRITECT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IMPLICIT DOUBLE PRECISION ( A-H, O-Z 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  COLUMNS: FROM LEFT TO RIGHT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  ROWS: FROM BACK TO FRONT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  SLICES: FROM TOP TO BOTTOM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DX = 2.0D+00 )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DY = 3.0D+00 )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DZ = 4.0D+00 )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NX = 20 )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NY = 20 )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FF0000"/>
                </a:solidFill>
              </a:rPr>
              <a:t>	PARAMETER ( NZ = 20 )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DIMENSION CT(NX,NY,NZ)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INTEGER*2 CT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DIMENSION VXL(NX,NY,NZ)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INTEGER*2 VXL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CHARACTER TITLE*80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DIMENSION IREG(1000), KREG(1000)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INTEGER*2 IREG, KREG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CALL CMSPPR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DO IC = 1, 1000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  KREG(IC) = 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END 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OPEN(UNIT=30,FILE='ascii_ct',STATUS='OLD')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</a:t>
            </a:r>
            <a:r>
              <a:rPr lang="en-US" sz="900" smtClean="0">
                <a:solidFill>
                  <a:srgbClr val="008000"/>
                </a:solidFill>
              </a:rPr>
              <a:t>READ(30,*) CT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NO=0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MO=0</a:t>
            </a:r>
          </a:p>
          <a:p>
            <a:pPr eaLnBrk="1" hangingPunct="1">
              <a:lnSpc>
                <a:spcPct val="80000"/>
              </a:lnSpc>
            </a:pPr>
            <a:endParaRPr lang="en-US" sz="900" smtClean="0">
              <a:solidFill>
                <a:srgbClr val="010103"/>
              </a:solidFill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writect.f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CC"/>
          </a:solidFill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DO IZ=1,NZ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 DO IY=1,NY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     DO IX=1,NX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IF (CT(IX,IY,IZ) .GT. 0) THEN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IO= CT(IX,IY,IZ)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VXL(IX,IY,IZ) = 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MO = MAX (MO,IO)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DO IR=1,NO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    IF (IREG(IR) .EQ. IO) GO TO 1000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END 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NO=NO+1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IREG(NO)=IO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KREG(IO)=NO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	   WRITE(*,'(A,2I10)')' New number, old number: ', NO, IO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 1000		   CONTINUE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  	END IF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     END 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    END 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END DO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*     NO = number of different organs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rgbClr val="010103"/>
                </a:solidFill>
              </a:rPr>
              <a:t>*      MO = max. organ number before compacting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900" smtClean="0">
                <a:solidFill>
                  <a:srgbClr val="010103"/>
                </a:solidFill>
              </a:rPr>
              <a:t>*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WRITE(*,*) ' NO,MO',NO,MO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OPEN(UNIT=31,FILE='ct.vxl',STATUS='UNKNOWN',FORM='UNFORMATTED')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TITLE = 'Egg-like CT scan'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WRITE(31) TITLE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WRITE(31) NX,NY,NZ,NO,MO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WRITE(31) DX,DY,DZ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WRITE(31) VXL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WRITE(31) (KREG(IC),IC=1,MO)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STOP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900" smtClean="0">
                <a:solidFill>
                  <a:srgbClr val="010103"/>
                </a:solidFill>
              </a:rPr>
              <a:t>	END</a:t>
            </a: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716463" y="4221163"/>
            <a:ext cx="3743325" cy="1727200"/>
          </a:xfrm>
          <a:prstGeom prst="rect">
            <a:avLst/>
          </a:prstGeom>
          <a:noFill/>
          <a:ln w="41275">
            <a:solidFill>
              <a:srgbClr val="339966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 rot="-301744">
            <a:off x="5219700" y="5445125"/>
            <a:ext cx="3225800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Write the file for FLUKA</a:t>
            </a: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3040063" y="1844675"/>
            <a:ext cx="1460500" cy="8540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Number and</a:t>
            </a:r>
          </a:p>
          <a:p>
            <a:r>
              <a:rPr lang="en-US" sz="1600">
                <a:solidFill>
                  <a:srgbClr val="FF0000"/>
                </a:solidFill>
              </a:rPr>
              <a:t>Dimensions of voxels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2051050" y="4508500"/>
            <a:ext cx="2095500" cy="303213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00"/>
                </a:solidFill>
              </a:rPr>
              <a:t>read the original CT scan</a:t>
            </a:r>
            <a:endParaRPr lang="en-US" sz="1200" b="1"/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7451725" y="1412875"/>
            <a:ext cx="1441450" cy="758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Assign organ IO to this voxel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6588125" y="2420938"/>
            <a:ext cx="2555875" cy="5461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If new organ: assign new region NO to organ IO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5992813" y="911225"/>
            <a:ext cx="1482725" cy="33337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8000"/>
                </a:solidFill>
              </a:rPr>
              <a:t>For each voxel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1619250" y="5157788"/>
            <a:ext cx="2971800" cy="1219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/>
              <a:t>In this example, the organ number is simply set equal to the CT number for each voxel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Modifying writect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2743200"/>
            <a:ext cx="8066087" cy="33655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After having modified the program (assumed to be in a file writect.f), compile it and link with the FLUKA library, and then execute: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10103"/>
                </a:solidFill>
                <a:latin typeface="Arial" charset="0"/>
                <a:cs typeface="Arial" charset="0"/>
              </a:rPr>
              <a:t>ct &gt; \$FLUPRO/lfluka -o writect writect.f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010103"/>
                </a:solidFill>
                <a:latin typeface="Arial" charset="0"/>
                <a:cs typeface="Arial" charset="0"/>
              </a:rPr>
              <a:t>ct &gt; ./writect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The result will be a file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ct.vxl</a:t>
            </a:r>
            <a:r>
              <a:rPr lang="en-US" smtClean="0">
                <a:latin typeface="Arial" charset="0"/>
                <a:cs typeface="Arial" charset="0"/>
              </a:rPr>
              <a:t> (or equivalent name chosen by the user) which will be referred to by a special command line in the geometry input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747125" cy="13716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>
                <a:latin typeface="Arial" charset="0"/>
                <a:cs typeface="Arial" charset="0"/>
              </a:rPr>
              <a:t>In the considered example the CT numbers 0,1,2,3,8,10,12 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have been converted to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>
                <a:latin typeface="Arial" charset="0"/>
                <a:cs typeface="Arial" charset="0"/>
              </a:rPr>
              <a:t>   - organs  “IO” 0 1 2 3 8 10 12 (Max. MO=12)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   - regions “NO” 0 6 5 4 3 2 1   ( ...</a:t>
            </a:r>
            <a:r>
              <a:rPr lang="en-US" sz="1800">
                <a:latin typeface="Arial" charset="0"/>
                <a:cs typeface="Arial" charset="0"/>
              </a:rPr>
              <a:t>because of the order of appearance</a:t>
            </a:r>
            <a:r>
              <a:rPr lang="en-US">
                <a:latin typeface="Arial" charset="0"/>
                <a:cs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file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1816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Prepare the usual FLUKA input file. The geometry must be written like a normal Combinatorial Geometry input (in any of the allowed formats, as part of the normal input stream or in a separate *geo file), but in addition must include:</a:t>
            </a:r>
          </a:p>
          <a:p>
            <a:pPr lvl="1" eaLnBrk="1" hangingPunct="1"/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VOXELS</a:t>
            </a:r>
            <a:r>
              <a:rPr lang="en-US" smtClean="0">
                <a:latin typeface="Arial" charset="0"/>
                <a:cs typeface="Arial" charset="0"/>
              </a:rPr>
              <a:t> card as a first line, before the Geometry title card, with the following information:</a:t>
            </a:r>
          </a:p>
          <a:p>
            <a:pPr lvl="1" eaLnBrk="1" hangingPunct="1"/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WHAT(1), WHAT(2), WHAT(3)</a:t>
            </a:r>
            <a:r>
              <a:rPr lang="en-US" smtClean="0">
                <a:latin typeface="Arial" charset="0"/>
                <a:cs typeface="Arial" charset="0"/>
              </a:rPr>
              <a:t> = x, y, z coordinates chosen as the origin of the “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voxel volume</a:t>
            </a:r>
            <a:r>
              <a:rPr lang="en-US" smtClean="0">
                <a:latin typeface="Arial" charset="0"/>
                <a:cs typeface="Arial" charset="0"/>
              </a:rPr>
              <a:t>”, (i.e. of a region made of a single </a:t>
            </a:r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RPP</a:t>
            </a:r>
            <a:r>
              <a:rPr lang="en-US" smtClean="0">
                <a:latin typeface="Arial" charset="0"/>
                <a:cs typeface="Arial" charset="0"/>
              </a:rPr>
              <a:t> body extending from </a:t>
            </a:r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WHAT(1)</a:t>
            </a:r>
            <a:r>
              <a:rPr lang="en-US" smtClean="0">
                <a:latin typeface="Arial" charset="0"/>
                <a:cs typeface="Arial" charset="0"/>
              </a:rPr>
              <a:t> to </a:t>
            </a:r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WHAT(1) + NX*DX, …</a:t>
            </a:r>
            <a:r>
              <a:rPr lang="en-US" smtClean="0">
                <a:latin typeface="Arial" charset="0"/>
                <a:cs typeface="Arial" charset="0"/>
              </a:rPr>
              <a:t>) which contains all the voxels</a:t>
            </a:r>
          </a:p>
          <a:p>
            <a:pPr lvl="1" eaLnBrk="1" hangingPunct="1"/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WHAT(4), WHAT(5), WHAT(6)</a:t>
            </a:r>
            <a:r>
              <a:rPr lang="en-US" smtClean="0">
                <a:latin typeface="Arial" charset="0"/>
                <a:cs typeface="Arial" charset="0"/>
              </a:rPr>
              <a:t>: not used</a:t>
            </a:r>
          </a:p>
          <a:p>
            <a:pPr lvl="1" eaLnBrk="1" hangingPunct="1"/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SDUM</a:t>
            </a:r>
            <a:r>
              <a:rPr lang="en-US" smtClean="0">
                <a:latin typeface="Arial" charset="0"/>
                <a:cs typeface="Arial" charset="0"/>
              </a:rPr>
              <a:t> = name of the voxel file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(extension will be assumed to be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.vxl</a:t>
            </a:r>
            <a:r>
              <a:rPr lang="en-US" smtClean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971550" y="5876925"/>
            <a:ext cx="7132638" cy="4254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VOXELS         -20.0     -30.0     -40.0                              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 bldLvl="2" autoUpdateAnimBg="0"/>
      <p:bldP spid="1331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Voxel Body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10550" cy="49498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usual list of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NB</a:t>
            </a:r>
            <a:r>
              <a:rPr lang="en-US" sz="2000" smtClean="0">
                <a:latin typeface="Arial" charset="0"/>
                <a:cs typeface="Arial" charset="0"/>
              </a:rPr>
              <a:t>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bodies</a:t>
            </a:r>
            <a:r>
              <a:rPr lang="en-US" sz="2000" smtClean="0">
                <a:latin typeface="Arial" charset="0"/>
                <a:cs typeface="Arial" charset="0"/>
              </a:rPr>
              <a:t>, not including the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cs typeface="Arial" charset="0"/>
              </a:rPr>
              <a:t>RPP</a:t>
            </a:r>
            <a:r>
              <a:rPr lang="en-US" sz="2000" smtClean="0">
                <a:latin typeface="Arial" charset="0"/>
                <a:cs typeface="Arial" charset="0"/>
              </a:rPr>
              <a:t> corresponding to the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voxel volume</a:t>
            </a:r>
            <a:r>
              <a:rPr lang="en-US" sz="2000" smtClean="0">
                <a:latin typeface="Arial" charset="0"/>
                <a:cs typeface="Arial" charset="0"/>
              </a:rPr>
              <a:t>” (see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cs typeface="Arial" charset="0"/>
              </a:rPr>
              <a:t>VOXELS</a:t>
            </a:r>
            <a:r>
              <a:rPr lang="en-US" sz="2000" smtClean="0">
                <a:latin typeface="Arial" charset="0"/>
                <a:cs typeface="Arial" charset="0"/>
              </a:rPr>
              <a:t> card above). This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cs typeface="Arial" charset="0"/>
              </a:rPr>
              <a:t>RPP</a:t>
            </a:r>
            <a:r>
              <a:rPr lang="en-US" sz="2000" smtClean="0">
                <a:latin typeface="Arial" charset="0"/>
                <a:cs typeface="Arial" charset="0"/>
              </a:rPr>
              <a:t> will be generated and added automatically by the code as the (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smtClean="0">
                <a:latin typeface="Arial" charset="0"/>
                <a:cs typeface="Arial" charset="0"/>
              </a:rPr>
              <a:t>) </a:t>
            </a:r>
            <a:r>
              <a:rPr lang="en-US" sz="2000" baseline="30000" smtClean="0">
                <a:latin typeface="Arial" charset="0"/>
                <a:cs typeface="Arial" charset="0"/>
              </a:rPr>
              <a:t>th</a:t>
            </a:r>
            <a:r>
              <a:rPr lang="en-US" sz="2000" smtClean="0">
                <a:latin typeface="Arial" charset="0"/>
                <a:cs typeface="Arial" charset="0"/>
              </a:rPr>
              <a:t> body, with one corner in the point indicated in the </a:t>
            </a:r>
            <a:r>
              <a:rPr lang="en-US" sz="2000" smtClean="0">
                <a:solidFill>
                  <a:srgbClr val="008000"/>
                </a:solidFill>
                <a:latin typeface="Arial" charset="0"/>
                <a:cs typeface="Arial" charset="0"/>
              </a:rPr>
              <a:t>VOXELS</a:t>
            </a:r>
            <a:r>
              <a:rPr lang="en-US" sz="2000" smtClean="0">
                <a:latin typeface="Arial" charset="0"/>
                <a:cs typeface="Arial" charset="0"/>
              </a:rPr>
              <a:t> card, and dimensions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NX*DX</a:t>
            </a:r>
            <a:r>
              <a:rPr lang="en-US" sz="2000" smtClean="0">
                <a:latin typeface="Arial" charset="0"/>
                <a:cs typeface="Arial" charset="0"/>
              </a:rPr>
              <a:t>,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NY*DY</a:t>
            </a:r>
            <a:r>
              <a:rPr lang="en-US" sz="2000" smtClean="0">
                <a:latin typeface="Arial" charset="0"/>
                <a:cs typeface="Arial" charset="0"/>
              </a:rPr>
              <a:t> and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NZ*DZ</a:t>
            </a:r>
            <a:r>
              <a:rPr lang="en-US" sz="2000" smtClean="0">
                <a:latin typeface="Arial" charset="0"/>
                <a:cs typeface="Arial" charset="0"/>
              </a:rPr>
              <a:t> as read from the voxel file.</a:t>
            </a:r>
          </a:p>
          <a:p>
            <a:pPr eaLnBrk="1" hangingPunct="1"/>
            <a:r>
              <a:rPr lang="en-US" sz="2000" smtClean="0">
                <a:latin typeface="Arial" charset="0"/>
                <a:cs typeface="Arial" charset="0"/>
              </a:rPr>
              <a:t>The usual region list of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NR regions</a:t>
            </a:r>
            <a:r>
              <a:rPr lang="en-US" sz="2000" smtClean="0">
                <a:latin typeface="Arial" charset="0"/>
                <a:cs typeface="Arial" charset="0"/>
              </a:rPr>
              <a:t>, with the space occupied             by body named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smtClean="0">
                <a:latin typeface="Arial" charset="0"/>
                <a:cs typeface="Arial" charset="0"/>
              </a:rPr>
              <a:t> or numbered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smtClean="0">
                <a:latin typeface="Arial" charset="0"/>
                <a:cs typeface="Arial" charset="0"/>
              </a:rPr>
              <a:t> (the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voxel volume</a:t>
            </a:r>
            <a:r>
              <a:rPr lang="en-US" sz="2000" smtClean="0">
                <a:latin typeface="Arial" charset="0"/>
                <a:cs typeface="Arial" charset="0"/>
              </a:rPr>
              <a:t>”) subtracted. In other words, the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NR</a:t>
            </a:r>
            <a:r>
              <a:rPr lang="en-US" sz="2000" smtClean="0">
                <a:latin typeface="Arial" charset="0"/>
                <a:cs typeface="Arial" charset="0"/>
              </a:rPr>
              <a:t> regions listed must cover the whole available space, excepted the space corresponding to the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voxel volume</a:t>
            </a:r>
            <a:r>
              <a:rPr lang="en-US" sz="2000" smtClean="0">
                <a:latin typeface="Arial" charset="0"/>
                <a:cs typeface="Arial" charset="0"/>
              </a:rPr>
              <a:t>”. This is easily obtained by subtracting body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VOXEL</a:t>
            </a:r>
            <a:r>
              <a:rPr lang="en-US" sz="2000" smtClean="0">
                <a:latin typeface="Arial" charset="0"/>
                <a:cs typeface="Arial" charset="0"/>
              </a:rPr>
              <a:t> or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NB+1</a:t>
            </a:r>
            <a:r>
              <a:rPr lang="en-US" sz="2000" smtClean="0">
                <a:latin typeface="Arial" charset="0"/>
                <a:cs typeface="Arial" charset="0"/>
              </a:rPr>
              <a:t> in the relevant region definitions, even though this body is not explicitly input at the end of the body list.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95400" y="5105400"/>
            <a:ext cx="7086600" cy="1447800"/>
            <a:chOff x="816" y="3216"/>
            <a:chExt cx="4464" cy="912"/>
          </a:xfrm>
        </p:grpSpPr>
        <p:sp>
          <p:nvSpPr>
            <p:cNvPr id="28677" name="Text Box 4"/>
            <p:cNvSpPr txBox="1">
              <a:spLocks noChangeArrowheads="1"/>
            </p:cNvSpPr>
            <p:nvPr/>
          </p:nvSpPr>
          <p:spPr bwMode="auto">
            <a:xfrm>
              <a:off x="1747" y="3312"/>
              <a:ext cx="3341" cy="6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* vacuum inside</a:t>
              </a:r>
            </a:p>
            <a:p>
              <a:r>
                <a:rPr lang="en-US">
                  <a:solidFill>
                    <a:srgbClr val="FF0000"/>
                  </a:solidFill>
                </a:rPr>
                <a:t>VACI         5  +SHI +SHTB -SHBT -VOXEL</a:t>
              </a:r>
            </a:p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678" name="Text Box 7"/>
            <p:cNvSpPr txBox="1">
              <a:spLocks noChangeArrowheads="1"/>
            </p:cNvSpPr>
            <p:nvPr/>
          </p:nvSpPr>
          <p:spPr bwMode="auto">
            <a:xfrm>
              <a:off x="816" y="3408"/>
              <a:ext cx="734" cy="442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6633"/>
                  </a:solidFill>
                </a:rPr>
                <a:t>Example</a:t>
              </a:r>
            </a:p>
            <a:p>
              <a:r>
                <a:rPr lang="en-US">
                  <a:solidFill>
                    <a:srgbClr val="996633"/>
                  </a:solidFill>
                </a:rPr>
                <a:t>ct.geo</a:t>
              </a:r>
              <a:endParaRPr lang="de-DE">
                <a:solidFill>
                  <a:srgbClr val="996633"/>
                </a:solidFill>
              </a:endParaRPr>
            </a:p>
          </p:txBody>
        </p:sp>
        <p:sp>
          <p:nvSpPr>
            <p:cNvPr id="28679" name="Oval 8"/>
            <p:cNvSpPr>
              <a:spLocks noChangeArrowheads="1"/>
            </p:cNvSpPr>
            <p:nvPr/>
          </p:nvSpPr>
          <p:spPr bwMode="auto">
            <a:xfrm>
              <a:off x="4368" y="3216"/>
              <a:ext cx="912" cy="912"/>
            </a:xfrm>
            <a:prstGeom prst="ellipse">
              <a:avLst/>
            </a:prstGeom>
            <a:noFill/>
            <a:ln w="28575">
              <a:solidFill>
                <a:srgbClr val="66CCFF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Voxel Regions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7923213" cy="8461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latin typeface="Arial" charset="0"/>
                <a:cs typeface="Arial" charset="0"/>
              </a:rPr>
              <a:t>The code will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automatically generate</a:t>
            </a:r>
            <a:r>
              <a:rPr lang="en-US" sz="2000" smtClean="0">
                <a:latin typeface="Arial" charset="0"/>
                <a:cs typeface="Arial" charset="0"/>
              </a:rPr>
              <a:t> and add several regions:</a:t>
            </a:r>
          </a:p>
          <a:p>
            <a:pPr eaLnBrk="1" hangingPunct="1"/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NO</a:t>
            </a:r>
            <a:r>
              <a:rPr lang="en-US" sz="2000" smtClean="0">
                <a:latin typeface="Arial" charset="0"/>
                <a:cs typeface="Arial" charset="0"/>
              </a:rPr>
              <a:t> additional regions, where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NO = number</a:t>
            </a:r>
            <a:r>
              <a:rPr lang="en-US" sz="2000" smtClean="0">
                <a:latin typeface="Arial" charset="0"/>
                <a:cs typeface="Arial" charset="0"/>
              </a:rPr>
              <a:t> of non-zero organs:</a:t>
            </a:r>
          </a:p>
        </p:txBody>
      </p:sp>
      <p:graphicFrame>
        <p:nvGraphicFramePr>
          <p:cNvPr id="109623" name="Group 55"/>
          <p:cNvGraphicFramePr>
            <a:graphicFrameLocks noGrp="1"/>
          </p:cNvGraphicFramePr>
          <p:nvPr>
            <p:ph sz="half" idx="2"/>
          </p:nvPr>
        </p:nvGraphicFramePr>
        <p:xfrm>
          <a:off x="827088" y="2327275"/>
          <a:ext cx="7707312" cy="4225925"/>
        </p:xfrm>
        <a:graphic>
          <a:graphicData uri="http://schemas.openxmlformats.org/drawingml/2006/table">
            <a:tbl>
              <a:tblPr/>
              <a:tblGrid>
                <a:gridCol w="1441450"/>
                <a:gridCol w="1798637"/>
                <a:gridCol w="4467225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NR+1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sort of a “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cage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” for all voxels. Nothing should ever be deposited in it. The user shall assign vacuum to it.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VOXEL001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NR+2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containing all voxels belonging to organ number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. There must be at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least 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such voxels, but in general they should be many more. Typical material assignment to this region is air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VOXEL002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NR+3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VOXEL003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NR+4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VOXE###</a:t>
                      </a:r>
                    </a:p>
                  </a:txBody>
                  <a:tcPr horzOverflow="overflow">
                    <a:lnL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NR+2+NO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corresponding to organ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tri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Voxel Material Assignment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90600"/>
            <a:ext cx="8351837" cy="221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The assignment of materials shall be made by command </a:t>
            </a:r>
            <a:r>
              <a:rPr lang="en-US" smtClean="0">
                <a:solidFill>
                  <a:srgbClr val="008000"/>
                </a:solidFill>
                <a:latin typeface="Arial" charset="0"/>
                <a:cs typeface="Arial" charset="0"/>
              </a:rPr>
              <a:t>ASSIGNMAt</a:t>
            </a:r>
            <a:r>
              <a:rPr lang="en-US" smtClean="0">
                <a:latin typeface="Arial" charset="0"/>
                <a:cs typeface="Arial" charset="0"/>
              </a:rPr>
              <a:t> (and in a similar way other region-dependent options) referring to the first </a:t>
            </a:r>
            <a:r>
              <a:rPr lang="en-US" smtClean="0">
                <a:solidFill>
                  <a:srgbClr val="800000"/>
                </a:solidFill>
                <a:latin typeface="Arial" charset="0"/>
                <a:cs typeface="Arial" charset="0"/>
              </a:rPr>
              <a:t>NR</a:t>
            </a:r>
            <a:r>
              <a:rPr lang="en-US" smtClean="0">
                <a:latin typeface="Arial" charset="0"/>
                <a:cs typeface="Arial" charset="0"/>
              </a:rPr>
              <a:t> regions in the usual way, and to the additional regions using the correspondence to organs as explained before.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633663" y="2892425"/>
            <a:ext cx="5291137" cy="3937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ASSIGNMA    BLCKHOLE      BLKH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VACUUM      VACO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ALUMINUM        AL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VACUUM      VACI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VACUUM     VOXEL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VACUUM  VOXEL001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TITANIUM  VOXEL002             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  IRON  VOXEL002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   AIR  VOXEL003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COPPER  VOXEL004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CALCIUM  VOXEL005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CARBON  VOXEL006</a:t>
            </a:r>
          </a:p>
          <a:p>
            <a:r>
              <a:rPr lang="en-US" sz="1800">
                <a:solidFill>
                  <a:srgbClr val="FF0000"/>
                </a:solidFill>
              </a:rPr>
              <a:t>ASSIGNMA         AIR  VOXEL007</a:t>
            </a:r>
          </a:p>
          <a:p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95400" y="3962400"/>
            <a:ext cx="7086600" cy="366713"/>
            <a:chOff x="816" y="2496"/>
            <a:chExt cx="4464" cy="231"/>
          </a:xfrm>
        </p:grpSpPr>
        <p:sp>
          <p:nvSpPr>
            <p:cNvPr id="30732" name="Rectangle 8"/>
            <p:cNvSpPr>
              <a:spLocks noChangeArrowheads="1"/>
            </p:cNvSpPr>
            <p:nvPr/>
          </p:nvSpPr>
          <p:spPr bwMode="auto">
            <a:xfrm>
              <a:off x="816" y="2496"/>
              <a:ext cx="419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cage</a:t>
              </a:r>
              <a:endParaRPr lang="de-DE" sz="1800">
                <a:solidFill>
                  <a:srgbClr val="008000"/>
                </a:solidFill>
              </a:endParaRPr>
            </a:p>
          </p:txBody>
        </p:sp>
        <p:sp>
          <p:nvSpPr>
            <p:cNvPr id="30733" name="Rectangle 9"/>
            <p:cNvSpPr>
              <a:spLocks noChangeArrowheads="1"/>
            </p:cNvSpPr>
            <p:nvPr/>
          </p:nvSpPr>
          <p:spPr bwMode="auto">
            <a:xfrm>
              <a:off x="816" y="2544"/>
              <a:ext cx="4464" cy="144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95400" y="4281488"/>
            <a:ext cx="7086600" cy="366712"/>
            <a:chOff x="816" y="2697"/>
            <a:chExt cx="4464" cy="231"/>
          </a:xfrm>
        </p:grpSpPr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816" y="2736"/>
              <a:ext cx="4464" cy="144"/>
            </a:xfrm>
            <a:prstGeom prst="rect">
              <a:avLst/>
            </a:prstGeom>
            <a:noFill/>
            <a:ln w="28575">
              <a:solidFill>
                <a:srgbClr val="3399FF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816" y="2697"/>
              <a:ext cx="656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3399FF"/>
                  </a:solidFill>
                </a:rPr>
                <a:t>0 Organ</a:t>
              </a:r>
              <a:endParaRPr lang="de-DE" sz="1800">
                <a:solidFill>
                  <a:srgbClr val="3399FF"/>
                </a:solidFill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295400" y="4648200"/>
            <a:ext cx="7086600" cy="1981200"/>
            <a:chOff x="816" y="2928"/>
            <a:chExt cx="4464" cy="1248"/>
          </a:xfrm>
        </p:grpSpPr>
        <p:sp>
          <p:nvSpPr>
            <p:cNvPr id="30728" name="Rectangle 13"/>
            <p:cNvSpPr>
              <a:spLocks noChangeArrowheads="1"/>
            </p:cNvSpPr>
            <p:nvPr/>
          </p:nvSpPr>
          <p:spPr bwMode="auto">
            <a:xfrm>
              <a:off x="906" y="3167"/>
              <a:ext cx="630" cy="577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996633"/>
                  </a:solidFill>
                </a:rPr>
                <a:t>6 “Non-</a:t>
              </a:r>
              <a:br>
                <a:rPr lang="en-US" sz="1800">
                  <a:solidFill>
                    <a:srgbClr val="996633"/>
                  </a:solidFill>
                </a:rPr>
              </a:br>
              <a:r>
                <a:rPr lang="en-US" sz="1800">
                  <a:solidFill>
                    <a:srgbClr val="996633"/>
                  </a:solidFill>
                </a:rPr>
                <a:t>zero”</a:t>
              </a:r>
            </a:p>
            <a:p>
              <a:r>
                <a:rPr lang="en-US" sz="1800">
                  <a:solidFill>
                    <a:srgbClr val="996633"/>
                  </a:solidFill>
                </a:rPr>
                <a:t>organs</a:t>
              </a:r>
              <a:endParaRPr lang="de-DE" sz="1800">
                <a:solidFill>
                  <a:srgbClr val="996633"/>
                </a:solidFill>
              </a:endParaRPr>
            </a:p>
          </p:txBody>
        </p:sp>
        <p:sp>
          <p:nvSpPr>
            <p:cNvPr id="30729" name="Rectangle 14"/>
            <p:cNvSpPr>
              <a:spLocks noChangeArrowheads="1"/>
            </p:cNvSpPr>
            <p:nvPr/>
          </p:nvSpPr>
          <p:spPr bwMode="auto">
            <a:xfrm>
              <a:off x="816" y="2928"/>
              <a:ext cx="4464" cy="1248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ct_e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705100" y="1104900"/>
            <a:ext cx="708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6"/>
          <p:cNvSpPr>
            <a:spLocks noChangeArrowheads="1"/>
          </p:cNvSpPr>
          <p:nvPr>
            <p:ph type="title" idx="4294967295"/>
          </p:nvPr>
        </p:nvSpPr>
        <p:spPr>
          <a:xfrm>
            <a:off x="685800" y="2667000"/>
            <a:ext cx="3810000" cy="609600"/>
          </a:xfrm>
          <a:noFill/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</a:rPr>
              <a:t>Energy deposition in the voxel </a:t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structure, cut at z=0, </a:t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10 GeV protons, </a:t>
            </a:r>
            <a:br>
              <a:rPr lang="en-US" sz="20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through cartesian USRBIN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382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Practical issues for Medical Applications</a:t>
            </a:r>
          </a:p>
        </p:txBody>
      </p:sp>
      <p:sp>
        <p:nvSpPr>
          <p:cNvPr id="75794" name="Rectangle 3"/>
          <p:cNvSpPr>
            <a:spLocks noChangeArrowheads="1"/>
          </p:cNvSpPr>
          <p:nvPr/>
        </p:nvSpPr>
        <p:spPr bwMode="auto">
          <a:xfrm>
            <a:off x="609600" y="914400"/>
            <a:ext cx="7924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600">
                <a:solidFill>
                  <a:srgbClr val="008000"/>
                </a:solidFill>
                <a:latin typeface="Arial" charset="0"/>
                <a:cs typeface="Arial" charset="0"/>
              </a:rPr>
              <a:t>General problems for MC calculations on CT scans</a:t>
            </a:r>
            <a:endParaRPr lang="en-US" sz="240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>
                <a:latin typeface="Arial" charset="0"/>
                <a:cs typeface="Arial" charset="0"/>
              </a:rPr>
              <a:t>How to assign realistic human tissue parameters (= materials) for MC Calculation 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30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>
                <a:latin typeface="Arial" charset="0"/>
                <a:cs typeface="Arial" charset="0"/>
              </a:rPr>
              <a:t>How to find a good compromise between the number of different HU values (~ 3000-5000) and the materials to be considered in the MC ?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i="1">
                <a:solidFill>
                  <a:srgbClr val="FF3300"/>
                </a:solidFill>
                <a:latin typeface="Arial" charset="0"/>
                <a:cs typeface="Arial" charset="0"/>
              </a:rPr>
              <a:t>(issues on memory and computation speed when attempting to treat each HU number as a different material !!!)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300" i="1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400">
                <a:latin typeface="Arial" charset="0"/>
                <a:cs typeface="Arial" charset="0"/>
              </a:rPr>
              <a:t>How to preserve continuous, HU-dependent information when segmenting the HU numbers into intervals sharing the same “tissue” material ?</a:t>
            </a:r>
            <a:br>
              <a:rPr lang="en-US" sz="2400">
                <a:latin typeface="Arial" charset="0"/>
                <a:cs typeface="Arial" charset="0"/>
              </a:rPr>
            </a:br>
            <a:r>
              <a:rPr lang="en-US" sz="2400" i="1">
                <a:solidFill>
                  <a:srgbClr val="FF3300"/>
                </a:solidFill>
                <a:latin typeface="Arial" charset="0"/>
                <a:cs typeface="Arial" charset="0"/>
              </a:rPr>
              <a:t>(critical for ion range calculation in charged hadron therapy !!!)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382000" cy="609600"/>
          </a:xfrm>
        </p:spPr>
        <p:txBody>
          <a:bodyPr/>
          <a:lstStyle/>
          <a:p>
            <a:pPr algn="ctr" eaLnBrk="1" hangingPunct="1"/>
            <a:r>
              <a:rPr lang="en-US" sz="3200" smtClean="0"/>
              <a:t>CT stoichiometric calibration (I)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7924800" cy="510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</a:t>
            </a:r>
          </a:p>
        </p:txBody>
      </p:sp>
      <p:sp>
        <p:nvSpPr>
          <p:cNvPr id="33796" name="Text Box 1029"/>
          <p:cNvSpPr txBox="1">
            <a:spLocks noChangeArrowheads="1"/>
          </p:cNvSpPr>
          <p:nvPr/>
        </p:nvSpPr>
        <p:spPr bwMode="auto">
          <a:xfrm>
            <a:off x="533400" y="914400"/>
            <a:ext cx="89154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2100" b="1">
                <a:latin typeface="Arial" charset="0"/>
                <a:cs typeface="Arial" charset="0"/>
              </a:rPr>
              <a:t>   </a:t>
            </a:r>
            <a:r>
              <a:rPr lang="en-US" sz="2400">
                <a:cs typeface="Arial" charset="0"/>
              </a:rPr>
              <a:t>CT segmentation into 27 materials of defined elemental composition (from analysis of 71 human CT scans)</a:t>
            </a:r>
          </a:p>
        </p:txBody>
      </p:sp>
      <p:grpSp>
        <p:nvGrpSpPr>
          <p:cNvPr id="2" name="Group 1043"/>
          <p:cNvGrpSpPr>
            <a:grpSpLocks/>
          </p:cNvGrpSpPr>
          <p:nvPr/>
        </p:nvGrpSpPr>
        <p:grpSpPr bwMode="auto">
          <a:xfrm>
            <a:off x="381000" y="1676400"/>
            <a:ext cx="8763000" cy="5091113"/>
            <a:chOff x="240" y="1056"/>
            <a:chExt cx="5520" cy="3207"/>
          </a:xfrm>
        </p:grpSpPr>
        <p:sp>
          <p:nvSpPr>
            <p:cNvPr id="33798" name="AutoShape 1028"/>
            <p:cNvSpPr>
              <a:spLocks noChangeArrowheads="1"/>
            </p:cNvSpPr>
            <p:nvPr/>
          </p:nvSpPr>
          <p:spPr bwMode="auto">
            <a:xfrm>
              <a:off x="1536" y="2688"/>
              <a:ext cx="765" cy="765"/>
            </a:xfrm>
            <a:prstGeom prst="cube">
              <a:avLst>
                <a:gd name="adj" fmla="val 25000"/>
              </a:avLst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grpSp>
          <p:nvGrpSpPr>
            <p:cNvPr id="33799" name="Group 1030"/>
            <p:cNvGrpSpPr>
              <a:grpSpLocks/>
            </p:cNvGrpSpPr>
            <p:nvPr/>
          </p:nvGrpSpPr>
          <p:grpSpPr bwMode="auto">
            <a:xfrm>
              <a:off x="240" y="1056"/>
              <a:ext cx="5520" cy="3024"/>
              <a:chOff x="263" y="1117"/>
              <a:chExt cx="5520" cy="3024"/>
            </a:xfrm>
          </p:grpSpPr>
          <p:grpSp>
            <p:nvGrpSpPr>
              <p:cNvPr id="33801" name="Group 1031"/>
              <p:cNvGrpSpPr>
                <a:grpSpLocks/>
              </p:cNvGrpSpPr>
              <p:nvPr/>
            </p:nvGrpSpPr>
            <p:grpSpPr bwMode="auto">
              <a:xfrm>
                <a:off x="263" y="1918"/>
                <a:ext cx="1488" cy="672"/>
                <a:chOff x="48" y="1488"/>
                <a:chExt cx="1488" cy="672"/>
              </a:xfrm>
            </p:grpSpPr>
            <p:sp>
              <p:nvSpPr>
                <p:cNvPr id="33809" name="AutoShape 1032"/>
                <p:cNvSpPr>
                  <a:spLocks/>
                </p:cNvSpPr>
                <p:nvPr/>
              </p:nvSpPr>
              <p:spPr bwMode="auto">
                <a:xfrm>
                  <a:off x="1392" y="1488"/>
                  <a:ext cx="144" cy="672"/>
                </a:xfrm>
                <a:prstGeom prst="leftBrace">
                  <a:avLst>
                    <a:gd name="adj1" fmla="val 38889"/>
                    <a:gd name="adj2" fmla="val 50000"/>
                  </a:avLst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10" name="Text Box 1033"/>
                <p:cNvSpPr txBox="1">
                  <a:spLocks noChangeArrowheads="1"/>
                </p:cNvSpPr>
                <p:nvPr/>
              </p:nvSpPr>
              <p:spPr bwMode="auto">
                <a:xfrm>
                  <a:off x="48" y="1691"/>
                  <a:ext cx="1120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rgbClr val="008000"/>
                      </a:solidFill>
                      <a:cs typeface="Arial" charset="0"/>
                    </a:rPr>
                    <a:t>Soft tissue</a:t>
                  </a:r>
                  <a:endParaRPr lang="de-DE" sz="2300" b="1">
                    <a:solidFill>
                      <a:srgbClr val="008000"/>
                    </a:solidFill>
                    <a:cs typeface="Arial" charset="0"/>
                  </a:endParaRPr>
                </a:p>
              </p:txBody>
            </p:sp>
          </p:grpSp>
          <p:pic>
            <p:nvPicPr>
              <p:cNvPr id="33802" name="Picture 103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7751" t="25333" r="30750" b="32668"/>
              <a:stretch>
                <a:fillRect/>
              </a:stretch>
            </p:blipFill>
            <p:spPr bwMode="auto">
              <a:xfrm>
                <a:off x="1799" y="1117"/>
                <a:ext cx="3984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3803" name="Group 1035"/>
              <p:cNvGrpSpPr>
                <a:grpSpLocks/>
              </p:cNvGrpSpPr>
              <p:nvPr/>
            </p:nvGrpSpPr>
            <p:grpSpPr bwMode="auto">
              <a:xfrm>
                <a:off x="263" y="1430"/>
                <a:ext cx="1488" cy="500"/>
                <a:chOff x="48" y="1067"/>
                <a:chExt cx="1488" cy="500"/>
              </a:xfrm>
            </p:grpSpPr>
            <p:sp>
              <p:nvSpPr>
                <p:cNvPr id="33807" name="AutoShape 1036"/>
                <p:cNvSpPr>
                  <a:spLocks/>
                </p:cNvSpPr>
                <p:nvPr/>
              </p:nvSpPr>
              <p:spPr bwMode="auto">
                <a:xfrm>
                  <a:off x="1392" y="1104"/>
                  <a:ext cx="144" cy="384"/>
                </a:xfrm>
                <a:prstGeom prst="leftBrace">
                  <a:avLst>
                    <a:gd name="adj1" fmla="val 22222"/>
                    <a:gd name="adj2" fmla="val 50000"/>
                  </a:avLst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8" name="Text Box 1037"/>
                <p:cNvSpPr txBox="1">
                  <a:spLocks noChangeArrowheads="1"/>
                </p:cNvSpPr>
                <p:nvPr/>
              </p:nvSpPr>
              <p:spPr bwMode="auto">
                <a:xfrm>
                  <a:off x="48" y="1067"/>
                  <a:ext cx="1397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rgbClr val="FF3300"/>
                      </a:solidFill>
                      <a:cs typeface="Arial" charset="0"/>
                    </a:rPr>
                    <a:t>Air, Lung,</a:t>
                  </a:r>
                  <a:br>
                    <a:rPr lang="en-US" sz="2300" b="1">
                      <a:solidFill>
                        <a:srgbClr val="FF3300"/>
                      </a:solidFill>
                      <a:cs typeface="Arial" charset="0"/>
                    </a:rPr>
                  </a:br>
                  <a:r>
                    <a:rPr lang="en-US" sz="2300" b="1">
                      <a:solidFill>
                        <a:srgbClr val="FF3300"/>
                      </a:solidFill>
                      <a:cs typeface="Arial" charset="0"/>
                    </a:rPr>
                    <a:t>Adipose tissue</a:t>
                  </a:r>
                  <a:endParaRPr lang="de-DE" sz="2300" b="1">
                    <a:solidFill>
                      <a:srgbClr val="FF33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33804" name="Group 1038"/>
              <p:cNvGrpSpPr>
                <a:grpSpLocks/>
              </p:cNvGrpSpPr>
              <p:nvPr/>
            </p:nvGrpSpPr>
            <p:grpSpPr bwMode="auto">
              <a:xfrm>
                <a:off x="263" y="2599"/>
                <a:ext cx="1536" cy="1488"/>
                <a:chOff x="0" y="2160"/>
                <a:chExt cx="1536" cy="1488"/>
              </a:xfrm>
            </p:grpSpPr>
            <p:sp>
              <p:nvSpPr>
                <p:cNvPr id="33805" name="AutoShape 1039"/>
                <p:cNvSpPr>
                  <a:spLocks/>
                </p:cNvSpPr>
                <p:nvPr/>
              </p:nvSpPr>
              <p:spPr bwMode="auto">
                <a:xfrm>
                  <a:off x="1392" y="2160"/>
                  <a:ext cx="144" cy="1488"/>
                </a:xfrm>
                <a:prstGeom prst="leftBrace">
                  <a:avLst>
                    <a:gd name="adj1" fmla="val 86111"/>
                    <a:gd name="adj2" fmla="val 50000"/>
                  </a:avLst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380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0" y="2795"/>
                  <a:ext cx="1436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300" b="1">
                      <a:solidFill>
                        <a:schemeClr val="accent2"/>
                      </a:solidFill>
                      <a:cs typeface="Arial" charset="0"/>
                    </a:rPr>
                    <a:t>Skeletal tissue</a:t>
                  </a:r>
                  <a:endParaRPr lang="de-DE" sz="2300" b="1">
                    <a:solidFill>
                      <a:schemeClr val="accent2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33800" name="Rectangle 1042"/>
            <p:cNvSpPr>
              <a:spLocks noChangeArrowheads="1"/>
            </p:cNvSpPr>
            <p:nvPr/>
          </p:nvSpPr>
          <p:spPr bwMode="auto">
            <a:xfrm>
              <a:off x="2880" y="4032"/>
              <a:ext cx="1924" cy="231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b="1">
                  <a:latin typeface="Times New Roman" pitchFamily="18" charset="0"/>
                </a:rPr>
                <a:t>Schneider et al PMB 45, 2000</a:t>
              </a:r>
              <a:endParaRPr lang="de-DE" sz="18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FLUKA voxel geometry</a:t>
            </a:r>
            <a:endParaRPr lang="en-US" sz="3200" baseline="30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924800" cy="16002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It is possible to describe a geometry in terms of “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voxels</a:t>
            </a:r>
            <a:r>
              <a:rPr lang="en-US" smtClean="0">
                <a:latin typeface="Arial" charset="0"/>
              </a:rPr>
              <a:t>”, i.e., tiny parallelepipeds (all of equal size) forming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a 3-dimensional grid</a:t>
            </a:r>
            <a:endParaRPr lang="en-US" smtClean="0">
              <a:latin typeface="Arial" charset="0"/>
            </a:endParaRP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latin typeface="Arial" charset="0"/>
            </a:endParaRPr>
          </a:p>
        </p:txBody>
      </p:sp>
      <p:sp>
        <p:nvSpPr>
          <p:cNvPr id="16388" name="AutoShape 114"/>
          <p:cNvSpPr>
            <a:spLocks noChangeArrowheads="1"/>
          </p:cNvSpPr>
          <p:nvPr/>
        </p:nvSpPr>
        <p:spPr bwMode="auto">
          <a:xfrm>
            <a:off x="1600200" y="3581400"/>
            <a:ext cx="1066800" cy="909638"/>
          </a:xfrm>
          <a:prstGeom prst="cube">
            <a:avLst>
              <a:gd name="adj" fmla="val 38569"/>
            </a:avLst>
          </a:prstGeom>
          <a:solidFill>
            <a:schemeClr val="folHlink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2057400" y="2514600"/>
            <a:ext cx="6324600" cy="3962400"/>
            <a:chOff x="1296" y="1584"/>
            <a:chExt cx="3984" cy="2496"/>
          </a:xfrm>
        </p:grpSpPr>
        <p:grpSp>
          <p:nvGrpSpPr>
            <p:cNvPr id="16390" name="Group 115"/>
            <p:cNvGrpSpPr>
              <a:grpSpLocks/>
            </p:cNvGrpSpPr>
            <p:nvPr/>
          </p:nvGrpSpPr>
          <p:grpSpPr bwMode="auto">
            <a:xfrm>
              <a:off x="2736" y="1584"/>
              <a:ext cx="2544" cy="2496"/>
              <a:chOff x="2736" y="1584"/>
              <a:chExt cx="2544" cy="2496"/>
            </a:xfrm>
          </p:grpSpPr>
          <p:sp>
            <p:nvSpPr>
              <p:cNvPr id="16392" name="AutoShape 29"/>
              <p:cNvSpPr>
                <a:spLocks noChangeArrowheads="1"/>
              </p:cNvSpPr>
              <p:nvPr/>
            </p:nvSpPr>
            <p:spPr bwMode="auto">
              <a:xfrm>
                <a:off x="3312" y="292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3" name="AutoShape 25"/>
              <p:cNvSpPr>
                <a:spLocks noChangeArrowheads="1"/>
              </p:cNvSpPr>
              <p:nvPr/>
            </p:nvSpPr>
            <p:spPr bwMode="auto">
              <a:xfrm>
                <a:off x="3312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4" name="AutoShape 30"/>
              <p:cNvSpPr>
                <a:spLocks noChangeArrowheads="1"/>
              </p:cNvSpPr>
              <p:nvPr/>
            </p:nvSpPr>
            <p:spPr bwMode="auto">
              <a:xfrm>
                <a:off x="3312" y="225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5" name="AutoShape 31"/>
              <p:cNvSpPr>
                <a:spLocks noChangeArrowheads="1"/>
              </p:cNvSpPr>
              <p:nvPr/>
            </p:nvSpPr>
            <p:spPr bwMode="auto">
              <a:xfrm>
                <a:off x="3312" y="19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6" name="AutoShape 32"/>
              <p:cNvSpPr>
                <a:spLocks noChangeArrowheads="1"/>
              </p:cNvSpPr>
              <p:nvPr/>
            </p:nvSpPr>
            <p:spPr bwMode="auto">
              <a:xfrm>
                <a:off x="3312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7" name="AutoShape 34"/>
              <p:cNvSpPr>
                <a:spLocks noChangeArrowheads="1"/>
              </p:cNvSpPr>
              <p:nvPr/>
            </p:nvSpPr>
            <p:spPr bwMode="auto">
              <a:xfrm>
                <a:off x="3744" y="293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8" name="AutoShape 35"/>
              <p:cNvSpPr>
                <a:spLocks noChangeArrowheads="1"/>
              </p:cNvSpPr>
              <p:nvPr/>
            </p:nvSpPr>
            <p:spPr bwMode="auto">
              <a:xfrm>
                <a:off x="3744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399" name="AutoShape 36"/>
              <p:cNvSpPr>
                <a:spLocks noChangeArrowheads="1"/>
              </p:cNvSpPr>
              <p:nvPr/>
            </p:nvSpPr>
            <p:spPr bwMode="auto">
              <a:xfrm>
                <a:off x="3744" y="225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0" name="AutoShape 37"/>
              <p:cNvSpPr>
                <a:spLocks noChangeArrowheads="1"/>
              </p:cNvSpPr>
              <p:nvPr/>
            </p:nvSpPr>
            <p:spPr bwMode="auto">
              <a:xfrm>
                <a:off x="3744" y="19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1" name="AutoShape 33"/>
              <p:cNvSpPr>
                <a:spLocks noChangeArrowheads="1"/>
              </p:cNvSpPr>
              <p:nvPr/>
            </p:nvSpPr>
            <p:spPr bwMode="auto">
              <a:xfrm>
                <a:off x="3744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2" name="AutoShape 40"/>
              <p:cNvSpPr>
                <a:spLocks noChangeArrowheads="1"/>
              </p:cNvSpPr>
              <p:nvPr/>
            </p:nvSpPr>
            <p:spPr bwMode="auto">
              <a:xfrm>
                <a:off x="4176" y="292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3" name="AutoShape 41"/>
              <p:cNvSpPr>
                <a:spLocks noChangeArrowheads="1"/>
              </p:cNvSpPr>
              <p:nvPr/>
            </p:nvSpPr>
            <p:spPr bwMode="auto">
              <a:xfrm>
                <a:off x="4176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4" name="AutoShape 42"/>
              <p:cNvSpPr>
                <a:spLocks noChangeArrowheads="1"/>
              </p:cNvSpPr>
              <p:nvPr/>
            </p:nvSpPr>
            <p:spPr bwMode="auto">
              <a:xfrm>
                <a:off x="4176" y="225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5" name="AutoShape 43"/>
              <p:cNvSpPr>
                <a:spLocks noChangeArrowheads="1"/>
              </p:cNvSpPr>
              <p:nvPr/>
            </p:nvSpPr>
            <p:spPr bwMode="auto">
              <a:xfrm>
                <a:off x="4176" y="19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6" name="AutoShape 44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7" name="AutoShape 45"/>
              <p:cNvSpPr>
                <a:spLocks noChangeArrowheads="1"/>
              </p:cNvSpPr>
              <p:nvPr/>
            </p:nvSpPr>
            <p:spPr bwMode="auto">
              <a:xfrm>
                <a:off x="4608" y="293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8" name="AutoShape 46"/>
              <p:cNvSpPr>
                <a:spLocks noChangeArrowheads="1"/>
              </p:cNvSpPr>
              <p:nvPr/>
            </p:nvSpPr>
            <p:spPr bwMode="auto">
              <a:xfrm>
                <a:off x="4608" y="259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09" name="AutoShape 47"/>
              <p:cNvSpPr>
                <a:spLocks noChangeArrowheads="1"/>
              </p:cNvSpPr>
              <p:nvPr/>
            </p:nvSpPr>
            <p:spPr bwMode="auto">
              <a:xfrm>
                <a:off x="4608" y="225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0" name="AutoShape 48"/>
              <p:cNvSpPr>
                <a:spLocks noChangeArrowheads="1"/>
              </p:cNvSpPr>
              <p:nvPr/>
            </p:nvSpPr>
            <p:spPr bwMode="auto">
              <a:xfrm>
                <a:off x="4608" y="19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1" name="AutoShape 49"/>
              <p:cNvSpPr>
                <a:spLocks noChangeArrowheads="1"/>
              </p:cNvSpPr>
              <p:nvPr/>
            </p:nvSpPr>
            <p:spPr bwMode="auto">
              <a:xfrm>
                <a:off x="4608" y="15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2" name="AutoShape 62"/>
              <p:cNvSpPr>
                <a:spLocks noChangeArrowheads="1"/>
              </p:cNvSpPr>
              <p:nvPr/>
            </p:nvSpPr>
            <p:spPr bwMode="auto">
              <a:xfrm>
                <a:off x="3120" y="31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3" name="AutoShape 63"/>
              <p:cNvSpPr>
                <a:spLocks noChangeArrowheads="1"/>
              </p:cNvSpPr>
              <p:nvPr/>
            </p:nvSpPr>
            <p:spPr bwMode="auto">
              <a:xfrm>
                <a:off x="3120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4" name="AutoShape 64"/>
              <p:cNvSpPr>
                <a:spLocks noChangeArrowheads="1"/>
              </p:cNvSpPr>
              <p:nvPr/>
            </p:nvSpPr>
            <p:spPr bwMode="auto">
              <a:xfrm>
                <a:off x="3120" y="245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5" name="AutoShape 65"/>
              <p:cNvSpPr>
                <a:spLocks noChangeArrowheads="1"/>
              </p:cNvSpPr>
              <p:nvPr/>
            </p:nvSpPr>
            <p:spPr bwMode="auto">
              <a:xfrm>
                <a:off x="3120" y="21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6" name="AutoShape 66"/>
              <p:cNvSpPr>
                <a:spLocks noChangeArrowheads="1"/>
              </p:cNvSpPr>
              <p:nvPr/>
            </p:nvSpPr>
            <p:spPr bwMode="auto">
              <a:xfrm>
                <a:off x="3120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7" name="AutoShape 67"/>
              <p:cNvSpPr>
                <a:spLocks noChangeArrowheads="1"/>
              </p:cNvSpPr>
              <p:nvPr/>
            </p:nvSpPr>
            <p:spPr bwMode="auto">
              <a:xfrm>
                <a:off x="3552" y="31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8" name="AutoShape 68"/>
              <p:cNvSpPr>
                <a:spLocks noChangeArrowheads="1"/>
              </p:cNvSpPr>
              <p:nvPr/>
            </p:nvSpPr>
            <p:spPr bwMode="auto">
              <a:xfrm>
                <a:off x="3552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19" name="AutoShape 69"/>
              <p:cNvSpPr>
                <a:spLocks noChangeArrowheads="1"/>
              </p:cNvSpPr>
              <p:nvPr/>
            </p:nvSpPr>
            <p:spPr bwMode="auto">
              <a:xfrm>
                <a:off x="3552" y="244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0" name="AutoShape 70"/>
              <p:cNvSpPr>
                <a:spLocks noChangeArrowheads="1"/>
              </p:cNvSpPr>
              <p:nvPr/>
            </p:nvSpPr>
            <p:spPr bwMode="auto">
              <a:xfrm>
                <a:off x="3552" y="21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1" name="AutoShape 71"/>
              <p:cNvSpPr>
                <a:spLocks noChangeArrowheads="1"/>
              </p:cNvSpPr>
              <p:nvPr/>
            </p:nvSpPr>
            <p:spPr bwMode="auto">
              <a:xfrm>
                <a:off x="3552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2" name="AutoShape 51"/>
              <p:cNvSpPr>
                <a:spLocks noChangeArrowheads="1"/>
              </p:cNvSpPr>
              <p:nvPr/>
            </p:nvSpPr>
            <p:spPr bwMode="auto">
              <a:xfrm>
                <a:off x="3984" y="312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3" name="AutoShape 52"/>
              <p:cNvSpPr>
                <a:spLocks noChangeArrowheads="1"/>
              </p:cNvSpPr>
              <p:nvPr/>
            </p:nvSpPr>
            <p:spPr bwMode="auto">
              <a:xfrm>
                <a:off x="3984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4" name="AutoShape 53"/>
              <p:cNvSpPr>
                <a:spLocks noChangeArrowheads="1"/>
              </p:cNvSpPr>
              <p:nvPr/>
            </p:nvSpPr>
            <p:spPr bwMode="auto">
              <a:xfrm>
                <a:off x="3984" y="2451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5" name="AutoShape 54"/>
              <p:cNvSpPr>
                <a:spLocks noChangeArrowheads="1"/>
              </p:cNvSpPr>
              <p:nvPr/>
            </p:nvSpPr>
            <p:spPr bwMode="auto">
              <a:xfrm>
                <a:off x="3984" y="21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6" name="AutoShape 55"/>
              <p:cNvSpPr>
                <a:spLocks noChangeArrowheads="1"/>
              </p:cNvSpPr>
              <p:nvPr/>
            </p:nvSpPr>
            <p:spPr bwMode="auto">
              <a:xfrm>
                <a:off x="3984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7" name="AutoShape 56"/>
              <p:cNvSpPr>
                <a:spLocks noChangeArrowheads="1"/>
              </p:cNvSpPr>
              <p:nvPr/>
            </p:nvSpPr>
            <p:spPr bwMode="auto">
              <a:xfrm>
                <a:off x="4416" y="312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8" name="AutoShape 57"/>
              <p:cNvSpPr>
                <a:spLocks noChangeArrowheads="1"/>
              </p:cNvSpPr>
              <p:nvPr/>
            </p:nvSpPr>
            <p:spPr bwMode="auto">
              <a:xfrm>
                <a:off x="4416" y="278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29" name="AutoShape 58"/>
              <p:cNvSpPr>
                <a:spLocks noChangeArrowheads="1"/>
              </p:cNvSpPr>
              <p:nvPr/>
            </p:nvSpPr>
            <p:spPr bwMode="auto">
              <a:xfrm>
                <a:off x="4416" y="244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0" name="AutoShape 59"/>
              <p:cNvSpPr>
                <a:spLocks noChangeArrowheads="1"/>
              </p:cNvSpPr>
              <p:nvPr/>
            </p:nvSpPr>
            <p:spPr bwMode="auto">
              <a:xfrm>
                <a:off x="4416" y="21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1" name="AutoShape 60"/>
              <p:cNvSpPr>
                <a:spLocks noChangeArrowheads="1"/>
              </p:cNvSpPr>
              <p:nvPr/>
            </p:nvSpPr>
            <p:spPr bwMode="auto">
              <a:xfrm>
                <a:off x="4416" y="17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2" name="AutoShape 74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3" name="AutoShape 75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4" name="AutoShape 76"/>
              <p:cNvSpPr>
                <a:spLocks noChangeArrowheads="1"/>
              </p:cNvSpPr>
              <p:nvPr/>
            </p:nvSpPr>
            <p:spPr bwMode="auto">
              <a:xfrm>
                <a:off x="2928" y="264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5" name="AutoShape 77"/>
              <p:cNvSpPr>
                <a:spLocks noChangeArrowheads="1"/>
              </p:cNvSpPr>
              <p:nvPr/>
            </p:nvSpPr>
            <p:spPr bwMode="auto">
              <a:xfrm>
                <a:off x="2928" y="23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6" name="AutoShape 78"/>
              <p:cNvSpPr>
                <a:spLocks noChangeArrowheads="1"/>
              </p:cNvSpPr>
              <p:nvPr/>
            </p:nvSpPr>
            <p:spPr bwMode="auto">
              <a:xfrm>
                <a:off x="2928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7" name="AutoShape 79"/>
              <p:cNvSpPr>
                <a:spLocks noChangeArrowheads="1"/>
              </p:cNvSpPr>
              <p:nvPr/>
            </p:nvSpPr>
            <p:spPr bwMode="auto">
              <a:xfrm>
                <a:off x="3360" y="33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8" name="AutoShape 80"/>
              <p:cNvSpPr>
                <a:spLocks noChangeArrowheads="1"/>
              </p:cNvSpPr>
              <p:nvPr/>
            </p:nvSpPr>
            <p:spPr bwMode="auto">
              <a:xfrm>
                <a:off x="3360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39" name="AutoShape 81"/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0" name="AutoShape 82"/>
              <p:cNvSpPr>
                <a:spLocks noChangeArrowheads="1"/>
              </p:cNvSpPr>
              <p:nvPr/>
            </p:nvSpPr>
            <p:spPr bwMode="auto">
              <a:xfrm>
                <a:off x="3360" y="23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1" name="AutoShape 83"/>
              <p:cNvSpPr>
                <a:spLocks noChangeArrowheads="1"/>
              </p:cNvSpPr>
              <p:nvPr/>
            </p:nvSpPr>
            <p:spPr bwMode="auto">
              <a:xfrm>
                <a:off x="3360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2" name="AutoShape 84"/>
              <p:cNvSpPr>
                <a:spLocks noChangeArrowheads="1"/>
              </p:cNvSpPr>
              <p:nvPr/>
            </p:nvSpPr>
            <p:spPr bwMode="auto">
              <a:xfrm>
                <a:off x="3792" y="331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3" name="AutoShape 85"/>
              <p:cNvSpPr>
                <a:spLocks noChangeArrowheads="1"/>
              </p:cNvSpPr>
              <p:nvPr/>
            </p:nvSpPr>
            <p:spPr bwMode="auto">
              <a:xfrm>
                <a:off x="3792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4" name="AutoShape 86"/>
              <p:cNvSpPr>
                <a:spLocks noChangeArrowheads="1"/>
              </p:cNvSpPr>
              <p:nvPr/>
            </p:nvSpPr>
            <p:spPr bwMode="auto">
              <a:xfrm>
                <a:off x="3792" y="2643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5" name="AutoShape 87"/>
              <p:cNvSpPr>
                <a:spLocks noChangeArrowheads="1"/>
              </p:cNvSpPr>
              <p:nvPr/>
            </p:nvSpPr>
            <p:spPr bwMode="auto">
              <a:xfrm>
                <a:off x="3792" y="23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6" name="AutoShape 88"/>
              <p:cNvSpPr>
                <a:spLocks noChangeArrowheads="1"/>
              </p:cNvSpPr>
              <p:nvPr/>
            </p:nvSpPr>
            <p:spPr bwMode="auto">
              <a:xfrm>
                <a:off x="3792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7" name="AutoShape 89"/>
              <p:cNvSpPr>
                <a:spLocks noChangeArrowheads="1"/>
              </p:cNvSpPr>
              <p:nvPr/>
            </p:nvSpPr>
            <p:spPr bwMode="auto">
              <a:xfrm>
                <a:off x="4224" y="331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8" name="AutoShape 90"/>
              <p:cNvSpPr>
                <a:spLocks noChangeArrowheads="1"/>
              </p:cNvSpPr>
              <p:nvPr/>
            </p:nvSpPr>
            <p:spPr bwMode="auto">
              <a:xfrm>
                <a:off x="4224" y="297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49" name="AutoShape 91"/>
              <p:cNvSpPr>
                <a:spLocks noChangeArrowheads="1"/>
              </p:cNvSpPr>
              <p:nvPr/>
            </p:nvSpPr>
            <p:spPr bwMode="auto">
              <a:xfrm>
                <a:off x="4224" y="264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0" name="AutoShape 92"/>
              <p:cNvSpPr>
                <a:spLocks noChangeArrowheads="1"/>
              </p:cNvSpPr>
              <p:nvPr/>
            </p:nvSpPr>
            <p:spPr bwMode="auto">
              <a:xfrm>
                <a:off x="4224" y="23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1" name="AutoShape 93"/>
              <p:cNvSpPr>
                <a:spLocks noChangeArrowheads="1"/>
              </p:cNvSpPr>
              <p:nvPr/>
            </p:nvSpPr>
            <p:spPr bwMode="auto">
              <a:xfrm>
                <a:off x="4224" y="19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2" name="AutoShape 94"/>
              <p:cNvSpPr>
                <a:spLocks noChangeArrowheads="1"/>
              </p:cNvSpPr>
              <p:nvPr/>
            </p:nvSpPr>
            <p:spPr bwMode="auto">
              <a:xfrm>
                <a:off x="2736" y="35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3" name="AutoShape 95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4" name="AutoShape 96"/>
              <p:cNvSpPr>
                <a:spLocks noChangeArrowheads="1"/>
              </p:cNvSpPr>
              <p:nvPr/>
            </p:nvSpPr>
            <p:spPr bwMode="auto">
              <a:xfrm>
                <a:off x="2736" y="283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5" name="AutoShape 97"/>
              <p:cNvSpPr>
                <a:spLocks noChangeArrowheads="1"/>
              </p:cNvSpPr>
              <p:nvPr/>
            </p:nvSpPr>
            <p:spPr bwMode="auto">
              <a:xfrm>
                <a:off x="2736" y="249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6" name="AutoShape 98"/>
              <p:cNvSpPr>
                <a:spLocks noChangeArrowheads="1"/>
              </p:cNvSpPr>
              <p:nvPr/>
            </p:nvSpPr>
            <p:spPr bwMode="auto">
              <a:xfrm>
                <a:off x="2736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7" name="AutoShape 99"/>
              <p:cNvSpPr>
                <a:spLocks noChangeArrowheads="1"/>
              </p:cNvSpPr>
              <p:nvPr/>
            </p:nvSpPr>
            <p:spPr bwMode="auto">
              <a:xfrm>
                <a:off x="3168" y="35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8" name="AutoShape 100"/>
              <p:cNvSpPr>
                <a:spLocks noChangeArrowheads="1"/>
              </p:cNvSpPr>
              <p:nvPr/>
            </p:nvSpPr>
            <p:spPr bwMode="auto">
              <a:xfrm>
                <a:off x="3168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59" name="AutoShape 101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0" name="AutoShape 102"/>
              <p:cNvSpPr>
                <a:spLocks noChangeArrowheads="1"/>
              </p:cNvSpPr>
              <p:nvPr/>
            </p:nvSpPr>
            <p:spPr bwMode="auto">
              <a:xfrm>
                <a:off x="3168" y="249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1" name="AutoShape 103"/>
              <p:cNvSpPr>
                <a:spLocks noChangeArrowheads="1"/>
              </p:cNvSpPr>
              <p:nvPr/>
            </p:nvSpPr>
            <p:spPr bwMode="auto">
              <a:xfrm>
                <a:off x="3168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2" name="AutoShape 104"/>
              <p:cNvSpPr>
                <a:spLocks noChangeArrowheads="1"/>
              </p:cNvSpPr>
              <p:nvPr/>
            </p:nvSpPr>
            <p:spPr bwMode="auto">
              <a:xfrm>
                <a:off x="3600" y="3504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3" name="AutoShape 105"/>
              <p:cNvSpPr>
                <a:spLocks noChangeArrowheads="1"/>
              </p:cNvSpPr>
              <p:nvPr/>
            </p:nvSpPr>
            <p:spPr bwMode="auto">
              <a:xfrm>
                <a:off x="3600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4" name="AutoShape 106"/>
              <p:cNvSpPr>
                <a:spLocks noChangeArrowheads="1"/>
              </p:cNvSpPr>
              <p:nvPr/>
            </p:nvSpPr>
            <p:spPr bwMode="auto">
              <a:xfrm>
                <a:off x="3600" y="2835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5" name="AutoShape 107"/>
              <p:cNvSpPr>
                <a:spLocks noChangeArrowheads="1"/>
              </p:cNvSpPr>
              <p:nvPr/>
            </p:nvSpPr>
            <p:spPr bwMode="auto">
              <a:xfrm>
                <a:off x="3600" y="2499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6" name="AutoShape 108"/>
              <p:cNvSpPr>
                <a:spLocks noChangeArrowheads="1"/>
              </p:cNvSpPr>
              <p:nvPr/>
            </p:nvSpPr>
            <p:spPr bwMode="auto">
              <a:xfrm>
                <a:off x="3600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7" name="AutoShape 109"/>
              <p:cNvSpPr>
                <a:spLocks noChangeArrowheads="1"/>
              </p:cNvSpPr>
              <p:nvPr/>
            </p:nvSpPr>
            <p:spPr bwMode="auto">
              <a:xfrm>
                <a:off x="4032" y="3507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8" name="AutoShape 110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69" name="AutoShape 111"/>
              <p:cNvSpPr>
                <a:spLocks noChangeArrowheads="1"/>
              </p:cNvSpPr>
              <p:nvPr/>
            </p:nvSpPr>
            <p:spPr bwMode="auto">
              <a:xfrm>
                <a:off x="4032" y="2832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70" name="AutoShape 112"/>
              <p:cNvSpPr>
                <a:spLocks noChangeArrowheads="1"/>
              </p:cNvSpPr>
              <p:nvPr/>
            </p:nvSpPr>
            <p:spPr bwMode="auto">
              <a:xfrm>
                <a:off x="4032" y="2496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6471" name="AutoShape 113"/>
              <p:cNvSpPr>
                <a:spLocks noChangeArrowheads="1"/>
              </p:cNvSpPr>
              <p:nvPr/>
            </p:nvSpPr>
            <p:spPr bwMode="auto">
              <a:xfrm>
                <a:off x="4032" y="2160"/>
                <a:ext cx="672" cy="573"/>
              </a:xfrm>
              <a:prstGeom prst="cube">
                <a:avLst>
                  <a:gd name="adj" fmla="val 38569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16391" name="AutoShape 116"/>
            <p:cNvSpPr>
              <a:spLocks noChangeArrowheads="1"/>
            </p:cNvSpPr>
            <p:nvPr/>
          </p:nvSpPr>
          <p:spPr bwMode="auto">
            <a:xfrm>
              <a:off x="1296" y="1584"/>
              <a:ext cx="1776" cy="576"/>
            </a:xfrm>
            <a:prstGeom prst="curvedDownArrow">
              <a:avLst>
                <a:gd name="adj1" fmla="val 61667"/>
                <a:gd name="adj2" fmla="val 123333"/>
                <a:gd name="adj3" fmla="val 33333"/>
              </a:avLst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9144000" cy="533400"/>
          </a:xfrm>
        </p:spPr>
        <p:txBody>
          <a:bodyPr/>
          <a:lstStyle/>
          <a:p>
            <a:r>
              <a:rPr lang="en-US" sz="3200" smtClean="0"/>
              <a:t>CT stoichiometric calibration (II)</a:t>
            </a: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533400" y="990600"/>
            <a:ext cx="8991600" cy="4953000"/>
            <a:chOff x="336" y="624"/>
            <a:chExt cx="5664" cy="3120"/>
          </a:xfrm>
        </p:grpSpPr>
        <p:sp>
          <p:nvSpPr>
            <p:cNvPr id="34821" name="Text Box 2"/>
            <p:cNvSpPr txBox="1">
              <a:spLocks noChangeArrowheads="1"/>
            </p:cNvSpPr>
            <p:nvPr/>
          </p:nvSpPr>
          <p:spPr bwMode="auto">
            <a:xfrm>
              <a:off x="384" y="624"/>
              <a:ext cx="561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90000"/>
                </a:lnSpc>
              </a:pPr>
              <a:r>
                <a:rPr lang="en-US" sz="2200"/>
                <a:t>Assign to each material a </a:t>
              </a:r>
              <a:r>
                <a:rPr lang="en-US" sz="2200">
                  <a:solidFill>
                    <a:srgbClr val="FF3300"/>
                  </a:solidFill>
                </a:rPr>
                <a:t>“nominal mean density”</a:t>
              </a:r>
              <a:r>
                <a:rPr lang="en-US" sz="2200"/>
                <a:t>, e.g. using the density at the center of each HU interval</a:t>
              </a:r>
              <a:r>
                <a:rPr lang="en-US" sz="2400"/>
                <a:t> </a:t>
              </a:r>
              <a:r>
                <a:rPr lang="en-US" sz="1800" b="1">
                  <a:latin typeface="Times New Roman" pitchFamily="18" charset="0"/>
                </a:rPr>
                <a:t>(Jiang et al, MP 2004) </a:t>
              </a:r>
            </a:p>
          </p:txBody>
        </p:sp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336" y="1152"/>
              <a:ext cx="5382" cy="2592"/>
              <a:chOff x="96" y="816"/>
              <a:chExt cx="5637" cy="3024"/>
            </a:xfrm>
          </p:grpSpPr>
          <p:pic>
            <p:nvPicPr>
              <p:cNvPr id="3482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141" t="31784" r="27071" b="20282"/>
              <a:stretch>
                <a:fillRect/>
              </a:stretch>
            </p:blipFill>
            <p:spPr bwMode="auto">
              <a:xfrm>
                <a:off x="96" y="816"/>
                <a:ext cx="4608" cy="3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824" name="Rectangle 8"/>
              <p:cNvSpPr>
                <a:spLocks noChangeArrowheads="1"/>
              </p:cNvSpPr>
              <p:nvPr/>
            </p:nvSpPr>
            <p:spPr bwMode="auto">
              <a:xfrm>
                <a:off x="4656" y="1868"/>
                <a:ext cx="1077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latin typeface="Times New Roman" pitchFamily="18" charset="0"/>
                  </a:rPr>
                  <a:t>Schneider et al</a:t>
                </a:r>
                <a:br>
                  <a:rPr lang="en-US" sz="1800" b="1">
                    <a:latin typeface="Times New Roman" pitchFamily="18" charset="0"/>
                  </a:rPr>
                </a:br>
                <a:r>
                  <a:rPr lang="en-US" sz="1800" b="1">
                    <a:latin typeface="Times New Roman" pitchFamily="18" charset="0"/>
                  </a:rPr>
                  <a:t> PMB 45, 2000</a:t>
                </a:r>
                <a:endParaRPr lang="de-DE" sz="18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09600" y="6019800"/>
            <a:ext cx="79248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</a:pPr>
            <a:r>
              <a:rPr lang="en-US" sz="2400"/>
              <a:t>But </a:t>
            </a:r>
            <a:r>
              <a:rPr lang="en-US" sz="2400">
                <a:solidFill>
                  <a:srgbClr val="FF3300"/>
                </a:solidFill>
              </a:rPr>
              <a:t>“real density”</a:t>
            </a:r>
            <a:r>
              <a:rPr lang="en-US" sz="2400"/>
              <a:t> (and related physical quantities) varies continuously with HU value !!!</a:t>
            </a:r>
          </a:p>
          <a:p>
            <a:pPr marL="342900" indent="-342900" eaLnBrk="0" hangingPunct="0">
              <a:lnSpc>
                <a:spcPct val="90000"/>
              </a:lnSpc>
            </a:pP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924800" cy="838200"/>
          </a:xfrm>
        </p:spPr>
        <p:txBody>
          <a:bodyPr/>
          <a:lstStyle/>
          <a:p>
            <a:r>
              <a:rPr lang="en-US" sz="3200" smtClean="0"/>
              <a:t>The region-dependent CORRFACT card</a:t>
            </a:r>
          </a:p>
        </p:txBody>
      </p:sp>
      <p:sp>
        <p:nvSpPr>
          <p:cNvPr id="77833" name="Rectangle 3"/>
          <p:cNvSpPr>
            <a:spLocks noChangeArrowheads="1"/>
          </p:cNvSpPr>
          <p:nvPr/>
        </p:nvSpPr>
        <p:spPr bwMode="auto">
          <a:xfrm>
            <a:off x="3048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200">
                <a:solidFill>
                  <a:srgbClr val="FF3300"/>
                </a:solidFill>
                <a:latin typeface="Arial" charset="0"/>
                <a:cs typeface="Arial" charset="0"/>
              </a:rPr>
              <a:t>“CORRFACT”</a:t>
            </a:r>
            <a:r>
              <a:rPr lang="en-US" sz="2200">
                <a:latin typeface="Arial" charset="0"/>
                <a:cs typeface="Arial" charset="0"/>
              </a:rPr>
              <a:t> card allows to alter material density for dE/dx and nuclear processes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200"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200">
                <a:latin typeface="Arial" charset="0"/>
                <a:cs typeface="Arial" charset="0"/>
              </a:rPr>
              <a:t>First two inputs specify a </a:t>
            </a:r>
            <a:r>
              <a:rPr lang="en-US" sz="2200">
                <a:solidFill>
                  <a:srgbClr val="FF3300"/>
                </a:solidFill>
                <a:latin typeface="Arial" charset="0"/>
                <a:cs typeface="Arial" charset="0"/>
              </a:rPr>
              <a:t>density scaling factor</a:t>
            </a:r>
            <a:r>
              <a:rPr lang="en-US" sz="2200">
                <a:latin typeface="Arial" charset="0"/>
                <a:cs typeface="Arial" charset="0"/>
              </a:rPr>
              <a:t> (restricted to the interval [2/3,3/2]) for </a:t>
            </a:r>
            <a:r>
              <a:rPr lang="en-US" sz="2200">
                <a:solidFill>
                  <a:srgbClr val="33CC33"/>
                </a:solidFill>
                <a:latin typeface="Arial" charset="0"/>
                <a:cs typeface="Arial" charset="0"/>
              </a:rPr>
              <a:t>charged particle ionization processes</a:t>
            </a:r>
            <a:r>
              <a:rPr lang="en-US" sz="2200">
                <a:latin typeface="Arial" charset="0"/>
                <a:cs typeface="Arial" charset="0"/>
              </a:rPr>
              <a:t> (</a:t>
            </a:r>
            <a:r>
              <a:rPr lang="en-US" sz="2200">
                <a:solidFill>
                  <a:srgbClr val="33CC33"/>
                </a:solidFill>
                <a:latin typeface="Arial" charset="0"/>
                <a:cs typeface="Arial" charset="0"/>
              </a:rPr>
              <a:t>WHAT(1)</a:t>
            </a:r>
            <a:r>
              <a:rPr lang="en-US" sz="2200">
                <a:latin typeface="Arial" charset="0"/>
                <a:cs typeface="Arial" charset="0"/>
              </a:rPr>
              <a:t>) and for all other processes (WHAT(2)) to the region(s) specified by the inputs WHAT(4-6) </a:t>
            </a:r>
            <a:r>
              <a:rPr lang="en-US" sz="2200" i="1">
                <a:latin typeface="Arial" charset="0"/>
                <a:cs typeface="Arial" charset="0"/>
              </a:rPr>
              <a:t>[cf. manual]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 sz="2200" i="1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200">
                <a:latin typeface="Arial" charset="0"/>
                <a:cs typeface="Arial" charset="0"/>
              </a:rPr>
              <a:t>This is especially important in ion beam therapy to force the MC to follow the same </a:t>
            </a:r>
            <a:r>
              <a:rPr lang="en-US" sz="2200">
                <a:solidFill>
                  <a:srgbClr val="FF3300"/>
                </a:solidFill>
                <a:latin typeface="Arial" charset="0"/>
                <a:cs typeface="Arial" charset="0"/>
              </a:rPr>
              <a:t>semi-empirical HU-range calibration curve</a:t>
            </a:r>
            <a:r>
              <a:rPr lang="en-US" sz="2200">
                <a:latin typeface="Arial" charset="0"/>
                <a:cs typeface="Arial" charset="0"/>
              </a:rPr>
              <a:t> as the Treatment Planning System (TPS) for dosimetric comparisons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9750" y="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endParaRPr lang="de-DE" b="1">
              <a:solidFill>
                <a:srgbClr val="FF00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924800" cy="838200"/>
          </a:xfrm>
        </p:spPr>
        <p:txBody>
          <a:bodyPr/>
          <a:lstStyle/>
          <a:p>
            <a:r>
              <a:rPr lang="en-US" sz="3200" smtClean="0"/>
              <a:t>How to account for HU-dependent dEdx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048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200"/>
              <a:t>In writect.f identify each HU value of CT as an organ IO to which the region number KREG(IO) is assigned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200"/>
              <a:t>    </a:t>
            </a: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533400" y="1981200"/>
            <a:ext cx="3886200" cy="4495800"/>
          </a:xfrm>
          <a:prstGeom prst="rect">
            <a:avLst/>
          </a:prstGeom>
          <a:solidFill>
            <a:srgbClr val="FFFFCC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</a:t>
            </a:r>
            <a:r>
              <a:rPr lang="en-US" sz="1200" b="1">
                <a:solidFill>
                  <a:srgbClr val="008000"/>
                </a:solidFill>
              </a:rPr>
              <a:t> READ(30,*) HU</a:t>
            </a:r>
            <a:r>
              <a:rPr lang="en-US" sz="1200">
                <a:solidFill>
                  <a:srgbClr val="008000"/>
                </a:solidFill>
              </a:rPr>
              <a:t>    </a:t>
            </a:r>
            <a:br>
              <a:rPr lang="en-US" sz="1200">
                <a:solidFill>
                  <a:srgbClr val="008000"/>
                </a:solidFill>
              </a:rPr>
            </a:br>
            <a:r>
              <a:rPr lang="en-US" sz="1200">
                <a:solidFill>
                  <a:srgbClr val="008000"/>
                </a:solidFill>
              </a:rPr>
              <a:t>  </a:t>
            </a:r>
            <a:r>
              <a:rPr lang="en-US" sz="1200" b="1">
                <a:solidFill>
                  <a:srgbClr val="3399FF"/>
                </a:solidFill>
              </a:rPr>
              <a:t>MINHU=-1000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NO=0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MO=0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          DO IZ=1,NZ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   DO IY=1,NY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       DO IX=1,NX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IF </a:t>
            </a:r>
            <a:r>
              <a:rPr lang="en-US" sz="1200" b="1">
                <a:solidFill>
                  <a:srgbClr val="FF3300"/>
                </a:solidFill>
              </a:rPr>
              <a:t>(HU(IX,IY,IZ)-MINHU</a:t>
            </a:r>
            <a:r>
              <a:rPr lang="en-US" sz="1200">
                <a:solidFill>
                  <a:srgbClr val="010103"/>
                </a:solidFill>
              </a:rPr>
              <a:t> .GT. 0) THEN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</a:t>
            </a:r>
            <a:r>
              <a:rPr lang="en-US" sz="1200" b="1">
                <a:solidFill>
                  <a:srgbClr val="FF3300"/>
                </a:solidFill>
              </a:rPr>
              <a:t>IO= HU(IX,IY,IZ)-MINHU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VXL(IX,IY,IZ) = 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MO = MAX (MO,IO)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DO IR=1,NO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    IF (IREG(IR) .EQ. IO) GO TO 1000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END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NO=NO+1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IREG(NO)=IO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</a:t>
            </a:r>
            <a:r>
              <a:rPr lang="en-US" sz="1200" b="1">
                <a:solidFill>
                  <a:srgbClr val="996633"/>
                </a:solidFill>
              </a:rPr>
              <a:t>KREG(IO)=NO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	   WRITE(*,'(A,2I10)')' New number, old number: ', NO, IC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 1000		   CONTINUE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    	END IF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       END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    END DO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1200">
                <a:solidFill>
                  <a:srgbClr val="010103"/>
                </a:solidFill>
              </a:rPr>
              <a:t>	END</a:t>
            </a:r>
            <a:endParaRPr lang="en-US" sz="1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200"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1200">
              <a:solidFill>
                <a:srgbClr val="010103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76600" y="2532063"/>
            <a:ext cx="4727575" cy="730250"/>
            <a:chOff x="2064" y="1595"/>
            <a:chExt cx="2978" cy="460"/>
          </a:xfrm>
        </p:grpSpPr>
        <p:sp>
          <p:nvSpPr>
            <p:cNvPr id="36877" name="Line 10"/>
            <p:cNvSpPr>
              <a:spLocks noChangeShapeType="1"/>
            </p:cNvSpPr>
            <p:nvPr/>
          </p:nvSpPr>
          <p:spPr bwMode="auto">
            <a:xfrm flipH="1">
              <a:off x="2064" y="1728"/>
              <a:ext cx="528" cy="19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6878" name="Text Box 11"/>
            <p:cNvSpPr txBox="1">
              <a:spLocks noChangeArrowheads="1"/>
            </p:cNvSpPr>
            <p:nvPr/>
          </p:nvSpPr>
          <p:spPr bwMode="auto">
            <a:xfrm>
              <a:off x="2630" y="1595"/>
              <a:ext cx="2412" cy="460"/>
            </a:xfrm>
            <a:prstGeom prst="rect">
              <a:avLst/>
            </a:prstGeom>
            <a:noFill/>
            <a:ln w="28575">
              <a:solidFill>
                <a:srgbClr val="FF3300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MINHU (e.g., air HU ~ –1000) </a:t>
              </a:r>
              <a:br>
                <a:rPr lang="en-US"/>
              </a:br>
              <a:r>
                <a:rPr lang="en-US"/>
                <a:t>goes into 0 organ!</a:t>
              </a:r>
              <a:endParaRPr lang="de-DE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895600" y="4740275"/>
            <a:ext cx="5784850" cy="974725"/>
            <a:chOff x="2016" y="2256"/>
            <a:chExt cx="3644" cy="614"/>
          </a:xfrm>
        </p:grpSpPr>
        <p:sp>
          <p:nvSpPr>
            <p:cNvPr id="36875" name="Text Box 12"/>
            <p:cNvSpPr txBox="1">
              <a:spLocks noChangeArrowheads="1"/>
            </p:cNvSpPr>
            <p:nvPr/>
          </p:nvSpPr>
          <p:spPr bwMode="auto">
            <a:xfrm>
              <a:off x="2976" y="2256"/>
              <a:ext cx="2684" cy="614"/>
            </a:xfrm>
            <a:prstGeom prst="rect">
              <a:avLst/>
            </a:prstGeom>
            <a:noFill/>
            <a:ln w="28575">
              <a:solidFill>
                <a:srgbClr val="996633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>
                  <a:solidFill>
                    <a:srgbClr val="996633"/>
                  </a:solidFill>
                </a:rPr>
                <a:t>Correspondence HU </a:t>
              </a:r>
              <a:r>
                <a:rPr lang="en-US">
                  <a:solidFill>
                    <a:srgbClr val="996633"/>
                  </a:solidFill>
                  <a:sym typeface="Symbol" pitchFamily="18" charset="2"/>
                </a:rPr>
                <a:t> Region NR,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itchFamily="2" charset="2"/>
                <a:buNone/>
              </a:pPr>
              <a:r>
                <a:rPr lang="en-US">
                  <a:solidFill>
                    <a:srgbClr val="996633"/>
                  </a:solidFill>
                  <a:sym typeface="Symbol" pitchFamily="18" charset="2"/>
                </a:rPr>
                <a:t>where HU=IO+MINHU</a:t>
              </a:r>
            </a:p>
            <a:p>
              <a:endParaRPr lang="de-DE">
                <a:solidFill>
                  <a:srgbClr val="996633"/>
                </a:solidFill>
              </a:endParaRPr>
            </a:p>
          </p:txBody>
        </p:sp>
        <p:sp>
          <p:nvSpPr>
            <p:cNvPr id="36876" name="Line 13"/>
            <p:cNvSpPr>
              <a:spLocks noChangeShapeType="1"/>
            </p:cNvSpPr>
            <p:nvPr/>
          </p:nvSpPr>
          <p:spPr bwMode="auto">
            <a:xfrm flipH="1">
              <a:off x="2016" y="2400"/>
              <a:ext cx="960" cy="96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 type="none" w="sm" len="sm"/>
              <a:tailEnd type="triangle" w="sm" len="sm"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1631950"/>
            <a:ext cx="3286125" cy="577850"/>
            <a:chOff x="1440" y="1028"/>
            <a:chExt cx="2070" cy="364"/>
          </a:xfrm>
        </p:grpSpPr>
        <p:sp>
          <p:nvSpPr>
            <p:cNvPr id="36873" name="Line 16"/>
            <p:cNvSpPr>
              <a:spLocks noChangeShapeType="1"/>
            </p:cNvSpPr>
            <p:nvPr/>
          </p:nvSpPr>
          <p:spPr bwMode="auto">
            <a:xfrm flipH="1">
              <a:off x="1440" y="1200"/>
              <a:ext cx="528" cy="192"/>
            </a:xfrm>
            <a:prstGeom prst="line">
              <a:avLst/>
            </a:prstGeom>
            <a:noFill/>
            <a:ln w="28575">
              <a:solidFill>
                <a:srgbClr val="66CCFF"/>
              </a:solidFill>
              <a:round/>
              <a:headEnd type="none" w="sm" len="sm"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6874" name="Text Box 17"/>
            <p:cNvSpPr txBox="1">
              <a:spLocks noChangeArrowheads="1"/>
            </p:cNvSpPr>
            <p:nvPr/>
          </p:nvSpPr>
          <p:spPr bwMode="auto">
            <a:xfrm>
              <a:off x="1968" y="1028"/>
              <a:ext cx="1542" cy="268"/>
            </a:xfrm>
            <a:prstGeom prst="rect">
              <a:avLst/>
            </a:prstGeom>
            <a:noFill/>
            <a:ln w="28575">
              <a:solidFill>
                <a:srgbClr val="66CCFF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CT scan dependent</a:t>
              </a: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924800" cy="838200"/>
          </a:xfrm>
        </p:spPr>
        <p:txBody>
          <a:bodyPr/>
          <a:lstStyle/>
          <a:p>
            <a:r>
              <a:rPr lang="en-US" sz="3200" smtClean="0"/>
              <a:t>How to account for HU-dependent dEdx</a:t>
            </a:r>
          </a:p>
        </p:txBody>
      </p:sp>
      <p:sp>
        <p:nvSpPr>
          <p:cNvPr id="83972" name="Rectangle 3"/>
          <p:cNvSpPr>
            <a:spLocks noChangeArrowheads="1"/>
          </p:cNvSpPr>
          <p:nvPr/>
        </p:nvSpPr>
        <p:spPr bwMode="auto">
          <a:xfrm>
            <a:off x="3048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sz="2200"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sz="2200">
                <a:latin typeface="Arial" charset="0"/>
                <a:cs typeface="Arial" charset="0"/>
              </a:rPr>
              <a:t>In the INPUT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>
                <a:latin typeface="Arial" charset="0"/>
                <a:cs typeface="Arial" charset="0"/>
              </a:rPr>
              <a:t>Let several regions share the same material composition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and mean density according to CT segmentation (reduced number of materials to save memory / initialization time)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  <a:cs typeface="Arial" charset="0"/>
              </a:rPr>
              <a:t>   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ASSIGNMA    BONE  VOXEL005           </a:t>
            </a:r>
            <a:r>
              <a:rPr lang="en-US" sz="1800">
                <a:solidFill>
                  <a:srgbClr val="008000"/>
                </a:solidFill>
                <a:latin typeface="Arial" charset="0"/>
                <a:cs typeface="Arial" charset="0"/>
              </a:rPr>
              <a:t>(region number 25)</a:t>
            </a:r>
            <a:endParaRPr lang="en-US" sz="180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>
                <a:latin typeface="Arial" charset="0"/>
                <a:cs typeface="Arial" charset="0"/>
              </a:rPr>
              <a:t>    </a:t>
            </a: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ASSIGNMA    BONE  VOXEL016            </a:t>
            </a:r>
            <a:r>
              <a:rPr lang="en-US" sz="1800">
                <a:solidFill>
                  <a:srgbClr val="008000"/>
                </a:solidFill>
                <a:latin typeface="Arial" charset="0"/>
                <a:cs typeface="Arial" charset="0"/>
              </a:rPr>
              <a:t>(region number 31)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endParaRPr lang="en-US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</a:pPr>
            <a:r>
              <a:rPr lang="en-US">
                <a:latin typeface="Arial" charset="0"/>
                <a:cs typeface="Arial" charset="0"/>
              </a:rPr>
              <a:t>Use CORRFACT to impose the desired correction for stopping power (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  <a:sym typeface="Symbol" pitchFamily="18" charset="2"/>
              </a:rPr>
              <a:t></a:t>
            </a: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>
                <a:solidFill>
                  <a:srgbClr val="FF3300"/>
                </a:solidFill>
                <a:latin typeface="Arial" charset="0"/>
                <a:cs typeface="Arial" charset="0"/>
              </a:rPr>
              <a:t>ion range!</a:t>
            </a:r>
            <a:r>
              <a:rPr lang="en-US">
                <a:latin typeface="Arial" charset="0"/>
                <a:cs typeface="Arial" charset="0"/>
              </a:rPr>
              <a:t>) in the regions KREG corresponding to different organs IO (i.e., different HU values) sharing the same MATERIAL assignment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   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     CORRFACT        0.85       0.0       0.0       25       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  <a:cs typeface="Arial" charset="0"/>
              </a:rPr>
              <a:t>     CORRFACT        1.3          0.0       0.0       31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053138" y="5410200"/>
            <a:ext cx="2968625" cy="6413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8000"/>
                </a:solidFill>
              </a:rPr>
              <a:t>Region #25 corresponds</a:t>
            </a:r>
          </a:p>
          <a:p>
            <a:r>
              <a:rPr lang="en-US" sz="1800">
                <a:solidFill>
                  <a:srgbClr val="008000"/>
                </a:solidFill>
              </a:rPr>
              <a:t>to “softer” bone than #31</a:t>
            </a:r>
            <a:endParaRPr lang="de-DE" sz="180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39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9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39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9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 bldLvl="2" autoUpdateAnimBg="0"/>
      <p:bldP spid="8397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28600"/>
            <a:ext cx="8893175" cy="762000"/>
          </a:xfrm>
        </p:spPr>
        <p:txBody>
          <a:bodyPr/>
          <a:lstStyle/>
          <a:p>
            <a:r>
              <a:rPr lang="en-US" sz="3000" smtClean="0"/>
              <a:t>Forcing FLUKA to follow the same range calibration curve as TPS for p @ MGH Boston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82575" y="2286000"/>
            <a:ext cx="8431213" cy="4446588"/>
            <a:chOff x="178" y="1440"/>
            <a:chExt cx="5311" cy="2801"/>
          </a:xfrm>
        </p:grpSpPr>
        <p:sp>
          <p:nvSpPr>
            <p:cNvPr id="38929" name="Rectangle 5"/>
            <p:cNvSpPr>
              <a:spLocks noChangeArrowheads="1"/>
            </p:cNvSpPr>
            <p:nvPr/>
          </p:nvSpPr>
          <p:spPr bwMode="auto">
            <a:xfrm>
              <a:off x="1613" y="3888"/>
              <a:ext cx="3331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en-US" sz="1600" b="1" i="1">
                <a:latin typeface="Arial" charset="0"/>
                <a:cs typeface="Arial" charset="0"/>
              </a:endParaRPr>
            </a:p>
            <a:p>
              <a:pPr eaLnBrk="0" hangingPunct="0">
                <a:lnSpc>
                  <a:spcPct val="90000"/>
                </a:lnSpc>
              </a:pPr>
              <a:r>
                <a:rPr lang="en-US" sz="1800" b="1">
                  <a:latin typeface="Times New Roman" pitchFamily="18" charset="0"/>
                  <a:cs typeface="Arial" charset="0"/>
                </a:rPr>
                <a:t>Parodi et al MP 34, 2007, Parodi et PMB 52, 2007</a:t>
              </a:r>
            </a:p>
          </p:txBody>
        </p:sp>
        <p:grpSp>
          <p:nvGrpSpPr>
            <p:cNvPr id="38930" name="Group 6"/>
            <p:cNvGrpSpPr>
              <a:grpSpLocks/>
            </p:cNvGrpSpPr>
            <p:nvPr/>
          </p:nvGrpSpPr>
          <p:grpSpPr bwMode="auto">
            <a:xfrm>
              <a:off x="2813" y="1440"/>
              <a:ext cx="2676" cy="2583"/>
              <a:chOff x="2971" y="1389"/>
              <a:chExt cx="2404" cy="2313"/>
            </a:xfrm>
          </p:grpSpPr>
          <p:pic>
            <p:nvPicPr>
              <p:cNvPr id="38934" name="Picture 7" descr="figure4b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866" t="5478" r="6552" b="1369"/>
              <a:stretch>
                <a:fillRect/>
              </a:stretch>
            </p:blipFill>
            <p:spPr bwMode="auto">
              <a:xfrm>
                <a:off x="2971" y="1389"/>
                <a:ext cx="2404" cy="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35" name="Line 8"/>
              <p:cNvSpPr>
                <a:spLocks noChangeShapeType="1"/>
              </p:cNvSpPr>
              <p:nvPr/>
            </p:nvSpPr>
            <p:spPr bwMode="auto">
              <a:xfrm flipV="1">
                <a:off x="3782" y="2102"/>
                <a:ext cx="0" cy="15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8931" name="Group 9"/>
            <p:cNvGrpSpPr>
              <a:grpSpLocks/>
            </p:cNvGrpSpPr>
            <p:nvPr/>
          </p:nvGrpSpPr>
          <p:grpSpPr bwMode="auto">
            <a:xfrm>
              <a:off x="178" y="1455"/>
              <a:ext cx="2588" cy="2577"/>
              <a:chOff x="249" y="1349"/>
              <a:chExt cx="2540" cy="2488"/>
            </a:xfrm>
          </p:grpSpPr>
          <p:pic>
            <p:nvPicPr>
              <p:cNvPr id="38932" name="Picture 10" descr="figure4a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423" t="4413" r="6061" b="1830"/>
              <a:stretch>
                <a:fillRect/>
              </a:stretch>
            </p:blipFill>
            <p:spPr bwMode="auto">
              <a:xfrm>
                <a:off x="249" y="1349"/>
                <a:ext cx="2540" cy="2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933" name="Text Box 11"/>
              <p:cNvSpPr txBox="1">
                <a:spLocks noChangeArrowheads="1"/>
              </p:cNvSpPr>
              <p:nvPr/>
            </p:nvSpPr>
            <p:spPr bwMode="auto">
              <a:xfrm>
                <a:off x="2497" y="3612"/>
                <a:ext cx="286" cy="14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it-IT" sz="1000">
                    <a:latin typeface="Arial" charset="0"/>
                    <a:cs typeface="Arial" charset="0"/>
                  </a:rPr>
                  <a:t>1000</a:t>
                </a:r>
                <a:endParaRPr lang="de-DE" sz="1000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38916" name="Text Box 14"/>
          <p:cNvSpPr txBox="1">
            <a:spLocks noChangeArrowheads="1"/>
          </p:cNvSpPr>
          <p:nvPr/>
        </p:nvSpPr>
        <p:spPr bwMode="auto">
          <a:xfrm>
            <a:off x="547688" y="1143000"/>
            <a:ext cx="8443912" cy="76200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/>
              <a:t>The CORRFACT ionization scaling factors were obtained from</a:t>
            </a:r>
            <a:r>
              <a:rPr lang="en-US" sz="2200"/>
              <a:t> the </a:t>
            </a:r>
            <a:br>
              <a:rPr lang="en-US" sz="2200"/>
            </a:br>
            <a:r>
              <a:rPr lang="en-US" sz="2200"/>
              <a:t>dEdx ratio between TPS and FLUKA </a:t>
            </a:r>
            <a:r>
              <a:rPr lang="en-US"/>
              <a:t>(+ Schneider “mass density”)</a:t>
            </a:r>
            <a:r>
              <a:rPr lang="en-US" sz="2200"/>
              <a:t> </a:t>
            </a:r>
            <a:endParaRPr lang="de-DE" sz="220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838200" y="3810000"/>
            <a:ext cx="4876800" cy="1938338"/>
            <a:chOff x="528" y="2400"/>
            <a:chExt cx="3072" cy="1221"/>
          </a:xfrm>
        </p:grpSpPr>
        <p:sp>
          <p:nvSpPr>
            <p:cNvPr id="38925" name="Line 15"/>
            <p:cNvSpPr>
              <a:spLocks noChangeShapeType="1"/>
            </p:cNvSpPr>
            <p:nvPr/>
          </p:nvSpPr>
          <p:spPr bwMode="auto">
            <a:xfrm>
              <a:off x="528" y="2688"/>
              <a:ext cx="30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sp>
          <p:nvSpPr>
            <p:cNvPr id="38926" name="Text Box 17"/>
            <p:cNvSpPr txBox="1">
              <a:spLocks noChangeArrowheads="1"/>
            </p:cNvSpPr>
            <p:nvPr/>
          </p:nvSpPr>
          <p:spPr bwMode="auto">
            <a:xfrm>
              <a:off x="720" y="2400"/>
              <a:ext cx="2024" cy="250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/>
                <a:t>Schneider’s segmentation</a:t>
              </a:r>
              <a:endParaRPr lang="de-DE"/>
            </a:p>
          </p:txBody>
        </p:sp>
        <p:sp>
          <p:nvSpPr>
            <p:cNvPr id="38927" name="AutoShape 20"/>
            <p:cNvSpPr>
              <a:spLocks/>
            </p:cNvSpPr>
            <p:nvPr/>
          </p:nvSpPr>
          <p:spPr bwMode="auto">
            <a:xfrm rot="-5400000">
              <a:off x="1968" y="1440"/>
              <a:ext cx="144" cy="2928"/>
            </a:xfrm>
            <a:prstGeom prst="leftBrace">
              <a:avLst>
                <a:gd name="adj1" fmla="val 169444"/>
                <a:gd name="adj2" fmla="val 50273"/>
              </a:avLst>
            </a:prstGeom>
            <a:noFill/>
            <a:ln w="28575">
              <a:solidFill>
                <a:srgbClr val="996633"/>
              </a:solidFill>
              <a:round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8928" name="Text Box 21"/>
            <p:cNvSpPr txBox="1">
              <a:spLocks noChangeArrowheads="1"/>
            </p:cNvSpPr>
            <p:nvPr/>
          </p:nvSpPr>
          <p:spPr bwMode="auto">
            <a:xfrm>
              <a:off x="1200" y="2987"/>
              <a:ext cx="1164" cy="634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96633"/>
                  </a:solidFill>
                </a:rPr>
                <a:t>24 Materials, </a:t>
              </a:r>
              <a:br>
                <a:rPr lang="en-US">
                  <a:solidFill>
                    <a:srgbClr val="996633"/>
                  </a:solidFill>
                </a:rPr>
              </a:br>
              <a:r>
                <a:rPr lang="en-US">
                  <a:solidFill>
                    <a:srgbClr val="996633"/>
                  </a:solidFill>
                </a:rPr>
                <a:t>2600 regions</a:t>
              </a:r>
              <a:br>
                <a:rPr lang="en-US">
                  <a:solidFill>
                    <a:srgbClr val="996633"/>
                  </a:solidFill>
                </a:rPr>
              </a:br>
              <a:r>
                <a:rPr lang="en-US">
                  <a:solidFill>
                    <a:srgbClr val="996633"/>
                  </a:solidFill>
                </a:rPr>
                <a:t>(HU values)</a:t>
              </a:r>
              <a:endParaRPr lang="de-DE">
                <a:solidFill>
                  <a:srgbClr val="996633"/>
                </a:solidFill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018213" y="2852738"/>
            <a:ext cx="2595562" cy="2786062"/>
            <a:chOff x="3791" y="1797"/>
            <a:chExt cx="1635" cy="1755"/>
          </a:xfrm>
        </p:grpSpPr>
        <p:sp>
          <p:nvSpPr>
            <p:cNvPr id="38919" name="Text Box 13"/>
            <p:cNvSpPr txBox="1">
              <a:spLocks noChangeArrowheads="1"/>
            </p:cNvSpPr>
            <p:nvPr/>
          </p:nvSpPr>
          <p:spPr bwMode="auto">
            <a:xfrm>
              <a:off x="5086" y="1797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800" b="1">
                  <a:solidFill>
                    <a:srgbClr val="FF0000"/>
                  </a:solidFill>
                  <a:cs typeface="Arial" charset="0"/>
                </a:rPr>
                <a:t>Ti</a:t>
              </a:r>
            </a:p>
          </p:txBody>
        </p:sp>
        <p:grpSp>
          <p:nvGrpSpPr>
            <p:cNvPr id="38920" name="Group 25"/>
            <p:cNvGrpSpPr>
              <a:grpSpLocks/>
            </p:cNvGrpSpPr>
            <p:nvPr/>
          </p:nvGrpSpPr>
          <p:grpSpPr bwMode="auto">
            <a:xfrm>
              <a:off x="3791" y="2390"/>
              <a:ext cx="1585" cy="1162"/>
              <a:chOff x="3791" y="2390"/>
              <a:chExt cx="1585" cy="1162"/>
            </a:xfrm>
          </p:grpSpPr>
          <p:sp>
            <p:nvSpPr>
              <p:cNvPr id="38921" name="Text Box 18"/>
              <p:cNvSpPr txBox="1">
                <a:spLocks noChangeArrowheads="1"/>
              </p:cNvSpPr>
              <p:nvPr/>
            </p:nvSpPr>
            <p:spPr bwMode="auto">
              <a:xfrm>
                <a:off x="3791" y="2390"/>
                <a:ext cx="1537" cy="250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Extrapolation to Ti</a:t>
                </a:r>
                <a:endParaRPr lang="de-DE"/>
              </a:p>
            </p:txBody>
          </p:sp>
          <p:sp>
            <p:nvSpPr>
              <p:cNvPr id="38922" name="Line 19"/>
              <p:cNvSpPr>
                <a:spLocks noChangeShapeType="1"/>
              </p:cNvSpPr>
              <p:nvPr/>
            </p:nvSpPr>
            <p:spPr bwMode="auto">
              <a:xfrm>
                <a:off x="3792" y="2688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arrow" w="med" len="med"/>
                <a:tailEnd type="arrow" w="med" len="med"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8923" name="Text Box 22"/>
              <p:cNvSpPr txBox="1">
                <a:spLocks noChangeArrowheads="1"/>
              </p:cNvSpPr>
              <p:nvPr/>
            </p:nvSpPr>
            <p:spPr bwMode="auto">
              <a:xfrm>
                <a:off x="4128" y="2918"/>
                <a:ext cx="1071" cy="634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96633"/>
                    </a:solidFill>
                  </a:rPr>
                  <a:t>3 Materials, </a:t>
                </a:r>
                <a:br>
                  <a:rPr lang="en-US">
                    <a:solidFill>
                      <a:srgbClr val="996633"/>
                    </a:solidFill>
                  </a:rPr>
                </a:br>
                <a:r>
                  <a:rPr lang="en-US">
                    <a:solidFill>
                      <a:srgbClr val="996633"/>
                    </a:solidFill>
                  </a:rPr>
                  <a:t>1900 regions</a:t>
                </a:r>
              </a:p>
              <a:p>
                <a:r>
                  <a:rPr lang="en-US">
                    <a:solidFill>
                      <a:srgbClr val="996633"/>
                    </a:solidFill>
                  </a:rPr>
                  <a:t>(HU values)</a:t>
                </a:r>
                <a:endParaRPr lang="de-DE">
                  <a:solidFill>
                    <a:srgbClr val="996633"/>
                  </a:solidFill>
                </a:endParaRPr>
              </a:p>
            </p:txBody>
          </p:sp>
          <p:sp>
            <p:nvSpPr>
              <p:cNvPr id="38924" name="AutoShape 23"/>
              <p:cNvSpPr>
                <a:spLocks/>
              </p:cNvSpPr>
              <p:nvPr/>
            </p:nvSpPr>
            <p:spPr bwMode="auto">
              <a:xfrm rot="-5400000">
                <a:off x="4536" y="2280"/>
                <a:ext cx="144" cy="1152"/>
              </a:xfrm>
              <a:prstGeom prst="leftBrace">
                <a:avLst>
                  <a:gd name="adj1" fmla="val 66667"/>
                  <a:gd name="adj2" fmla="val 50273"/>
                </a:avLst>
              </a:prstGeom>
              <a:noFill/>
              <a:ln w="28575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28600"/>
            <a:ext cx="8553450" cy="609600"/>
          </a:xfrm>
        </p:spPr>
        <p:txBody>
          <a:bodyPr/>
          <a:lstStyle/>
          <a:p>
            <a:r>
              <a:rPr lang="en-US" sz="3000" smtClean="0"/>
              <a:t>Applications of FLUKA to p therapy @ MGH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" y="1412875"/>
            <a:ext cx="8940800" cy="5272088"/>
            <a:chOff x="158" y="890"/>
            <a:chExt cx="5632" cy="3321"/>
          </a:xfrm>
        </p:grpSpPr>
        <p:pic>
          <p:nvPicPr>
            <p:cNvPr id="39941" name="Picture 4" descr="dose_M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938"/>
              <a:ext cx="2701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5" descr="dose_T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942"/>
              <a:ext cx="2701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Text Box 6"/>
            <p:cNvSpPr txBox="1">
              <a:spLocks noChangeArrowheads="1"/>
            </p:cNvSpPr>
            <p:nvPr/>
          </p:nvSpPr>
          <p:spPr bwMode="auto">
            <a:xfrm>
              <a:off x="930" y="93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Arial" charset="0"/>
                  <a:cs typeface="Arial" charset="0"/>
                </a:rPr>
                <a:t>TPS</a:t>
              </a:r>
              <a:endParaRPr lang="de-DE" sz="1800" b="1">
                <a:latin typeface="Arial" charset="0"/>
                <a:cs typeface="Arial" charset="0"/>
              </a:endParaRPr>
            </a:p>
          </p:txBody>
        </p:sp>
        <p:sp>
          <p:nvSpPr>
            <p:cNvPr id="39944" name="Text Box 7"/>
            <p:cNvSpPr txBox="1">
              <a:spLocks noChangeArrowheads="1"/>
            </p:cNvSpPr>
            <p:nvPr/>
          </p:nvSpPr>
          <p:spPr bwMode="auto">
            <a:xfrm>
              <a:off x="3878" y="935"/>
              <a:ext cx="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Arial" charset="0"/>
                  <a:cs typeface="Arial" charset="0"/>
                </a:rPr>
                <a:t>FLUKA</a:t>
              </a:r>
            </a:p>
          </p:txBody>
        </p:sp>
        <p:sp>
          <p:nvSpPr>
            <p:cNvPr id="39945" name="Text Box 8"/>
            <p:cNvSpPr txBox="1">
              <a:spLocks noChangeArrowheads="1"/>
            </p:cNvSpPr>
            <p:nvPr/>
          </p:nvSpPr>
          <p:spPr bwMode="auto">
            <a:xfrm>
              <a:off x="332" y="3385"/>
              <a:ext cx="5458" cy="82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Prescribed dose: 1 GyE </a:t>
              </a:r>
            </a:p>
            <a:p>
              <a:r>
                <a:rPr lang="en-US"/>
                <a:t>MC : ~ 5.5 10</a:t>
              </a:r>
              <a:r>
                <a:rPr lang="en-US" baseline="30000"/>
                <a:t>6</a:t>
              </a:r>
              <a:r>
                <a:rPr lang="en-US"/>
                <a:t> protons in 10 independent runs</a:t>
              </a:r>
              <a:br>
                <a:rPr lang="en-US"/>
              </a:br>
              <a:r>
                <a:rPr lang="en-US"/>
                <a:t>        (11h each on Linux Cluster mostly using 2.2GHz Athlon processors)</a:t>
              </a:r>
            </a:p>
            <a:p>
              <a:endParaRPr lang="en-US"/>
            </a:p>
          </p:txBody>
        </p:sp>
        <p:sp>
          <p:nvSpPr>
            <p:cNvPr id="39946" name="Text Box 9"/>
            <p:cNvSpPr txBox="1">
              <a:spLocks noChangeArrowheads="1"/>
            </p:cNvSpPr>
            <p:nvPr/>
          </p:nvSpPr>
          <p:spPr bwMode="auto">
            <a:xfrm>
              <a:off x="2200" y="3116"/>
              <a:ext cx="17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Times New Roman" pitchFamily="18" charset="0"/>
                </a:rPr>
                <a:t>Parodi et al, JPCS 74, 2007</a:t>
              </a:r>
            </a:p>
          </p:txBody>
        </p:sp>
        <p:sp>
          <p:nvSpPr>
            <p:cNvPr id="39947" name="Text Box 10"/>
            <p:cNvSpPr txBox="1">
              <a:spLocks noChangeArrowheads="1"/>
            </p:cNvSpPr>
            <p:nvPr/>
          </p:nvSpPr>
          <p:spPr bwMode="auto">
            <a:xfrm>
              <a:off x="2109" y="890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Arial" charset="0"/>
                  <a:cs typeface="Arial" charset="0"/>
                </a:rPr>
                <a:t>mGy</a:t>
              </a:r>
            </a:p>
          </p:txBody>
        </p:sp>
        <p:sp>
          <p:nvSpPr>
            <p:cNvPr id="39948" name="Text Box 11"/>
            <p:cNvSpPr txBox="1">
              <a:spLocks noChangeArrowheads="1"/>
            </p:cNvSpPr>
            <p:nvPr/>
          </p:nvSpPr>
          <p:spPr bwMode="auto">
            <a:xfrm>
              <a:off x="4830" y="890"/>
              <a:ext cx="4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Arial" charset="0"/>
                  <a:cs typeface="Arial" charset="0"/>
                </a:rPr>
                <a:t>mGy</a:t>
              </a:r>
            </a:p>
          </p:txBody>
        </p:sp>
      </p:grpSp>
      <p:sp>
        <p:nvSpPr>
          <p:cNvPr id="39940" name="Text Box 13"/>
          <p:cNvSpPr txBox="1">
            <a:spLocks noChangeArrowheads="1"/>
          </p:cNvSpPr>
          <p:nvPr/>
        </p:nvSpPr>
        <p:spPr bwMode="auto">
          <a:xfrm>
            <a:off x="1420813" y="974725"/>
            <a:ext cx="7037387" cy="39687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/>
              <a:t>Input phase-space provided by H. Paganetti, MGH Boston </a:t>
            </a:r>
            <a:endParaRPr lang="de-DE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0975" y="3683000"/>
            <a:ext cx="4935538" cy="3175000"/>
            <a:chOff x="114" y="2320"/>
            <a:chExt cx="3109" cy="2000"/>
          </a:xfrm>
        </p:grpSpPr>
        <p:grpSp>
          <p:nvGrpSpPr>
            <p:cNvPr id="40982" name="Group 3"/>
            <p:cNvGrpSpPr>
              <a:grpSpLocks/>
            </p:cNvGrpSpPr>
            <p:nvPr/>
          </p:nvGrpSpPr>
          <p:grpSpPr bwMode="auto">
            <a:xfrm>
              <a:off x="114" y="2502"/>
              <a:ext cx="3109" cy="1818"/>
              <a:chOff x="114" y="2502"/>
              <a:chExt cx="3109" cy="1818"/>
            </a:xfrm>
          </p:grpSpPr>
          <p:grpSp>
            <p:nvGrpSpPr>
              <p:cNvPr id="40985" name="Group 4"/>
              <p:cNvGrpSpPr>
                <a:grpSpLocks/>
              </p:cNvGrpSpPr>
              <p:nvPr/>
            </p:nvGrpSpPr>
            <p:grpSpPr bwMode="auto">
              <a:xfrm>
                <a:off x="114" y="2505"/>
                <a:ext cx="1558" cy="1815"/>
                <a:chOff x="2064" y="890"/>
                <a:chExt cx="1905" cy="2359"/>
              </a:xfrm>
            </p:grpSpPr>
            <p:pic>
              <p:nvPicPr>
                <p:cNvPr id="40991" name="Picture 5" descr="Silvp_T_TP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5273" t="6802" r="32121" b="12959"/>
                <a:stretch>
                  <a:fillRect/>
                </a:stretch>
              </p:blipFill>
              <p:spPr bwMode="auto">
                <a:xfrm>
                  <a:off x="2064" y="890"/>
                  <a:ext cx="1406" cy="2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992" name="Picture 6" descr="Silvp_T_TP"/>
                <p:cNvPicPr>
                  <a:picLocks noChangeAspect="1" noChangeArrowheads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0243" t="6802" r="4636" b="12959"/>
                <a:stretch>
                  <a:fillRect/>
                </a:stretch>
              </p:blipFill>
              <p:spPr bwMode="auto">
                <a:xfrm>
                  <a:off x="3470" y="890"/>
                  <a:ext cx="499" cy="2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40986" name="Group 7"/>
              <p:cNvGrpSpPr>
                <a:grpSpLocks/>
              </p:cNvGrpSpPr>
              <p:nvPr/>
            </p:nvGrpSpPr>
            <p:grpSpPr bwMode="auto">
              <a:xfrm>
                <a:off x="1703" y="2505"/>
                <a:ext cx="1520" cy="1815"/>
                <a:chOff x="1882" y="1961"/>
                <a:chExt cx="1860" cy="2359"/>
              </a:xfrm>
            </p:grpSpPr>
            <p:pic>
              <p:nvPicPr>
                <p:cNvPr id="40989" name="Picture 8" descr="Silvp_T_MC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5114" t="7068" r="33385" b="13155"/>
                <a:stretch>
                  <a:fillRect/>
                </a:stretch>
              </p:blipFill>
              <p:spPr bwMode="auto">
                <a:xfrm>
                  <a:off x="1882" y="1961"/>
                  <a:ext cx="1360" cy="2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990" name="Picture 9" descr="Silvp_T_MC"/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80470" t="7068" r="5676" b="13155"/>
                <a:stretch>
                  <a:fillRect/>
                </a:stretch>
              </p:blipFill>
              <p:spPr bwMode="auto">
                <a:xfrm>
                  <a:off x="3288" y="1961"/>
                  <a:ext cx="454" cy="23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40987" name="Text Box 10"/>
              <p:cNvSpPr txBox="1">
                <a:spLocks noChangeArrowheads="1"/>
              </p:cNvSpPr>
              <p:nvPr/>
            </p:nvSpPr>
            <p:spPr bwMode="auto">
              <a:xfrm>
                <a:off x="227" y="2502"/>
                <a:ext cx="39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TPS</a:t>
                </a:r>
                <a:endParaRPr lang="de-DE" sz="1800" b="1">
                  <a:solidFill>
                    <a:srgbClr val="FFFF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988" name="Text Box 11"/>
              <p:cNvSpPr txBox="1">
                <a:spLocks noChangeArrowheads="1"/>
              </p:cNvSpPr>
              <p:nvPr/>
            </p:nvSpPr>
            <p:spPr bwMode="auto">
              <a:xfrm>
                <a:off x="1998" y="2502"/>
                <a:ext cx="6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1800" b="1">
                    <a:solidFill>
                      <a:srgbClr val="FFFF00"/>
                    </a:solidFill>
                    <a:latin typeface="Arial" charset="0"/>
                    <a:cs typeface="Arial" charset="0"/>
                  </a:rPr>
                  <a:t>FLUKA</a:t>
                </a:r>
              </a:p>
            </p:txBody>
          </p:sp>
        </p:grpSp>
        <p:sp>
          <p:nvSpPr>
            <p:cNvPr id="40983" name="Text Box 12"/>
            <p:cNvSpPr txBox="1">
              <a:spLocks noChangeArrowheads="1"/>
            </p:cNvSpPr>
            <p:nvPr/>
          </p:nvSpPr>
          <p:spPr bwMode="auto">
            <a:xfrm>
              <a:off x="1225" y="2320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latin typeface="Arial" charset="0"/>
                  <a:cs typeface="Arial" charset="0"/>
                </a:rPr>
                <a:t>mGy</a:t>
              </a:r>
            </a:p>
          </p:txBody>
        </p:sp>
        <p:sp>
          <p:nvSpPr>
            <p:cNvPr id="40984" name="Text Box 13"/>
            <p:cNvSpPr txBox="1">
              <a:spLocks noChangeArrowheads="1"/>
            </p:cNvSpPr>
            <p:nvPr/>
          </p:nvSpPr>
          <p:spPr bwMode="auto">
            <a:xfrm>
              <a:off x="2814" y="2320"/>
              <a:ext cx="4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1">
                  <a:latin typeface="Arial" charset="0"/>
                  <a:cs typeface="Arial" charset="0"/>
                </a:rPr>
                <a:t>mGy</a:t>
              </a:r>
            </a:p>
          </p:txBody>
        </p:sp>
      </p:grpSp>
      <p:sp>
        <p:nvSpPr>
          <p:cNvPr id="40963" name="Rectangle 14"/>
          <p:cNvSpPr>
            <a:spLocks noGrp="1" noChangeArrowheads="1"/>
          </p:cNvSpPr>
          <p:nvPr>
            <p:ph type="title"/>
          </p:nvPr>
        </p:nvSpPr>
        <p:spPr>
          <a:xfrm>
            <a:off x="914400" y="260350"/>
            <a:ext cx="9144000" cy="431800"/>
          </a:xfrm>
        </p:spPr>
        <p:txBody>
          <a:bodyPr/>
          <a:lstStyle/>
          <a:p>
            <a:r>
              <a:rPr lang="en-US" sz="3000" smtClean="0"/>
              <a:t>Applications of FLUKA to p therapy @ MGH</a:t>
            </a:r>
          </a:p>
        </p:txBody>
      </p:sp>
      <p:grpSp>
        <p:nvGrpSpPr>
          <p:cNvPr id="40964" name="Group 15"/>
          <p:cNvGrpSpPr>
            <a:grpSpLocks/>
          </p:cNvGrpSpPr>
          <p:nvPr/>
        </p:nvGrpSpPr>
        <p:grpSpPr bwMode="auto">
          <a:xfrm>
            <a:off x="180975" y="1168400"/>
            <a:ext cx="2447925" cy="2520950"/>
            <a:chOff x="113" y="1298"/>
            <a:chExt cx="1542" cy="1996"/>
          </a:xfrm>
        </p:grpSpPr>
        <p:pic>
          <p:nvPicPr>
            <p:cNvPr id="40980" name="Picture 16" descr="Silvp_S_T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175" t="5667" r="36172" b="13083"/>
            <a:stretch>
              <a:fillRect/>
            </a:stretch>
          </p:blipFill>
          <p:spPr bwMode="auto">
            <a:xfrm>
              <a:off x="113" y="1298"/>
              <a:ext cx="1044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1" name="Picture 17" descr="Silvp_S_TP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565" t="5667" r="5960" b="11166"/>
            <a:stretch>
              <a:fillRect/>
            </a:stretch>
          </p:blipFill>
          <p:spPr bwMode="auto">
            <a:xfrm>
              <a:off x="1156" y="1298"/>
              <a:ext cx="499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Group 18"/>
          <p:cNvGrpSpPr>
            <a:grpSpLocks/>
          </p:cNvGrpSpPr>
          <p:nvPr/>
        </p:nvGrpSpPr>
        <p:grpSpPr bwMode="auto">
          <a:xfrm>
            <a:off x="2667000" y="1168400"/>
            <a:ext cx="2447925" cy="2447925"/>
            <a:chOff x="2200" y="1117"/>
            <a:chExt cx="1542" cy="1950"/>
          </a:xfrm>
        </p:grpSpPr>
        <p:pic>
          <p:nvPicPr>
            <p:cNvPr id="40978" name="Picture 19" descr="Silvp_S_M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843" t="6541" r="36542" b="12209"/>
            <a:stretch>
              <a:fillRect/>
            </a:stretch>
          </p:blipFill>
          <p:spPr bwMode="auto">
            <a:xfrm>
              <a:off x="2200" y="1117"/>
              <a:ext cx="1043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9" name="Picture 20" descr="Silvp_S_MC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194" t="6541" r="6331" b="12209"/>
            <a:stretch>
              <a:fillRect/>
            </a:stretch>
          </p:blipFill>
          <p:spPr bwMode="auto">
            <a:xfrm>
              <a:off x="3243" y="1117"/>
              <a:ext cx="499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6" name="Text Box 21"/>
          <p:cNvSpPr txBox="1">
            <a:spLocks noChangeArrowheads="1"/>
          </p:cNvSpPr>
          <p:nvPr/>
        </p:nvSpPr>
        <p:spPr bwMode="auto">
          <a:xfrm>
            <a:off x="3171825" y="2674938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solidFill>
                  <a:srgbClr val="FFFF00"/>
                </a:solidFill>
                <a:latin typeface="Arial" charset="0"/>
                <a:cs typeface="Arial" charset="0"/>
              </a:rPr>
              <a:t>FLUKA</a:t>
            </a:r>
          </a:p>
        </p:txBody>
      </p:sp>
      <p:sp>
        <p:nvSpPr>
          <p:cNvPr id="40967" name="Text Box 22"/>
          <p:cNvSpPr txBox="1">
            <a:spLocks noChangeArrowheads="1"/>
          </p:cNvSpPr>
          <p:nvPr/>
        </p:nvSpPr>
        <p:spPr bwMode="auto">
          <a:xfrm>
            <a:off x="360363" y="26765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FF00"/>
                </a:solidFill>
                <a:latin typeface="Arial" charset="0"/>
                <a:cs typeface="Arial" charset="0"/>
              </a:rPr>
              <a:t>TPS</a:t>
            </a:r>
            <a:endParaRPr lang="de-DE" sz="1800" b="1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755650" y="4168775"/>
            <a:ext cx="7991475" cy="2536825"/>
            <a:chOff x="476" y="2626"/>
            <a:chExt cx="5034" cy="1598"/>
          </a:xfrm>
        </p:grpSpPr>
        <p:pic>
          <p:nvPicPr>
            <p:cNvPr id="40976" name="Picture 24" descr="Silv_zprof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79" y="2626"/>
              <a:ext cx="2131" cy="1598"/>
            </a:xfrm>
            <a:prstGeom prst="rect">
              <a:avLst/>
            </a:prstGeom>
            <a:noFill/>
            <a:ln w="57150">
              <a:solidFill>
                <a:srgbClr val="33CC33"/>
              </a:solidFill>
              <a:miter lim="800000"/>
              <a:headEnd/>
              <a:tailEnd/>
            </a:ln>
          </p:spPr>
        </p:pic>
        <p:sp>
          <p:nvSpPr>
            <p:cNvPr id="40977" name="Line 25"/>
            <p:cNvSpPr>
              <a:spLocks noChangeShapeType="1"/>
            </p:cNvSpPr>
            <p:nvPr/>
          </p:nvSpPr>
          <p:spPr bwMode="auto">
            <a:xfrm>
              <a:off x="476" y="3430"/>
              <a:ext cx="2238" cy="1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865188" y="1168400"/>
            <a:ext cx="7920037" cy="2632075"/>
            <a:chOff x="545" y="736"/>
            <a:chExt cx="4989" cy="1658"/>
          </a:xfrm>
        </p:grpSpPr>
        <p:pic>
          <p:nvPicPr>
            <p:cNvPr id="40973" name="Picture 27" descr="Silv_yprof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24" y="811"/>
              <a:ext cx="2110" cy="1583"/>
            </a:xfrm>
            <a:prstGeom prst="rect">
              <a:avLst/>
            </a:prstGeom>
            <a:noFill/>
            <a:ln w="57150">
              <a:solidFill>
                <a:srgbClr val="FFCC99"/>
              </a:solidFill>
              <a:miter lim="800000"/>
              <a:headEnd/>
              <a:tailEnd/>
            </a:ln>
          </p:spPr>
        </p:pic>
        <p:sp>
          <p:nvSpPr>
            <p:cNvPr id="40974" name="Line 28"/>
            <p:cNvSpPr>
              <a:spLocks noChangeShapeType="1"/>
            </p:cNvSpPr>
            <p:nvPr/>
          </p:nvSpPr>
          <p:spPr bwMode="auto">
            <a:xfrm rot="5400000" flipV="1">
              <a:off x="1683" y="1190"/>
              <a:ext cx="907" cy="0"/>
            </a:xfrm>
            <a:prstGeom prst="line">
              <a:avLst/>
            </a:prstGeom>
            <a:noFill/>
            <a:ln w="76200">
              <a:solidFill>
                <a:srgbClr val="FF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975" name="Line 29"/>
            <p:cNvSpPr>
              <a:spLocks noChangeShapeType="1"/>
            </p:cNvSpPr>
            <p:nvPr/>
          </p:nvSpPr>
          <p:spPr bwMode="auto">
            <a:xfrm rot="5400000" flipV="1">
              <a:off x="46" y="1235"/>
              <a:ext cx="998" cy="0"/>
            </a:xfrm>
            <a:prstGeom prst="line">
              <a:avLst/>
            </a:prstGeom>
            <a:noFill/>
            <a:ln w="76200">
              <a:solidFill>
                <a:srgbClr val="FFCC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70" name="Text Box 30"/>
          <p:cNvSpPr txBox="1">
            <a:spLocks noChangeArrowheads="1"/>
          </p:cNvSpPr>
          <p:nvPr/>
        </p:nvSpPr>
        <p:spPr bwMode="auto">
          <a:xfrm>
            <a:off x="1619250" y="760413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latin typeface="Arial" charset="0"/>
                <a:cs typeface="Arial" charset="0"/>
              </a:rPr>
              <a:t>mGy</a:t>
            </a:r>
          </a:p>
        </p:txBody>
      </p:sp>
      <p:sp>
        <p:nvSpPr>
          <p:cNvPr id="40971" name="Text Box 31"/>
          <p:cNvSpPr txBox="1">
            <a:spLocks noChangeArrowheads="1"/>
          </p:cNvSpPr>
          <p:nvPr/>
        </p:nvSpPr>
        <p:spPr bwMode="auto">
          <a:xfrm>
            <a:off x="4143375" y="687388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b="1">
                <a:latin typeface="Arial" charset="0"/>
                <a:cs typeface="Arial" charset="0"/>
              </a:rPr>
              <a:t>mGy</a:t>
            </a:r>
          </a:p>
        </p:txBody>
      </p:sp>
      <p:sp>
        <p:nvSpPr>
          <p:cNvPr id="40972" name="Rectangle 32"/>
          <p:cNvSpPr>
            <a:spLocks noChangeArrowheads="1"/>
          </p:cNvSpPr>
          <p:nvPr/>
        </p:nvSpPr>
        <p:spPr bwMode="auto">
          <a:xfrm>
            <a:off x="6324600" y="838200"/>
            <a:ext cx="2501900" cy="339725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Times New Roman" pitchFamily="18" charset="0"/>
              </a:rPr>
              <a:t>Parodi et PMB 52,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2995613"/>
            <a:ext cx="4391025" cy="3513137"/>
            <a:chOff x="12" y="2108"/>
            <a:chExt cx="2766" cy="2158"/>
          </a:xfrm>
        </p:grpSpPr>
        <p:pic>
          <p:nvPicPr>
            <p:cNvPr id="41998" name="Picture 3" descr="Tan_y-70_z35_DoseMC_colorbar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57" r="4706"/>
            <a:stretch>
              <a:fillRect/>
            </a:stretch>
          </p:blipFill>
          <p:spPr bwMode="auto">
            <a:xfrm>
              <a:off x="12" y="2201"/>
              <a:ext cx="2766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9" name="Text Box 4"/>
            <p:cNvSpPr txBox="1">
              <a:spLocks noChangeArrowheads="1"/>
            </p:cNvSpPr>
            <p:nvPr/>
          </p:nvSpPr>
          <p:spPr bwMode="auto">
            <a:xfrm>
              <a:off x="193" y="2198"/>
              <a:ext cx="60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Arial" charset="0"/>
                  <a:cs typeface="Arial" charset="0"/>
                </a:rPr>
                <a:t>FLUKA</a:t>
              </a:r>
            </a:p>
          </p:txBody>
        </p:sp>
        <p:sp>
          <p:nvSpPr>
            <p:cNvPr id="42000" name="Text Box 5"/>
            <p:cNvSpPr txBox="1">
              <a:spLocks noChangeArrowheads="1"/>
            </p:cNvSpPr>
            <p:nvPr/>
          </p:nvSpPr>
          <p:spPr bwMode="auto">
            <a:xfrm>
              <a:off x="2325" y="2108"/>
              <a:ext cx="436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800" b="1">
                  <a:latin typeface="Arial" charset="0"/>
                  <a:cs typeface="Arial" charset="0"/>
                </a:rPr>
                <a:t>mGy</a:t>
              </a:r>
            </a:p>
          </p:txBody>
        </p:sp>
      </p:grp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4648200" y="4800600"/>
            <a:ext cx="4427538" cy="13112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Prescribed dose: 2 GyE</a:t>
            </a:r>
          </a:p>
          <a:p>
            <a:r>
              <a:rPr lang="en-US">
                <a:latin typeface="Arial" charset="0"/>
                <a:cs typeface="Arial" charset="0"/>
              </a:rPr>
              <a:t>MC : ~ 7.4 10</a:t>
            </a:r>
            <a:r>
              <a:rPr lang="en-US" baseline="30000">
                <a:latin typeface="Arial" charset="0"/>
                <a:cs typeface="Arial" charset="0"/>
              </a:rPr>
              <a:t>7</a:t>
            </a:r>
            <a:r>
              <a:rPr lang="en-US">
                <a:latin typeface="Arial" charset="0"/>
                <a:cs typeface="Arial" charset="0"/>
              </a:rPr>
              <a:t>p in 12 independent runs (~ 130h each on 2.2 GHz Linux cluster)</a:t>
            </a:r>
          </a:p>
        </p:txBody>
      </p:sp>
      <p:pic>
        <p:nvPicPr>
          <p:cNvPr id="41988" name="Picture 7" descr="Tan_y-70_z35_DoseTP_colorb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5" r="4674"/>
          <a:stretch>
            <a:fillRect/>
          </a:stretch>
        </p:blipFill>
        <p:spPr bwMode="auto">
          <a:xfrm>
            <a:off x="0" y="385763"/>
            <a:ext cx="4465638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8"/>
          <p:cNvSpPr txBox="1">
            <a:spLocks noChangeArrowheads="1"/>
          </p:cNvSpPr>
          <p:nvPr/>
        </p:nvSpPr>
        <p:spPr bwMode="auto">
          <a:xfrm>
            <a:off x="311150" y="377825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Arial" charset="0"/>
                <a:cs typeface="Arial" charset="0"/>
              </a:rPr>
              <a:t>TPS</a:t>
            </a:r>
            <a:endParaRPr lang="de-DE" sz="1800" b="1">
              <a:latin typeface="Arial" charset="0"/>
              <a:cs typeface="Arial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06513" y="1468438"/>
            <a:ext cx="2760662" cy="3859212"/>
            <a:chOff x="753" y="1294"/>
            <a:chExt cx="1739" cy="2431"/>
          </a:xfrm>
        </p:grpSpPr>
        <p:sp>
          <p:nvSpPr>
            <p:cNvPr id="41994" name="Oval 10"/>
            <p:cNvSpPr>
              <a:spLocks noChangeArrowheads="1"/>
            </p:cNvSpPr>
            <p:nvPr/>
          </p:nvSpPr>
          <p:spPr bwMode="auto">
            <a:xfrm>
              <a:off x="753" y="3149"/>
              <a:ext cx="585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95" name="Oval 11"/>
            <p:cNvSpPr>
              <a:spLocks noChangeArrowheads="1"/>
            </p:cNvSpPr>
            <p:nvPr/>
          </p:nvSpPr>
          <p:spPr bwMode="auto">
            <a:xfrm>
              <a:off x="783" y="1294"/>
              <a:ext cx="497" cy="46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H="1">
              <a:off x="1282" y="2972"/>
              <a:ext cx="635" cy="137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1781" y="2610"/>
              <a:ext cx="71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700" b="1">
                  <a:solidFill>
                    <a:srgbClr val="00FF00"/>
                  </a:solidFill>
                  <a:latin typeface="Arial" charset="0"/>
                  <a:cs typeface="Arial" charset="0"/>
                </a:rPr>
                <a:t>metallic </a:t>
              </a:r>
            </a:p>
            <a:p>
              <a:r>
                <a:rPr lang="en-US" sz="1700" b="1">
                  <a:solidFill>
                    <a:srgbClr val="00FF00"/>
                  </a:solidFill>
                  <a:latin typeface="Arial" charset="0"/>
                  <a:cs typeface="Arial" charset="0"/>
                </a:rPr>
                <a:t>implants</a:t>
              </a:r>
              <a:endParaRPr lang="it-IT" sz="1700" b="1">
                <a:solidFill>
                  <a:srgbClr val="00FF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1991" name="Rectangle 14"/>
          <p:cNvSpPr>
            <a:spLocks noChangeArrowheads="1"/>
          </p:cNvSpPr>
          <p:nvPr/>
        </p:nvSpPr>
        <p:spPr bwMode="auto">
          <a:xfrm>
            <a:off x="762000" y="6400800"/>
            <a:ext cx="307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latin typeface="Times New Roman" pitchFamily="18" charset="0"/>
              </a:rPr>
              <a:t>K. Parodi et al, IJROBP 2007</a:t>
            </a:r>
          </a:p>
        </p:txBody>
      </p:sp>
      <p:sp>
        <p:nvSpPr>
          <p:cNvPr id="41992" name="Text Box 15"/>
          <p:cNvSpPr txBox="1">
            <a:spLocks noChangeArrowheads="1"/>
          </p:cNvSpPr>
          <p:nvPr/>
        </p:nvSpPr>
        <p:spPr bwMode="auto">
          <a:xfrm>
            <a:off x="3767138" y="304800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latin typeface="Arial" charset="0"/>
                <a:cs typeface="Arial" charset="0"/>
              </a:rPr>
              <a:t>mGy</a:t>
            </a:r>
          </a:p>
        </p:txBody>
      </p:sp>
      <p:sp>
        <p:nvSpPr>
          <p:cNvPr id="41993" name="Rectangle 16"/>
          <p:cNvSpPr>
            <a:spLocks noChangeArrowheads="1"/>
          </p:cNvSpPr>
          <p:nvPr/>
        </p:nvSpPr>
        <p:spPr bwMode="auto">
          <a:xfrm>
            <a:off x="4495800" y="1219200"/>
            <a:ext cx="40449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08000" indent="-508000" algn="ctr"/>
            <a:r>
              <a:rPr lang="en-US" sz="3000">
                <a:solidFill>
                  <a:schemeClr val="tx2"/>
                </a:solidFill>
                <a:latin typeface="Arial" charset="0"/>
                <a:cs typeface="Arial" charset="0"/>
              </a:rPr>
              <a:t>Applications of FLUKA </a:t>
            </a:r>
            <a:br>
              <a:rPr lang="en-US" sz="300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US" sz="3000">
                <a:solidFill>
                  <a:schemeClr val="tx2"/>
                </a:solidFill>
                <a:latin typeface="Arial" charset="0"/>
                <a:cs typeface="Arial" charset="0"/>
              </a:rPr>
              <a:t>to p therapy @ MGH</a:t>
            </a:r>
            <a:r>
              <a:rPr lang="en-US" sz="3000" b="1">
                <a:solidFill>
                  <a:schemeClr val="accent2"/>
                </a:solidFill>
                <a:latin typeface="Arial" charset="0"/>
                <a:cs typeface="Arial" charset="0"/>
              </a:rPr>
              <a:t> </a:t>
            </a:r>
          </a:p>
          <a:p>
            <a:pPr marL="508000" indent="-508000" algn="ctr"/>
            <a:endParaRPr lang="de-DE" sz="24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762000"/>
          </a:xfrm>
        </p:spPr>
        <p:txBody>
          <a:bodyPr/>
          <a:lstStyle/>
          <a:p>
            <a:r>
              <a:rPr lang="en-US" sz="3000" smtClean="0"/>
              <a:t>Applications of FLUKA to p therapy @ MGH</a:t>
            </a:r>
            <a:r>
              <a:rPr lang="en-US" sz="3300" smtClean="0"/>
              <a:t> </a:t>
            </a:r>
            <a:endParaRPr lang="de-DE" sz="3300" smtClean="0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76200" y="1295400"/>
            <a:ext cx="4686300" cy="4829175"/>
            <a:chOff x="48" y="702"/>
            <a:chExt cx="2952" cy="3042"/>
          </a:xfrm>
        </p:grpSpPr>
        <p:pic>
          <p:nvPicPr>
            <p:cNvPr id="43018" name="Picture 4" descr="doheaT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68" r="31300" b="9273"/>
            <a:stretch>
              <a:fillRect/>
            </a:stretch>
          </p:blipFill>
          <p:spPr bwMode="auto">
            <a:xfrm>
              <a:off x="48" y="750"/>
              <a:ext cx="2256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9" name="Picture 5" descr="doheaTP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495" r="4599" b="9273"/>
            <a:stretch>
              <a:fillRect/>
            </a:stretch>
          </p:blipFill>
          <p:spPr bwMode="auto">
            <a:xfrm>
              <a:off x="2304" y="750"/>
              <a:ext cx="696" cy="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 Box 6"/>
            <p:cNvSpPr txBox="1">
              <a:spLocks noChangeArrowheads="1"/>
            </p:cNvSpPr>
            <p:nvPr/>
          </p:nvSpPr>
          <p:spPr bwMode="auto">
            <a:xfrm>
              <a:off x="2256" y="702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mGy</a:t>
              </a:r>
              <a:endParaRPr lang="de-DE" sz="2400">
                <a:latin typeface="Arial" charset="0"/>
              </a:endParaRPr>
            </a:p>
          </p:txBody>
        </p:sp>
      </p:grpSp>
      <p:grpSp>
        <p:nvGrpSpPr>
          <p:cNvPr id="43012" name="Group 7"/>
          <p:cNvGrpSpPr>
            <a:grpSpLocks/>
          </p:cNvGrpSpPr>
          <p:nvPr/>
        </p:nvGrpSpPr>
        <p:grpSpPr bwMode="auto">
          <a:xfrm>
            <a:off x="4800600" y="1266825"/>
            <a:ext cx="4343400" cy="4829175"/>
            <a:chOff x="3024" y="720"/>
            <a:chExt cx="2736" cy="3042"/>
          </a:xfrm>
        </p:grpSpPr>
        <p:pic>
          <p:nvPicPr>
            <p:cNvPr id="43015" name="Picture 8" descr="doheadoseM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6868" r="31300" b="10727"/>
            <a:stretch>
              <a:fillRect/>
            </a:stretch>
          </p:blipFill>
          <p:spPr bwMode="auto">
            <a:xfrm>
              <a:off x="3024" y="798"/>
              <a:ext cx="2256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6" name="Picture 9" descr="doheadoseMC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051" r="4599" b="10727"/>
            <a:stretch>
              <a:fillRect/>
            </a:stretch>
          </p:blipFill>
          <p:spPr bwMode="auto">
            <a:xfrm>
              <a:off x="5040" y="816"/>
              <a:ext cx="720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Text Box 10"/>
            <p:cNvSpPr txBox="1">
              <a:spLocks noChangeArrowheads="1"/>
            </p:cNvSpPr>
            <p:nvPr/>
          </p:nvSpPr>
          <p:spPr bwMode="auto">
            <a:xfrm>
              <a:off x="5047" y="720"/>
              <a:ext cx="5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mGy</a:t>
              </a:r>
              <a:endParaRPr lang="de-DE" sz="2400">
                <a:latin typeface="Arial" charset="0"/>
              </a:endParaRPr>
            </a:p>
          </p:txBody>
        </p:sp>
      </p:grp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1920875" y="990600"/>
            <a:ext cx="409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Clival Chordoma, 0.96 GyE / field</a:t>
            </a:r>
            <a:endParaRPr lang="de-DE"/>
          </a:p>
        </p:txBody>
      </p:sp>
      <p:sp>
        <p:nvSpPr>
          <p:cNvPr id="43014" name="Rectangle 18"/>
          <p:cNvSpPr>
            <a:spLocks noChangeArrowheads="1"/>
          </p:cNvSpPr>
          <p:nvPr/>
        </p:nvSpPr>
        <p:spPr bwMode="auto">
          <a:xfrm>
            <a:off x="6400800" y="838200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Planned dose</a:t>
            </a:r>
            <a:endParaRPr lang="de-DE" sz="2400" b="1" i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7772400" cy="762000"/>
          </a:xfrm>
        </p:spPr>
        <p:txBody>
          <a:bodyPr/>
          <a:lstStyle/>
          <a:p>
            <a:r>
              <a:rPr lang="en-US" sz="3300" smtClean="0"/>
              <a:t>Post-radiation PET/CT @ </a:t>
            </a:r>
            <a:r>
              <a:rPr lang="it-IT" sz="3300" smtClean="0"/>
              <a:t>MGH</a:t>
            </a:r>
            <a:endParaRPr lang="de-DE" sz="2400" b="1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838200" y="838200"/>
            <a:ext cx="793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/>
              <a:t>Clival Chordoma, 0.96 GyE / field, </a:t>
            </a:r>
            <a:r>
              <a:rPr lang="it-IT" i="1">
                <a:latin typeface="Symbol" pitchFamily="18" charset="2"/>
              </a:rPr>
              <a:t>D</a:t>
            </a:r>
            <a:r>
              <a:rPr lang="it-IT"/>
              <a:t>T1   ~ 26 min, </a:t>
            </a:r>
            <a:r>
              <a:rPr lang="it-IT" i="1">
                <a:latin typeface="Symbol" pitchFamily="18" charset="2"/>
              </a:rPr>
              <a:t>D</a:t>
            </a:r>
            <a:r>
              <a:rPr lang="it-IT"/>
              <a:t>T2   ~ 16 min</a:t>
            </a:r>
            <a:r>
              <a:rPr lang="it-IT" sz="2400">
                <a:latin typeface="Arial" charset="0"/>
              </a:rPr>
              <a:t>  </a:t>
            </a:r>
            <a:endParaRPr lang="de-DE" sz="2400">
              <a:latin typeface="Arial" charset="0"/>
            </a:endParaRPr>
          </a:p>
        </p:txBody>
      </p:sp>
      <p:pic>
        <p:nvPicPr>
          <p:cNvPr id="44036" name="Picture 4" descr="dohe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8" r="31300" b="9273"/>
          <a:stretch>
            <a:fillRect/>
          </a:stretch>
        </p:blipFill>
        <p:spPr bwMode="auto">
          <a:xfrm>
            <a:off x="0" y="1219200"/>
            <a:ext cx="35814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dohea"/>
          <p:cNvPicPr>
            <a:picLocks noChangeAspect="1" noChangeArrowheads="1"/>
          </p:cNvPicPr>
          <p:nvPr/>
        </p:nvPicPr>
        <p:blipFill>
          <a:blip r:embed="rId3"/>
          <a:srcRect l="80270" r="4599" b="10727"/>
          <a:stretch>
            <a:fillRect/>
          </a:stretch>
        </p:blipFill>
        <p:spPr bwMode="auto">
          <a:xfrm>
            <a:off x="3581400" y="1295400"/>
            <a:ext cx="12954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505200" y="1219200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Bq / ml</a:t>
            </a:r>
            <a:endParaRPr lang="de-DE" sz="2400">
              <a:latin typeface="Arial" charset="0"/>
            </a:endParaRPr>
          </a:p>
        </p:txBody>
      </p:sp>
      <p:pic>
        <p:nvPicPr>
          <p:cNvPr id="44039" name="Picture 7" descr="doheaMC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868" r="32190" b="10727"/>
          <a:stretch>
            <a:fillRect/>
          </a:stretch>
        </p:blipFill>
        <p:spPr bwMode="auto">
          <a:xfrm>
            <a:off x="4724400" y="1295400"/>
            <a:ext cx="3505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doheaMC"/>
          <p:cNvPicPr>
            <a:picLocks noChangeAspect="1" noChangeArrowheads="1"/>
          </p:cNvPicPr>
          <p:nvPr/>
        </p:nvPicPr>
        <p:blipFill>
          <a:blip r:embed="rId4"/>
          <a:srcRect l="82051" r="6378" b="10727"/>
          <a:stretch>
            <a:fillRect/>
          </a:stretch>
        </p:blipFill>
        <p:spPr bwMode="auto">
          <a:xfrm>
            <a:off x="8153400" y="1295400"/>
            <a:ext cx="9906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859713" y="1219200"/>
            <a:ext cx="113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Bq / ml</a:t>
            </a:r>
            <a:endParaRPr lang="de-DE" sz="2400">
              <a:latin typeface="Arial" charset="0"/>
            </a:endParaRPr>
          </a:p>
        </p:txBody>
      </p:sp>
      <p:sp>
        <p:nvSpPr>
          <p:cNvPr id="44042" name="Rectangle 15"/>
          <p:cNvSpPr>
            <a:spLocks noChangeArrowheads="1"/>
          </p:cNvSpPr>
          <p:nvPr/>
        </p:nvSpPr>
        <p:spPr bwMode="auto">
          <a:xfrm>
            <a:off x="6477000" y="3810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Arial" charset="0"/>
              </a:rPr>
              <a:t>Average Activity</a:t>
            </a:r>
            <a:endParaRPr lang="de-DE" sz="2400" b="1" i="1">
              <a:latin typeface="Arial" charset="0"/>
            </a:endParaRPr>
          </a:p>
        </p:txBody>
      </p:sp>
      <p:sp>
        <p:nvSpPr>
          <p:cNvPr id="44043" name="Line 21"/>
          <p:cNvSpPr>
            <a:spLocks noChangeShapeType="1"/>
          </p:cNvSpPr>
          <p:nvPr/>
        </p:nvSpPr>
        <p:spPr bwMode="auto">
          <a:xfrm flipV="1">
            <a:off x="1619250" y="4005263"/>
            <a:ext cx="0" cy="1008062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044" name="Text Box 22"/>
          <p:cNvSpPr txBox="1">
            <a:spLocks noChangeArrowheads="1"/>
          </p:cNvSpPr>
          <p:nvPr/>
        </p:nvSpPr>
        <p:spPr bwMode="auto">
          <a:xfrm>
            <a:off x="519113" y="4456113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9933"/>
                </a:solidFill>
                <a:latin typeface="Arial" charset="0"/>
              </a:rPr>
              <a:t>1 Field</a:t>
            </a:r>
          </a:p>
        </p:txBody>
      </p:sp>
      <p:sp>
        <p:nvSpPr>
          <p:cNvPr id="44045" name="Line 23"/>
          <p:cNvSpPr>
            <a:spLocks noChangeShapeType="1"/>
          </p:cNvSpPr>
          <p:nvPr/>
        </p:nvSpPr>
        <p:spPr bwMode="auto">
          <a:xfrm rot="16200000" flipV="1">
            <a:off x="3059907" y="2780506"/>
            <a:ext cx="0" cy="1008063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046" name="Text Box 24"/>
          <p:cNvSpPr txBox="1">
            <a:spLocks noChangeArrowheads="1"/>
          </p:cNvSpPr>
          <p:nvPr/>
        </p:nvSpPr>
        <p:spPr bwMode="auto">
          <a:xfrm>
            <a:off x="2411413" y="2636838"/>
            <a:ext cx="1147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FF9933"/>
                </a:solidFill>
                <a:latin typeface="Arial" charset="0"/>
              </a:rPr>
              <a:t>2 Field</a:t>
            </a:r>
          </a:p>
        </p:txBody>
      </p:sp>
      <p:sp>
        <p:nvSpPr>
          <p:cNvPr id="44047" name="Rectangle 25"/>
          <p:cNvSpPr>
            <a:spLocks noChangeArrowheads="1"/>
          </p:cNvSpPr>
          <p:nvPr/>
        </p:nvSpPr>
        <p:spPr bwMode="auto">
          <a:xfrm>
            <a:off x="838200" y="6248400"/>
            <a:ext cx="307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>
                <a:latin typeface="Times New Roman" pitchFamily="18" charset="0"/>
              </a:rPr>
              <a:t>K. Parodi et al, IJROBP 2007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Voxel geometries: examples</a:t>
            </a:r>
          </a:p>
        </p:txBody>
      </p:sp>
      <p:pic>
        <p:nvPicPr>
          <p:cNvPr id="17411" name="Picture 5" descr="mappaq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31900"/>
            <a:ext cx="55435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WordArt 6"/>
          <p:cNvSpPr>
            <a:spLocks noChangeAspect="1" noChangeArrowheads="1" noChangeShapeType="1" noTextEdit="1"/>
          </p:cNvSpPr>
          <p:nvPr/>
        </p:nvSpPr>
        <p:spPr bwMode="auto">
          <a:xfrm>
            <a:off x="5334000" y="1524000"/>
            <a:ext cx="2998788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spc="48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+mj-lt"/>
                <a:ea typeface="+mj-lt"/>
                <a:cs typeface="+mj-lt"/>
              </a:rPr>
              <a:t>The Gran Sasso in FLUKA</a:t>
            </a:r>
            <a:endParaRPr lang="en-GB" sz="2400" kern="10" spc="48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Voxel geometries: examples</a:t>
            </a:r>
          </a:p>
        </p:txBody>
      </p:sp>
      <p:pic>
        <p:nvPicPr>
          <p:cNvPr id="18435" name="Picture 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1447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200" b="1">
                <a:latin typeface="Times New Roman" pitchFamily="18" charset="0"/>
              </a:rPr>
              <a:t>The anthropomorphic </a:t>
            </a:r>
            <a:r>
              <a:rPr lang="it-IT" sz="2200" b="1">
                <a:solidFill>
                  <a:srgbClr val="FF0000"/>
                </a:solidFill>
                <a:latin typeface="Times New Roman" pitchFamily="18" charset="0"/>
              </a:rPr>
              <a:t>GOLEM phantom </a:t>
            </a:r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2971800" y="933450"/>
            <a:ext cx="5316538" cy="5543550"/>
            <a:chOff x="1872" y="624"/>
            <a:chExt cx="3349" cy="3492"/>
          </a:xfrm>
        </p:grpSpPr>
        <p:pic>
          <p:nvPicPr>
            <p:cNvPr id="18439" name="Picture 9" descr="golem_flair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083" t="16656" r="37750" b="23354"/>
            <a:stretch>
              <a:fillRect/>
            </a:stretch>
          </p:blipFill>
          <p:spPr bwMode="auto">
            <a:xfrm>
              <a:off x="3552" y="624"/>
              <a:ext cx="1669" cy="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AutoShape 1033"/>
            <p:cNvSpPr>
              <a:spLocks noChangeArrowheads="1"/>
            </p:cNvSpPr>
            <p:nvPr/>
          </p:nvSpPr>
          <p:spPr bwMode="auto">
            <a:xfrm>
              <a:off x="1872" y="1417"/>
              <a:ext cx="1632" cy="1612"/>
            </a:xfrm>
            <a:prstGeom prst="rightArrow">
              <a:avLst>
                <a:gd name="adj1" fmla="val 50000"/>
                <a:gd name="adj2" fmla="val 25310"/>
              </a:avLst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/>
                <a:t>Implementation in FLUKA</a:t>
              </a:r>
              <a:endParaRPr lang="de-DE"/>
            </a:p>
            <a:p>
              <a:pPr algn="ctr"/>
              <a:r>
                <a:rPr lang="de-DE"/>
                <a:t>(radioprotection applications)</a:t>
              </a:r>
            </a:p>
          </p:txBody>
        </p:sp>
      </p:grpSp>
      <p:sp>
        <p:nvSpPr>
          <p:cNvPr id="18438" name="Rectangle 1034"/>
          <p:cNvSpPr>
            <a:spLocks noChangeArrowheads="1"/>
          </p:cNvSpPr>
          <p:nvPr/>
        </p:nvSpPr>
        <p:spPr bwMode="auto">
          <a:xfrm>
            <a:off x="2438400" y="5715000"/>
            <a:ext cx="1701800" cy="641350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800" b="1">
                <a:latin typeface="Times New Roman" pitchFamily="18" charset="0"/>
              </a:rPr>
              <a:t>Petoussi-Henss</a:t>
            </a:r>
            <a:r>
              <a:rPr lang="it-IT" sz="1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br>
              <a:rPr lang="it-IT" sz="1800" b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it-IT" sz="1800" b="1">
                <a:latin typeface="Times New Roman" pitchFamily="18" charset="0"/>
              </a:rPr>
              <a:t>et al, 2002</a:t>
            </a:r>
            <a:endParaRPr lang="en-US" sz="18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04800"/>
            <a:ext cx="84582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Voxel geometries in medical applications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9600" y="685800"/>
            <a:ext cx="792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US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/>
              <a:t>Voxel geometries are especially useful to import CT scan of a human body, e.g., for </a:t>
            </a:r>
            <a:r>
              <a:rPr lang="en-US">
                <a:latin typeface="Arial" charset="0"/>
              </a:rPr>
              <a:t>dosimetric</a:t>
            </a:r>
            <a:r>
              <a:rPr lang="en-US"/>
              <a:t> calculations of the planned treatment in radiotherapy</a:t>
            </a:r>
          </a:p>
        </p:txBody>
      </p:sp>
      <p:grpSp>
        <p:nvGrpSpPr>
          <p:cNvPr id="2" name="Group 1052"/>
          <p:cNvGrpSpPr>
            <a:grpSpLocks/>
          </p:cNvGrpSpPr>
          <p:nvPr/>
        </p:nvGrpSpPr>
        <p:grpSpPr bwMode="auto">
          <a:xfrm>
            <a:off x="609600" y="1905000"/>
            <a:ext cx="8458200" cy="4876800"/>
            <a:chOff x="384" y="1200"/>
            <a:chExt cx="5328" cy="3072"/>
          </a:xfrm>
        </p:grpSpPr>
        <p:grpSp>
          <p:nvGrpSpPr>
            <p:cNvPr id="19461" name="Group 1034"/>
            <p:cNvGrpSpPr>
              <a:grpSpLocks/>
            </p:cNvGrpSpPr>
            <p:nvPr/>
          </p:nvGrpSpPr>
          <p:grpSpPr bwMode="auto">
            <a:xfrm>
              <a:off x="384" y="1296"/>
              <a:ext cx="2688" cy="2688"/>
              <a:chOff x="48" y="702"/>
              <a:chExt cx="2952" cy="3042"/>
            </a:xfrm>
          </p:grpSpPr>
          <p:pic>
            <p:nvPicPr>
              <p:cNvPr id="19469" name="Picture 1035" descr="doheaTP"/>
              <p:cNvPicPr>
                <a:picLocks noChangeAspect="1" noChangeArrowheads="1"/>
              </p:cNvPicPr>
              <p:nvPr/>
            </p:nvPicPr>
            <p:blipFill>
              <a:blip r:embed="rId3"/>
              <a:srcRect l="26868" r="31300" b="9273"/>
              <a:stretch>
                <a:fillRect/>
              </a:stretch>
            </p:blipFill>
            <p:spPr bwMode="auto">
              <a:xfrm>
                <a:off x="48" y="750"/>
                <a:ext cx="2256" cy="2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70" name="Picture 1036" descr="doheaTP"/>
              <p:cNvPicPr>
                <a:picLocks noChangeAspect="1" noChangeArrowheads="1"/>
              </p:cNvPicPr>
              <p:nvPr/>
            </p:nvPicPr>
            <p:blipFill>
              <a:blip r:embed="rId3"/>
              <a:srcRect l="82495" r="4599" b="9273"/>
              <a:stretch>
                <a:fillRect/>
              </a:stretch>
            </p:blipFill>
            <p:spPr bwMode="auto">
              <a:xfrm>
                <a:off x="2304" y="750"/>
                <a:ext cx="696" cy="29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71" name="Text Box 1037"/>
              <p:cNvSpPr txBox="1">
                <a:spLocks noChangeArrowheads="1"/>
              </p:cNvSpPr>
              <p:nvPr/>
            </p:nvSpPr>
            <p:spPr bwMode="auto">
              <a:xfrm>
                <a:off x="2255" y="702"/>
                <a:ext cx="573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mGy</a:t>
                </a:r>
                <a:endParaRPr lang="de-DE" sz="2400">
                  <a:latin typeface="Arial" charset="0"/>
                </a:endParaRPr>
              </a:p>
            </p:txBody>
          </p:sp>
        </p:grpSp>
        <p:grpSp>
          <p:nvGrpSpPr>
            <p:cNvPr id="19462" name="Group 1038"/>
            <p:cNvGrpSpPr>
              <a:grpSpLocks/>
            </p:cNvGrpSpPr>
            <p:nvPr/>
          </p:nvGrpSpPr>
          <p:grpSpPr bwMode="auto">
            <a:xfrm>
              <a:off x="3120" y="1248"/>
              <a:ext cx="2592" cy="2743"/>
              <a:chOff x="3024" y="720"/>
              <a:chExt cx="2736" cy="3042"/>
            </a:xfrm>
          </p:grpSpPr>
          <p:pic>
            <p:nvPicPr>
              <p:cNvPr id="19466" name="Picture 1039" descr="doheadoseMC"/>
              <p:cNvPicPr>
                <a:picLocks noChangeAspect="1" noChangeArrowheads="1"/>
              </p:cNvPicPr>
              <p:nvPr/>
            </p:nvPicPr>
            <p:blipFill>
              <a:blip r:embed="rId4"/>
              <a:srcRect l="26868" r="31300" b="10727"/>
              <a:stretch>
                <a:fillRect/>
              </a:stretch>
            </p:blipFill>
            <p:spPr bwMode="auto">
              <a:xfrm>
                <a:off x="3024" y="798"/>
                <a:ext cx="2256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467" name="Picture 1040" descr="doheadoseMC"/>
              <p:cNvPicPr>
                <a:picLocks noChangeAspect="1" noChangeArrowheads="1"/>
              </p:cNvPicPr>
              <p:nvPr/>
            </p:nvPicPr>
            <p:blipFill>
              <a:blip r:embed="rId4"/>
              <a:srcRect l="82051" r="4599" b="10727"/>
              <a:stretch>
                <a:fillRect/>
              </a:stretch>
            </p:blipFill>
            <p:spPr bwMode="auto">
              <a:xfrm>
                <a:off x="5040" y="816"/>
                <a:ext cx="720" cy="29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8" name="Text Box 1041"/>
              <p:cNvSpPr txBox="1">
                <a:spLocks noChangeArrowheads="1"/>
              </p:cNvSpPr>
              <p:nvPr/>
            </p:nvSpPr>
            <p:spPr bwMode="auto">
              <a:xfrm>
                <a:off x="5048" y="720"/>
                <a:ext cx="549" cy="3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Arial" charset="0"/>
                  </a:rPr>
                  <a:t>mGy</a:t>
                </a:r>
                <a:endParaRPr lang="de-DE" sz="2400">
                  <a:latin typeface="Arial" charset="0"/>
                </a:endParaRPr>
              </a:p>
            </p:txBody>
          </p:sp>
        </p:grpSp>
        <p:sp>
          <p:nvSpPr>
            <p:cNvPr id="19463" name="Text Box 1047"/>
            <p:cNvSpPr txBox="1">
              <a:spLocks noChangeArrowheads="1"/>
            </p:cNvSpPr>
            <p:nvPr/>
          </p:nvSpPr>
          <p:spPr bwMode="auto">
            <a:xfrm>
              <a:off x="2141" y="4041"/>
              <a:ext cx="1224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it-IT" sz="1800" b="1">
                  <a:latin typeface="Times New Roman" pitchFamily="18" charset="0"/>
                </a:rPr>
                <a:t>Parodi et al., 2007</a:t>
              </a:r>
              <a:endParaRPr lang="de-DE" sz="1800" b="1">
                <a:latin typeface="Times New Roman" pitchFamily="18" charset="0"/>
              </a:endParaRPr>
            </a:p>
          </p:txBody>
        </p:sp>
        <p:sp>
          <p:nvSpPr>
            <p:cNvPr id="19464" name="Text Box 1048"/>
            <p:cNvSpPr txBox="1">
              <a:spLocks noChangeArrowheads="1"/>
            </p:cNvSpPr>
            <p:nvPr/>
          </p:nvSpPr>
          <p:spPr bwMode="auto">
            <a:xfrm rot="-27330">
              <a:off x="3792" y="1200"/>
              <a:ext cx="864" cy="288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FF99"/>
                  </a:solidFill>
                </a:rPr>
                <a:t>FLUKA</a:t>
              </a:r>
              <a:endParaRPr lang="de-DE" sz="2400" b="1">
                <a:solidFill>
                  <a:srgbClr val="FFFF99"/>
                </a:solidFill>
              </a:endParaRPr>
            </a:p>
          </p:txBody>
        </p:sp>
        <p:sp>
          <p:nvSpPr>
            <p:cNvPr id="19465" name="Text Box 1051"/>
            <p:cNvSpPr txBox="1">
              <a:spLocks noChangeArrowheads="1"/>
            </p:cNvSpPr>
            <p:nvPr/>
          </p:nvSpPr>
          <p:spPr bwMode="auto">
            <a:xfrm rot="-27330">
              <a:off x="528" y="1248"/>
              <a:ext cx="1774" cy="288"/>
            </a:xfrm>
            <a:prstGeom prst="rect">
              <a:avLst/>
            </a:prstGeom>
            <a:solidFill>
              <a:schemeClr val="bg2"/>
            </a:solidFill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FF99"/>
                  </a:solidFill>
                </a:rPr>
                <a:t>Commercial TPS</a:t>
              </a:r>
              <a:endParaRPr lang="de-DE" sz="2400" b="1">
                <a:solidFill>
                  <a:srgbClr val="FFFF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 FLUKA voxel geometry</a:t>
            </a:r>
            <a:endParaRPr lang="en-US" sz="3200" baseline="30000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838200"/>
            <a:ext cx="7924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CT scan contains integer values “Hounsfield Unit” reflecting the X-ray attenuation coefficient m</a:t>
            </a:r>
            <a:r>
              <a:rPr lang="en-US" sz="2000" baseline="-25000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 </a:t>
            </a:r>
            <a:br>
              <a:rPr lang="en-US" sz="20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       HU</a:t>
            </a:r>
            <a:r>
              <a:rPr lang="en-US" sz="2000" baseline="-25000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 = 1000 (m</a:t>
            </a:r>
            <a:r>
              <a:rPr lang="en-US" sz="2000" baseline="-25000" smtClean="0">
                <a:latin typeface="Arial" charset="0"/>
              </a:rPr>
              <a:t>x</a:t>
            </a:r>
            <a:r>
              <a:rPr lang="en-US" sz="2000" smtClean="0">
                <a:latin typeface="Arial" charset="0"/>
              </a:rPr>
              <a:t>-m</a:t>
            </a:r>
            <a:r>
              <a:rPr lang="en-US" sz="2000" baseline="-25000" smtClean="0">
                <a:latin typeface="Arial" charset="0"/>
              </a:rPr>
              <a:t>H20</a:t>
            </a:r>
            <a:r>
              <a:rPr lang="en-US" sz="2000" smtClean="0">
                <a:latin typeface="Arial" charset="0"/>
              </a:rPr>
              <a:t>) / m</a:t>
            </a:r>
            <a:r>
              <a:rPr lang="en-US" sz="2000" baseline="-25000" smtClean="0">
                <a:latin typeface="Arial" charset="0"/>
              </a:rPr>
              <a:t>H20</a:t>
            </a:r>
            <a:r>
              <a:rPr lang="en-US" sz="2000" smtClean="0">
                <a:latin typeface="Arial" charset="0"/>
              </a:rPr>
              <a:t> ,  typically 1000 </a:t>
            </a:r>
            <a:r>
              <a:rPr lang="en-US" sz="2000" smtClean="0">
                <a:latin typeface="Arial" charset="0"/>
                <a:sym typeface="Symbol" pitchFamily="18" charset="2"/>
              </a:rPr>
              <a:t></a:t>
            </a:r>
            <a:r>
              <a:rPr lang="en-US" sz="2000" smtClean="0">
                <a:latin typeface="Arial" charset="0"/>
              </a:rPr>
              <a:t> HU </a:t>
            </a:r>
            <a:r>
              <a:rPr lang="en-US" sz="2000" smtClean="0">
                <a:latin typeface="Arial" charset="0"/>
                <a:sym typeface="Symbol" pitchFamily="18" charset="2"/>
              </a:rPr>
              <a:t></a:t>
            </a:r>
            <a:r>
              <a:rPr lang="en-US" sz="2000" smtClean="0">
                <a:latin typeface="Arial" charset="0"/>
              </a:rPr>
              <a:t> 3500</a:t>
            </a:r>
            <a:br>
              <a:rPr lang="en-US" sz="20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We will use loosely the word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organ</a:t>
            </a:r>
            <a:r>
              <a:rPr lang="en-US" sz="2000" smtClean="0">
                <a:latin typeface="Arial" charset="0"/>
              </a:rPr>
              <a:t>” to indicate a 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group of voxels</a:t>
            </a:r>
            <a:r>
              <a:rPr lang="en-US" sz="2000" smtClean="0">
                <a:latin typeface="Arial" charset="0"/>
              </a:rPr>
              <a:t> (or even more than one group) 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made of the same “tissue” material</a:t>
            </a:r>
            <a:r>
              <a:rPr lang="en-US" sz="2000" smtClean="0">
                <a:latin typeface="Arial" charset="0"/>
              </a:rPr>
              <a:t> (same HU value or in a given HU interval)</a:t>
            </a:r>
          </a:p>
          <a:p>
            <a:pPr eaLnBrk="1" hangingPunct="1">
              <a:lnSpc>
                <a:spcPct val="90000"/>
              </a:lnSpc>
            </a:pPr>
            <a:endParaRPr lang="en-US" sz="3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code handles each 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organ</a:t>
            </a:r>
            <a:r>
              <a:rPr lang="en-US" sz="2000" smtClean="0">
                <a:latin typeface="Arial" charset="0"/>
              </a:rPr>
              <a:t> as a 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CG region</a:t>
            </a:r>
            <a:r>
              <a:rPr lang="en-US" sz="2000" smtClean="0">
                <a:latin typeface="Arial" charset="0"/>
              </a:rPr>
              <a:t>, possibly in addition to other conventional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</a:rPr>
              <a:t>non-voxel</a:t>
            </a:r>
            <a:r>
              <a:rPr lang="en-US" sz="2000" smtClean="0">
                <a:latin typeface="Arial" charset="0"/>
              </a:rPr>
              <a:t>” regions defined by the user</a:t>
            </a:r>
          </a:p>
          <a:p>
            <a:pPr eaLnBrk="1" hangingPunct="1">
              <a:lnSpc>
                <a:spcPct val="90000"/>
              </a:lnSpc>
            </a:pPr>
            <a:endParaRPr lang="en-US" sz="3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voxel structure can be complemented by parts written in the standard Combinatorial geometry</a:t>
            </a:r>
          </a:p>
          <a:p>
            <a:pPr eaLnBrk="1" hangingPunct="1">
              <a:lnSpc>
                <a:spcPct val="90000"/>
              </a:lnSpc>
            </a:pPr>
            <a:endParaRPr lang="en-US" sz="3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code assumes that the voxel structure is contained in a parallelepiped. This RPP is automatically generated from the voxel information.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FLUKA voxel geometry</a:t>
            </a:r>
            <a:endParaRPr lang="en-US" baseline="3000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153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To describe a voxel geometry, the user must convert his CT scan or equivalent data to a format understood by FLUKA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A prototype of conversion program is in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writect.f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This stage should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Assign an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organ index to </a:t>
            </a:r>
            <a:r>
              <a:rPr lang="en-US" smtClean="0">
                <a:solidFill>
                  <a:srgbClr val="008000"/>
                </a:solidFill>
                <a:latin typeface="Arial" charset="0"/>
              </a:rPr>
              <a:t>each voxel</a:t>
            </a:r>
            <a:r>
              <a:rPr lang="en-US" smtClean="0">
                <a:latin typeface="Arial" charset="0"/>
              </a:rPr>
              <a:t>.  In many practical cases, the user will have a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continuum of CT values (HU)</a:t>
            </a:r>
            <a:r>
              <a:rPr lang="en-US" smtClean="0">
                <a:latin typeface="Arial" charset="0"/>
              </a:rPr>
              <a:t>, and may have to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group these values in intervals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Each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organ</a:t>
            </a:r>
            <a:r>
              <a:rPr lang="en-US" smtClean="0">
                <a:latin typeface="Arial" charset="0"/>
              </a:rPr>
              <a:t> is identified by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a unique integer</a:t>
            </a:r>
            <a:r>
              <a:rPr lang="en-US" smtClean="0">
                <a:latin typeface="Arial" charset="0"/>
              </a:rPr>
              <a:t> </a:t>
            </a:r>
            <a:r>
              <a:rPr lang="en-US" smtClean="0">
                <a:latin typeface="Arial" charset="0"/>
                <a:cs typeface="Tahoma" pitchFamily="34" charset="0"/>
              </a:rPr>
              <a:t>≤</a:t>
            </a:r>
            <a:r>
              <a:rPr lang="en-US" smtClean="0">
                <a:latin typeface="Arial" charset="0"/>
              </a:rPr>
              <a:t>32767. The organ numbering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does not need to be contiguous (</a:t>
            </a:r>
            <a:r>
              <a:rPr lang="en-US" smtClean="0">
                <a:latin typeface="Arial" charset="0"/>
              </a:rPr>
              <a:t>i.e. “holes” in the numbering sequence are allowed.)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800000"/>
                </a:solidFill>
                <a:latin typeface="Arial" charset="0"/>
              </a:rPr>
              <a:t>One of the organs</a:t>
            </a:r>
            <a:r>
              <a:rPr lang="en-US" smtClean="0">
                <a:latin typeface="Arial" charset="0"/>
              </a:rPr>
              <a:t> must have number </a:t>
            </a:r>
            <a:r>
              <a:rPr lang="en-US" b="1" smtClean="0">
                <a:solidFill>
                  <a:srgbClr val="800000"/>
                </a:solidFill>
                <a:latin typeface="Arial" charset="0"/>
              </a:rPr>
              <a:t>0</a:t>
            </a:r>
            <a:r>
              <a:rPr lang="en-US" smtClean="0">
                <a:latin typeface="Arial" charset="0"/>
              </a:rPr>
              <a:t> and plays the role of the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medium surrounding the voxels</a:t>
            </a:r>
            <a:r>
              <a:rPr lang="en-US" smtClean="0">
                <a:latin typeface="Arial" charset="0"/>
              </a:rPr>
              <a:t> (usually vacuum or air).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The user assigns to </a:t>
            </a:r>
            <a:r>
              <a:rPr lang="en-US" smtClean="0">
                <a:solidFill>
                  <a:srgbClr val="008000"/>
                </a:solidFill>
                <a:latin typeface="Arial" charset="0"/>
              </a:rPr>
              <a:t>each NONZERO organ</a:t>
            </a:r>
            <a:r>
              <a:rPr lang="en-US" smtClean="0">
                <a:latin typeface="Arial" charset="0"/>
              </a:rPr>
              <a:t> a </a:t>
            </a:r>
            <a:r>
              <a:rPr lang="en-US" smtClean="0">
                <a:solidFill>
                  <a:srgbClr val="800000"/>
                </a:solidFill>
                <a:latin typeface="Arial" charset="0"/>
              </a:rPr>
              <a:t>voxel-region number</a:t>
            </a:r>
            <a:r>
              <a:rPr lang="en-US" smtClean="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mtClean="0">
                <a:latin typeface="Arial" charset="0"/>
              </a:rPr>
              <a:t>The voxel-region numbering has to be</a:t>
            </a:r>
            <a:r>
              <a:rPr lang="en-US" smtClean="0">
                <a:solidFill>
                  <a:srgbClr val="008000"/>
                </a:solidFill>
                <a:latin typeface="Arial" charset="0"/>
              </a:rPr>
              <a:t> contiguous </a:t>
            </a:r>
            <a:r>
              <a:rPr lang="en-US" smtClean="0">
                <a:latin typeface="Arial" charset="0"/>
              </a:rPr>
              <a:t>and starts</a:t>
            </a:r>
            <a:r>
              <a:rPr lang="en-US" smtClean="0">
                <a:solidFill>
                  <a:srgbClr val="008000"/>
                </a:solidFill>
                <a:latin typeface="Arial" charset="0"/>
              </a:rPr>
              <a:t> from 1.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FLUKA voxel geometry</a:t>
            </a:r>
            <a:r>
              <a:rPr lang="en-US" baseline="30000" smtClean="0"/>
              <a:t> 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25538"/>
            <a:ext cx="7994650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latin typeface="Arial" charset="0"/>
              </a:rPr>
              <a:t>The information is input to FLUKA through a special file *vxl containing: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The number of voxels in each coordinate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The number of voxel-regions, and the maximum organ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The voxel dimension in each coordinate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A list of the organ corresponding to each voxel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smtClean="0">
                <a:latin typeface="Arial" charset="0"/>
              </a:rPr>
              <a:t>     in Fortran list-oriented format, with the x coordinate running faster than y, and y running faster than z.</a:t>
            </a:r>
            <a:br>
              <a:rPr lang="en-US" sz="1800" smtClean="0"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val(1)		corresponds to 1,1,1   == </a:t>
            </a:r>
            <a:r>
              <a:rPr lang="en-US" sz="1600" smtClean="0">
                <a:solidFill>
                  <a:srgbClr val="008000"/>
                </a:solidFill>
                <a:latin typeface="Arial" charset="0"/>
              </a:rPr>
              <a:t>organ n. of first voxel</a:t>
            </a: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         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  	…		…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val(Nx)		corresponds to Nx,1,1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 	val(Nx+1)	corresponds to </a:t>
            </a:r>
            <a:r>
              <a:rPr lang="en-US" sz="1600" b="1" smtClean="0">
                <a:solidFill>
                  <a:srgbClr val="010103"/>
                </a:solidFill>
                <a:latin typeface="Arial" charset="0"/>
              </a:rPr>
              <a:t>1</a:t>
            </a: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,</a:t>
            </a:r>
            <a:r>
              <a:rPr lang="en-US" sz="1600" b="1" smtClean="0">
                <a:solidFill>
                  <a:srgbClr val="010103"/>
                </a:solidFill>
                <a:latin typeface="Arial" charset="0"/>
              </a:rPr>
              <a:t>2</a:t>
            </a: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,1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val(2*Nx)	corresponds to Nx,2,1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… 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val(Nx*Ny)	corresponds to Nx,Ny,</a:t>
            </a:r>
            <a:r>
              <a:rPr lang="en-US" sz="1600" b="1" smtClean="0">
                <a:solidFill>
                  <a:srgbClr val="010103"/>
                </a:solidFill>
                <a:latin typeface="Arial" charset="0"/>
              </a:rPr>
              <a:t>2</a:t>
            </a: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 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…		…</a:t>
            </a:r>
            <a:br>
              <a:rPr lang="en-US" sz="1600" smtClean="0">
                <a:solidFill>
                  <a:srgbClr val="010103"/>
                </a:solidFill>
                <a:latin typeface="Arial" charset="0"/>
              </a:rPr>
            </a:br>
            <a:r>
              <a:rPr lang="en-US" sz="1600" smtClean="0">
                <a:solidFill>
                  <a:srgbClr val="010103"/>
                </a:solidFill>
                <a:latin typeface="Arial" charset="0"/>
              </a:rPr>
              <a:t>	val(Nx*Ny*Nz)	 corresponds to Nx,Ny,Nz == </a:t>
            </a:r>
            <a:r>
              <a:rPr lang="en-US" sz="1600" smtClean="0">
                <a:solidFill>
                  <a:srgbClr val="008000"/>
                </a:solidFill>
                <a:latin typeface="Arial" charset="0"/>
              </a:rPr>
              <a:t>organ n. of last voxel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600" smtClean="0">
              <a:solidFill>
                <a:srgbClr val="008000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smtClean="0">
                <a:latin typeface="Arial" charset="0"/>
              </a:rPr>
              <a:t>A list of the</a:t>
            </a:r>
            <a:r>
              <a:rPr lang="en-US" sz="1800" smtClean="0">
                <a:solidFill>
                  <a:srgbClr val="010103"/>
                </a:solidFill>
                <a:latin typeface="Arial" charset="0"/>
              </a:rPr>
              <a:t> voxel-region number </a:t>
            </a:r>
            <a:r>
              <a:rPr lang="en-US" sz="1800" smtClean="0">
                <a:latin typeface="Arial" charset="0"/>
              </a:rPr>
              <a:t>corresponding to each </a:t>
            </a:r>
            <a:r>
              <a:rPr lang="en-US" sz="1800" smtClean="0">
                <a:solidFill>
                  <a:srgbClr val="010103"/>
                </a:solidFill>
                <a:latin typeface="Arial" charset="0"/>
              </a:rPr>
              <a:t>organ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>
              <a:solidFill>
                <a:srgbClr val="010103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Voxels Example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4394200" cy="5181600"/>
          </a:xfrm>
        </p:spPr>
        <p:txBody>
          <a:bodyPr/>
          <a:lstStyle/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latin typeface="Arial" charset="0"/>
                <a:cs typeface="Arial" charset="0"/>
              </a:rPr>
              <a:t>in the directory 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ct</a:t>
            </a:r>
            <a:r>
              <a:rPr lang="en-US" sz="2000" smtClean="0">
                <a:latin typeface="Arial" charset="0"/>
                <a:cs typeface="Arial" charset="0"/>
              </a:rPr>
              <a:t> of the examples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ascii.ct</a:t>
            </a:r>
            <a:r>
              <a:rPr lang="en-US" sz="2000" smtClean="0">
                <a:latin typeface="Arial" charset="0"/>
                <a:cs typeface="Arial" charset="0"/>
              </a:rPr>
              <a:t>:	dummy scan, representing an egg-shaped body with 6 different material zones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latin typeface="Arial" charset="0"/>
                <a:cs typeface="Arial" charset="0"/>
              </a:rPr>
              <a:t>               (HU: 0,1,2,3,8,10,12)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300" smtClean="0">
                <a:latin typeface="Arial" charset="0"/>
                <a:cs typeface="Arial" charset="0"/>
              </a:rPr>
              <a:t> 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writect.f</a:t>
            </a:r>
            <a:r>
              <a:rPr lang="en-US" sz="2000" smtClean="0">
                <a:latin typeface="Arial" charset="0"/>
                <a:cs typeface="Arial" charset="0"/>
              </a:rPr>
              <a:t>:	the program to get the .vxl file 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ct.vxl</a:t>
            </a:r>
            <a:r>
              <a:rPr lang="en-US" sz="2000" smtClean="0">
                <a:latin typeface="Arial" charset="0"/>
                <a:cs typeface="Arial" charset="0"/>
              </a:rPr>
              <a:t>:	the file generated by writect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ct.geo</a:t>
            </a:r>
            <a:r>
              <a:rPr lang="en-US" sz="2000" smtClean="0">
                <a:latin typeface="Arial" charset="0"/>
                <a:cs typeface="Arial" charset="0"/>
              </a:rPr>
              <a:t>:	the geometry that embeds the voxel “</a:t>
            </a: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box</a:t>
            </a:r>
            <a:r>
              <a:rPr lang="en-US" sz="2000" smtClean="0">
                <a:latin typeface="Arial" charset="0"/>
                <a:cs typeface="Arial" charset="0"/>
              </a:rPr>
              <a:t>” in a shielding structure</a:t>
            </a:r>
          </a:p>
          <a:p>
            <a:pPr marL="1169988" indent="-1169988" eaLnBrk="1" hangingPunct="1">
              <a:buFont typeface="Wingdings" pitchFamily="2" charset="2"/>
              <a:buNone/>
              <a:tabLst>
                <a:tab pos="1347788" algn="l"/>
              </a:tabLst>
            </a:pPr>
            <a:r>
              <a:rPr lang="en-US" sz="2000" smtClean="0">
                <a:solidFill>
                  <a:srgbClr val="800000"/>
                </a:solidFill>
                <a:latin typeface="Arial" charset="0"/>
                <a:cs typeface="Arial" charset="0"/>
              </a:rPr>
              <a:t>ct.inp</a:t>
            </a:r>
            <a:r>
              <a:rPr lang="en-US" sz="2000" smtClean="0">
                <a:latin typeface="Arial" charset="0"/>
                <a:cs typeface="Arial" charset="0"/>
              </a:rPr>
              <a:t>:	the input file</a:t>
            </a:r>
          </a:p>
        </p:txBody>
      </p:sp>
      <p:pic>
        <p:nvPicPr>
          <p:cNvPr id="23556" name="Picture 4" descr="ct_ge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16" t="20996" r="992" b="17059"/>
          <a:stretch>
            <a:fillRect/>
          </a:stretch>
        </p:blipFill>
        <p:spPr bwMode="auto">
          <a:xfrm rot="5400000">
            <a:off x="4495800" y="1295400"/>
            <a:ext cx="42481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Blueprint">
  <a:themeElements>
    <a:clrScheme name="1_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transport</Template>
  <TotalTime>1337</TotalTime>
  <Words>1682</Words>
  <PresentationFormat>Overhead</PresentationFormat>
  <Paragraphs>341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Comic Sans MS</vt:lpstr>
      <vt:lpstr>ＭＳ Ｐゴシック</vt:lpstr>
      <vt:lpstr>Arial</vt:lpstr>
      <vt:lpstr>Times New Roman</vt:lpstr>
      <vt:lpstr>Wingdings</vt:lpstr>
      <vt:lpstr>Tahoma</vt:lpstr>
      <vt:lpstr>Symbol</vt:lpstr>
      <vt:lpstr>1_Blueprint</vt:lpstr>
      <vt:lpstr>Voxels and Medical Applications</vt:lpstr>
      <vt:lpstr>The FLUKA voxel geometry</vt:lpstr>
      <vt:lpstr>Voxel geometries: examples</vt:lpstr>
      <vt:lpstr>Voxel geometries: examples</vt:lpstr>
      <vt:lpstr>Voxel geometries in medical applications</vt:lpstr>
      <vt:lpstr>The FLUKA voxel geometry</vt:lpstr>
      <vt:lpstr>The FLUKA voxel geometry</vt:lpstr>
      <vt:lpstr>The FLUKA voxel geometry </vt:lpstr>
      <vt:lpstr>Voxels Example</vt:lpstr>
      <vt:lpstr>Modifying writect</vt:lpstr>
      <vt:lpstr>writect.f</vt:lpstr>
      <vt:lpstr>Modifying writect</vt:lpstr>
      <vt:lpstr>Input file</vt:lpstr>
      <vt:lpstr>Voxel Body</vt:lpstr>
      <vt:lpstr>Voxel Regions</vt:lpstr>
      <vt:lpstr>Voxel Material Assignment</vt:lpstr>
      <vt:lpstr>Energy deposition in the voxel  structure, cut at z=0,  10 GeV protons,  through cartesian USRBIN</vt:lpstr>
      <vt:lpstr>Practical issues for Medical Applications</vt:lpstr>
      <vt:lpstr>CT stoichiometric calibration (I)</vt:lpstr>
      <vt:lpstr>CT stoichiometric calibration (II)</vt:lpstr>
      <vt:lpstr>The region-dependent CORRFACT card</vt:lpstr>
      <vt:lpstr>How to account for HU-dependent dEdx</vt:lpstr>
      <vt:lpstr>How to account for HU-dependent dEdx</vt:lpstr>
      <vt:lpstr>Forcing FLUKA to follow the same range calibration curve as TPS for p @ MGH Boston</vt:lpstr>
      <vt:lpstr>Applications of FLUKA to p therapy @ MGH</vt:lpstr>
      <vt:lpstr>Applications of FLUKA to p therapy @ MGH</vt:lpstr>
      <vt:lpstr>Slide 27</vt:lpstr>
      <vt:lpstr>Applications of FLUKA to p therapy @ MGH </vt:lpstr>
      <vt:lpstr>Post-radiation PET/CT @ MGH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FLUKA Utilities</dc:title>
  <dc:subject>fluka.r flukaplot.r</dc:subject>
  <dc:creator>Vasilis Vlachoudis</dc:creator>
  <cp:keywords>FLUKA, Computers</cp:keywords>
  <cp:lastModifiedBy>Markus Brugger</cp:lastModifiedBy>
  <cp:revision>211</cp:revision>
  <dcterms:created xsi:type="dcterms:W3CDTF">2008-09-27T07:34:52Z</dcterms:created>
  <dcterms:modified xsi:type="dcterms:W3CDTF">2009-03-27T08:08:39Z</dcterms:modified>
</cp:coreProperties>
</file>