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82" r:id="rId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1" autoAdjust="0"/>
    <p:restoredTop sz="86583" autoAdjust="0"/>
  </p:normalViewPr>
  <p:slideViewPr>
    <p:cSldViewPr>
      <p:cViewPr varScale="1">
        <p:scale>
          <a:sx n="71" d="100"/>
          <a:sy n="71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EF5631C-333E-4021-855D-CE2A3CC616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fld id="{37B54A3C-E4C3-4BC4-B430-8ED0A8BC05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26464-742F-4240-A6DD-985840A638DD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5C719-C680-4376-A725-F5EE09647CED}" type="slidenum">
              <a:rPr lang="en-US"/>
              <a:pPr/>
              <a:t>2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2050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Arc 9"/>
            <p:cNvSpPr>
              <a:spLocks/>
            </p:cNvSpPr>
            <p:nvPr/>
          </p:nvSpPr>
          <p:spPr bwMode="ltGray">
            <a:xfrm rot="5400000">
              <a:off x="5098" y="3350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FLUKA Houston Course: Combinatorial Geometry</a:t>
            </a: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59905068-59C0-4DA1-B2DD-2BE2D98499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C852D7-1AAE-4B26-A078-C59B82EC9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2C1BAB-54C5-4239-85C9-714833931C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2A80D-35A8-4ACC-894E-6B5B776E6B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A564A0-30A0-407A-9F1C-8F5EFC9804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351145-3909-4305-B1C9-38F1F7750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A6788C-4355-40F7-A2FE-719E74D511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3B73B-BADA-413C-A978-45A38468F8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38F363-D686-43CA-A771-F6D85A7D7A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E55589-B37A-414E-A295-BBC8DEA3B6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EBC524-50EB-4C60-9D87-CAB10BD79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C3658D-D539-4C03-BF50-7C14E4A78D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  <a:noFill/>
          <a:ln/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10: Lattice</a:t>
            </a:r>
            <a:endParaRPr lang="en-US" dirty="0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437063"/>
            <a:ext cx="5761037" cy="863600"/>
          </a:xfrm>
          <a:noFill/>
          <a:ln/>
        </p:spPr>
        <p:txBody>
          <a:bodyPr/>
          <a:lstStyle/>
          <a:p>
            <a:pPr algn="r"/>
            <a:endParaRPr lang="en-US" sz="2800" dirty="0" smtClean="0"/>
          </a:p>
          <a:p>
            <a:pPr algn="r"/>
            <a:r>
              <a:rPr lang="en-US" sz="2800" dirty="0" smtClean="0"/>
              <a:t>Beginners FLUKA Course</a:t>
            </a:r>
            <a:endParaRPr lang="en-US" sz="2800" dirty="0"/>
          </a:p>
        </p:txBody>
      </p:sp>
      <p:pic>
        <p:nvPicPr>
          <p:cNvPr id="5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3000x2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0" y="357166"/>
            <a:ext cx="9144000" cy="6143668"/>
          </a:xfrm>
          <a:prstGeom prst="rect">
            <a:avLst/>
          </a:prstGeom>
          <a:solidFill>
            <a:schemeClr val="bg1">
              <a:alpha val="75000"/>
            </a:schemeClr>
          </a:solidFill>
          <a:ln w="63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2316AD-F8CF-48CA-B7E0-A5CF940B78B0}" type="slidenum">
              <a:rPr lang="en-US"/>
              <a:pPr/>
              <a:t>2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Exercise 10: </a:t>
            </a:r>
            <a:r>
              <a:rPr lang="en-US" sz="3200" dirty="0" smtClean="0"/>
              <a:t>Lattice</a:t>
            </a:r>
            <a:endParaRPr lang="en-US" sz="3200" dirty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54088"/>
            <a:ext cx="8355013" cy="5715000"/>
          </a:xfrm>
        </p:spPr>
        <p:txBody>
          <a:bodyPr/>
          <a:lstStyle/>
          <a:p>
            <a:pPr marL="0" indent="0" defTabSz="590550">
              <a:lnSpc>
                <a:spcPct val="90000"/>
              </a:lnSpc>
              <a:buFontTx/>
              <a:buNone/>
            </a:pPr>
            <a:r>
              <a:rPr lang="en-US" sz="1800" dirty="0"/>
              <a:t>create a folder called ex8, download the solution of </a:t>
            </a:r>
            <a:r>
              <a:rPr lang="en-US" sz="1800" b="1" dirty="0"/>
              <a:t>ex5</a:t>
            </a:r>
            <a:r>
              <a:rPr lang="en-US" sz="1800" dirty="0"/>
              <a:t> (only </a:t>
            </a:r>
            <a:r>
              <a:rPr lang="en-US" sz="1800" b="1" dirty="0"/>
              <a:t>ex5.inp</a:t>
            </a:r>
            <a:r>
              <a:rPr lang="en-US" sz="1800" dirty="0"/>
              <a:t>) from the website, rename it to </a:t>
            </a:r>
            <a:r>
              <a:rPr lang="en-US" sz="1800" b="1" dirty="0" smtClean="0"/>
              <a:t>ex10.inp</a:t>
            </a:r>
            <a:r>
              <a:rPr lang="en-US" sz="1800" dirty="0" smtClean="0"/>
              <a:t> </a:t>
            </a:r>
            <a:r>
              <a:rPr lang="en-US" sz="1800" dirty="0"/>
              <a:t>and open in </a:t>
            </a:r>
            <a:r>
              <a:rPr lang="en-US" sz="1800" i="1" dirty="0"/>
              <a:t>flair</a:t>
            </a:r>
            <a:endParaRPr lang="en-US" sz="1800" dirty="0"/>
          </a:p>
          <a:p>
            <a:pPr defTabSz="590550">
              <a:buFont typeface="Wingdings" pitchFamily="2" charset="2"/>
              <a:buNone/>
            </a:pPr>
            <a:endParaRPr lang="en-US" sz="1800" dirty="0"/>
          </a:p>
          <a:p>
            <a:pPr defTabSz="590550">
              <a:buFont typeface="Wingdings" pitchFamily="2" charset="2"/>
              <a:buChar char="q"/>
            </a:pPr>
            <a:r>
              <a:rPr lang="en-US" sz="1800" dirty="0"/>
              <a:t>replicate twice the whole cylindrical target </a:t>
            </a:r>
            <a:r>
              <a:rPr lang="en-US" sz="1800"/>
              <a:t>just </a:t>
            </a:r>
            <a:r>
              <a:rPr lang="en-US" sz="1800" smtClean="0"/>
              <a:t>downstream </a:t>
            </a:r>
            <a:r>
              <a:rPr lang="en-US" sz="1800" dirty="0"/>
              <a:t>from the original one (from z=10.cm to z=20.cm and from z=20.cm to z=30.cm)</a:t>
            </a:r>
          </a:p>
          <a:p>
            <a:pPr defTabSz="590550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	define </a:t>
            </a:r>
            <a:r>
              <a:rPr lang="en-US" sz="1800" i="1" dirty="0">
                <a:solidFill>
                  <a:srgbClr val="800000"/>
                </a:solidFill>
              </a:rPr>
              <a:t>the two required container regions (add the needed bodies, i.e. a pair of XYP planes) and subtract them from the air region</a:t>
            </a:r>
          </a:p>
          <a:p>
            <a:pPr defTabSz="590550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	add </a:t>
            </a:r>
            <a:r>
              <a:rPr lang="en-US" sz="1800" i="1" dirty="0">
                <a:solidFill>
                  <a:srgbClr val="800000"/>
                </a:solidFill>
              </a:rPr>
              <a:t>two LATTICE cards associating each container region to the convenient (</a:t>
            </a:r>
            <a:r>
              <a:rPr lang="en-US" sz="1800" i="1" dirty="0" err="1">
                <a:solidFill>
                  <a:srgbClr val="800000"/>
                </a:solidFill>
              </a:rPr>
              <a:t>roto</a:t>
            </a:r>
            <a:r>
              <a:rPr lang="en-US" sz="1800" i="1" dirty="0">
                <a:solidFill>
                  <a:srgbClr val="800000"/>
                </a:solidFill>
              </a:rPr>
              <a:t>-) translation to be defined through a ROT-DEFI card</a:t>
            </a:r>
            <a:endParaRPr lang="en-US" sz="1800" dirty="0"/>
          </a:p>
          <a:p>
            <a:pPr defTabSz="590550">
              <a:buFont typeface="Wingdings" pitchFamily="2" charset="2"/>
              <a:buChar char="q"/>
            </a:pPr>
            <a:r>
              <a:rPr lang="en-US" sz="1800" dirty="0"/>
              <a:t>score the energy deposition in the resulting 9 target regions and compare the results with those in the standard output</a:t>
            </a:r>
            <a:endParaRPr lang="en-US" sz="1800" i="1" dirty="0">
              <a:solidFill>
                <a:srgbClr val="800000"/>
              </a:solidFill>
            </a:endParaRPr>
          </a:p>
          <a:p>
            <a:pPr defTabSz="590550"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	add </a:t>
            </a:r>
            <a:r>
              <a:rPr lang="en-US" sz="1800" i="1" dirty="0">
                <a:solidFill>
                  <a:srgbClr val="800000"/>
                </a:solidFill>
              </a:rPr>
              <a:t>a (pair of) USRBIN card(s) scoring with the special binning (over the full interval of </a:t>
            </a:r>
            <a:r>
              <a:rPr lang="en-US" sz="1800" i="1" dirty="0" err="1">
                <a:solidFill>
                  <a:srgbClr val="800000"/>
                </a:solidFill>
              </a:rPr>
              <a:t>pseudorapidity</a:t>
            </a:r>
            <a:r>
              <a:rPr lang="en-US" sz="1800" i="1" dirty="0">
                <a:solidFill>
                  <a:srgbClr val="800000"/>
                </a:solidFill>
              </a:rPr>
              <a:t>)</a:t>
            </a:r>
          </a:p>
          <a:p>
            <a:pPr defTabSz="590550">
              <a:buFont typeface="Wingdings" pitchFamily="2" charset="2"/>
              <a:buChar char="q"/>
            </a:pPr>
            <a:r>
              <a:rPr lang="en-US" sz="1800" dirty="0"/>
              <a:t>score energy deposition density in the prototype and in the two replicas</a:t>
            </a:r>
            <a:endParaRPr lang="en-US" sz="1800" i="1" dirty="0">
              <a:solidFill>
                <a:srgbClr val="800000"/>
              </a:solidFill>
            </a:endParaRPr>
          </a:p>
          <a:p>
            <a:pPr defTabSz="590550"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800000"/>
                </a:solidFill>
              </a:rPr>
              <a:t>	clone </a:t>
            </a:r>
            <a:r>
              <a:rPr lang="en-US" sz="1800" i="1" dirty="0">
                <a:solidFill>
                  <a:srgbClr val="800000"/>
                </a:solidFill>
              </a:rPr>
              <a:t>twice a (pair of) USRBIN card(s) scoring on the prototype (with cylindrical mesh) and add two ROTPRBIN cards applying the corresponding (</a:t>
            </a:r>
            <a:r>
              <a:rPr lang="en-US" sz="1800" i="1" dirty="0" err="1">
                <a:solidFill>
                  <a:srgbClr val="800000"/>
                </a:solidFill>
              </a:rPr>
              <a:t>roto</a:t>
            </a:r>
            <a:r>
              <a:rPr lang="en-US" sz="1800" i="1" dirty="0">
                <a:solidFill>
                  <a:srgbClr val="800000"/>
                </a:solidFill>
              </a:rPr>
              <a:t>-) translation to the two scoring clones</a:t>
            </a:r>
          </a:p>
          <a:p>
            <a:pPr defTabSz="590550">
              <a:buFont typeface="Wingdings" pitchFamily="2" charset="2"/>
              <a:buNone/>
            </a:pPr>
            <a:endParaRPr lang="en-US" sz="1800" i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9631</TotalTime>
  <Words>64</Words>
  <Application>Microsoft PowerPoint</Application>
  <PresentationFormat>Overhead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Blueprint</vt:lpstr>
      <vt:lpstr>Exercise 10: Lattice</vt:lpstr>
      <vt:lpstr>Exercise 10: Lattice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Markus Brugger</cp:lastModifiedBy>
  <cp:revision>884</cp:revision>
  <cp:lastPrinted>2004-07-08T08:47:15Z</cp:lastPrinted>
  <dcterms:created xsi:type="dcterms:W3CDTF">2003-02-06T18:33:45Z</dcterms:created>
  <dcterms:modified xsi:type="dcterms:W3CDTF">2009-04-02T11:48:53Z</dcterms:modified>
</cp:coreProperties>
</file>