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4" r:id="rId2"/>
    <p:sldId id="282" r:id="rId3"/>
  </p:sldIdLst>
  <p:sldSz cx="9144000" cy="6858000" type="overhead"/>
  <p:notesSz cx="7102475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00"/>
    <a:srgbClr val="CC0066"/>
    <a:srgbClr val="00CC00"/>
    <a:srgbClr val="FF0000"/>
    <a:srgbClr val="008000"/>
    <a:srgbClr val="000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31" autoAdjust="0"/>
    <p:restoredTop sz="86583" autoAdjust="0"/>
  </p:normalViewPr>
  <p:slideViewPr>
    <p:cSldViewPr>
      <p:cViewPr varScale="1">
        <p:scale>
          <a:sx n="71" d="100"/>
          <a:sy n="71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885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620" y="1"/>
            <a:ext cx="307885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542"/>
            <a:ext cx="307885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620" y="9723542"/>
            <a:ext cx="3078856" cy="511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7" tIns="48119" rIns="96237" bIns="4811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3EF5631C-333E-4021-855D-CE2A3CC616B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8704" cy="55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t" anchorCtr="0" compatLnSpc="1">
            <a:prstTxWarp prst="textNoShape">
              <a:avLst/>
            </a:prstTxWarp>
          </a:bodyPr>
          <a:lstStyle>
            <a:lvl1pPr algn="l" defTabSz="950754">
              <a:defRPr sz="13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218" y="1"/>
            <a:ext cx="3129109" cy="55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t" anchorCtr="0" compatLnSpc="1">
            <a:prstTxWarp prst="textNoShape">
              <a:avLst/>
            </a:prstTxWarp>
          </a:bodyPr>
          <a:lstStyle>
            <a:lvl1pPr algn="r" defTabSz="950754">
              <a:defRPr sz="13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1713" y="785813"/>
            <a:ext cx="5140325" cy="3854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3191" y="4876609"/>
            <a:ext cx="5214623" cy="4565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56514"/>
            <a:ext cx="3048704" cy="46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b" anchorCtr="0" compatLnSpc="1">
            <a:prstTxWarp prst="textNoShape">
              <a:avLst/>
            </a:prstTxWarp>
          </a:bodyPr>
          <a:lstStyle>
            <a:lvl1pPr algn="l" defTabSz="950754">
              <a:defRPr sz="13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218" y="9756514"/>
            <a:ext cx="3129109" cy="469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78" tIns="48119" rIns="94578" bIns="48119" numCol="1" anchor="b" anchorCtr="0" compatLnSpc="1">
            <a:prstTxWarp prst="textNoShape">
              <a:avLst/>
            </a:prstTxWarp>
          </a:bodyPr>
          <a:lstStyle>
            <a:lvl1pPr algn="r" defTabSz="950754">
              <a:defRPr sz="1300"/>
            </a:lvl1pPr>
          </a:lstStyle>
          <a:p>
            <a:fld id="{37B54A3C-E4C3-4BC4-B430-8ED0A8BC05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526464-742F-4240-A6DD-985840A638DD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65C719-C680-4376-A725-F5EE09647CED}" type="slidenum">
              <a:rPr lang="en-US"/>
              <a:pPr/>
              <a:t>2</a:t>
            </a:fld>
            <a:endParaRPr lang="en-US"/>
          </a:p>
        </p:txBody>
      </p:sp>
      <p:sp>
        <p:nvSpPr>
          <p:cNvPr id="31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1588" y="887413"/>
            <a:ext cx="6654800" cy="2851150"/>
            <a:chOff x="1" y="559"/>
            <a:chExt cx="4192" cy="1796"/>
          </a:xfrm>
        </p:grpSpPr>
        <p:sp>
          <p:nvSpPr>
            <p:cNvPr id="2050" name="Line 2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1" name="Line 3"/>
            <p:cNvSpPr>
              <a:spLocks noChangeShapeType="1"/>
            </p:cNvSpPr>
            <p:nvPr/>
          </p:nvSpPr>
          <p:spPr bwMode="ltGray">
            <a:xfrm flipH="1" flipV="1">
              <a:off x="1" y="1922"/>
              <a:ext cx="32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ltGray">
            <a:xfrm flipH="1" flipV="1">
              <a:off x="382" y="936"/>
              <a:ext cx="38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Arc 5"/>
            <p:cNvSpPr>
              <a:spLocks/>
            </p:cNvSpPr>
            <p:nvPr/>
          </p:nvSpPr>
          <p:spPr bwMode="ltGray">
            <a:xfrm rot="16200000">
              <a:off x="426" y="864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98 w 43198"/>
                <a:gd name="T1" fmla="*/ 21879 h 43200"/>
                <a:gd name="T2" fmla="*/ 21875 w 43198"/>
                <a:gd name="T3" fmla="*/ 2 h 43200"/>
                <a:gd name="T4" fmla="*/ 21600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</a:path>
                <a:path w="43198" h="43200" stroke="0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ltGray">
            <a:xfrm>
              <a:off x="1480" y="3442"/>
              <a:ext cx="380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ltGray">
            <a:xfrm>
              <a:off x="5172" y="1952"/>
              <a:ext cx="0" cy="181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Arc 9"/>
            <p:cNvSpPr>
              <a:spLocks/>
            </p:cNvSpPr>
            <p:nvPr/>
          </p:nvSpPr>
          <p:spPr bwMode="ltGray">
            <a:xfrm rot="5400000">
              <a:off x="5098" y="3350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050 w 43200"/>
                <a:gd name="T1" fmla="*/ 7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309938"/>
            <a:ext cx="7162800" cy="20240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FLUKA Houston Course: Combinatorial Geometry</a:t>
            </a:r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59905068-59C0-4DA1-B2DD-2BE2D98499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C852D7-1AAE-4B26-A078-C59B82EC96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19812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7912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2C1BAB-54C5-4239-85C9-714833931C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22A80D-35A8-4ACC-894E-6B5B776E6B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A564A0-30A0-407A-9F1C-8F5EFC9804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4351145-3909-4305-B1C9-38F1F77508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A6788C-4355-40F7-A2FE-719E74D511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C3B73B-BADA-413C-A978-45A38468F8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38F363-D686-43CA-A771-F6D85A7D7A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E55589-B37A-414E-A295-BBC8DEA3B6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EBC524-50EB-4C60-9D87-CAB10BD79B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352800" y="0"/>
            <a:ext cx="5791200" cy="152400"/>
          </a:xfrm>
          <a:prstGeom prst="rect">
            <a:avLst/>
          </a:prstGeom>
          <a:pattFill prst="pct7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304800" y="533400"/>
            <a:ext cx="1893888" cy="2590800"/>
            <a:chOff x="192" y="336"/>
            <a:chExt cx="1193" cy="1632"/>
          </a:xfrm>
        </p:grpSpPr>
        <p:sp>
          <p:nvSpPr>
            <p:cNvPr id="1028" name="Line 4"/>
            <p:cNvSpPr>
              <a:spLocks noChangeShapeType="1"/>
            </p:cNvSpPr>
            <p:nvPr/>
          </p:nvSpPr>
          <p:spPr bwMode="ltGray">
            <a:xfrm flipH="1">
              <a:off x="192" y="566"/>
              <a:ext cx="1193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9" name="Line 5"/>
            <p:cNvSpPr>
              <a:spLocks noChangeShapeType="1"/>
            </p:cNvSpPr>
            <p:nvPr/>
          </p:nvSpPr>
          <p:spPr bwMode="ltGray">
            <a:xfrm>
              <a:off x="383" y="336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0" name="Arc 6"/>
            <p:cNvSpPr>
              <a:spLocks/>
            </p:cNvSpPr>
            <p:nvPr/>
          </p:nvSpPr>
          <p:spPr bwMode="ltGray">
            <a:xfrm>
              <a:off x="325" y="506"/>
              <a:ext cx="121" cy="12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C3658D-D539-4C03-BF50-7C14E4A78D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16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71550" y="1700213"/>
            <a:ext cx="7772400" cy="1095375"/>
          </a:xfrm>
          <a:noFill/>
          <a:ln/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Exercise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10: Lattice</a:t>
            </a:r>
            <a:endParaRPr lang="en-US" dirty="0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2195513" y="4437063"/>
            <a:ext cx="5761037" cy="863600"/>
          </a:xfrm>
          <a:noFill/>
          <a:ln/>
        </p:spPr>
        <p:txBody>
          <a:bodyPr/>
          <a:lstStyle/>
          <a:p>
            <a:pPr algn="r"/>
            <a:endParaRPr lang="en-US" sz="2800" dirty="0" smtClean="0"/>
          </a:p>
          <a:p>
            <a:pPr algn="r"/>
            <a:r>
              <a:rPr lang="en-US" sz="2800" dirty="0" smtClean="0"/>
              <a:t>Beginners FLUKA Course</a:t>
            </a:r>
            <a:endParaRPr lang="en-US" sz="2800" dirty="0"/>
          </a:p>
        </p:txBody>
      </p:sp>
      <p:pic>
        <p:nvPicPr>
          <p:cNvPr id="5" name="Picture 8" descr="logo3000x20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2050" y="0"/>
            <a:ext cx="29019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3000x20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0" y="357166"/>
            <a:ext cx="9144000" cy="6143668"/>
          </a:xfrm>
          <a:prstGeom prst="rect">
            <a:avLst/>
          </a:prstGeom>
          <a:solidFill>
            <a:schemeClr val="bg1">
              <a:alpha val="75000"/>
            </a:schemeClr>
          </a:solidFill>
          <a:ln w="635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2316AD-F8CF-48CA-B7E0-A5CF940B78B0}" type="slidenum">
              <a:rPr lang="en-US"/>
              <a:pPr/>
              <a:t>2</a:t>
            </a:fld>
            <a:endParaRPr lang="en-US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Exercise 10: </a:t>
            </a:r>
            <a:r>
              <a:rPr lang="en-US" sz="3200" dirty="0" smtClean="0"/>
              <a:t>Lattice</a:t>
            </a:r>
            <a:endParaRPr lang="en-US" sz="3200" dirty="0"/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54088"/>
            <a:ext cx="8355013" cy="5715000"/>
          </a:xfrm>
        </p:spPr>
        <p:txBody>
          <a:bodyPr/>
          <a:lstStyle/>
          <a:p>
            <a:pPr marL="0" indent="0" defTabSz="590550">
              <a:lnSpc>
                <a:spcPct val="90000"/>
              </a:lnSpc>
              <a:buFontTx/>
              <a:buNone/>
            </a:pPr>
            <a:r>
              <a:rPr lang="en-US" sz="1800" dirty="0"/>
              <a:t>create a folder called ex8, download the solution of </a:t>
            </a:r>
            <a:r>
              <a:rPr lang="en-US" sz="1800" b="1" dirty="0"/>
              <a:t>ex5</a:t>
            </a:r>
            <a:r>
              <a:rPr lang="en-US" sz="1800" dirty="0"/>
              <a:t> (only </a:t>
            </a:r>
            <a:r>
              <a:rPr lang="en-US" sz="1800" b="1" dirty="0"/>
              <a:t>ex5.inp</a:t>
            </a:r>
            <a:r>
              <a:rPr lang="en-US" sz="1800" dirty="0"/>
              <a:t>) from the website, rename it to </a:t>
            </a:r>
            <a:r>
              <a:rPr lang="en-US" sz="1800" b="1" dirty="0" smtClean="0"/>
              <a:t>ex10.inp</a:t>
            </a:r>
            <a:r>
              <a:rPr lang="en-US" sz="1800" dirty="0" smtClean="0"/>
              <a:t> </a:t>
            </a:r>
            <a:r>
              <a:rPr lang="en-US" sz="1800" dirty="0"/>
              <a:t>and open in </a:t>
            </a:r>
            <a:r>
              <a:rPr lang="en-US" sz="1800" i="1" dirty="0"/>
              <a:t>flair</a:t>
            </a:r>
            <a:endParaRPr lang="en-US" sz="1800" dirty="0"/>
          </a:p>
          <a:p>
            <a:pPr defTabSz="590550">
              <a:buFont typeface="Wingdings" pitchFamily="2" charset="2"/>
              <a:buNone/>
            </a:pPr>
            <a:endParaRPr lang="en-US" sz="1800" dirty="0"/>
          </a:p>
          <a:p>
            <a:pPr defTabSz="590550">
              <a:buFont typeface="Wingdings" pitchFamily="2" charset="2"/>
              <a:buChar char="q"/>
            </a:pPr>
            <a:r>
              <a:rPr lang="en-US" sz="1800" dirty="0"/>
              <a:t>replicate twice the whole cylindrical target </a:t>
            </a:r>
            <a:r>
              <a:rPr lang="en-US" sz="1800"/>
              <a:t>just </a:t>
            </a:r>
            <a:r>
              <a:rPr lang="en-US" sz="1800" smtClean="0"/>
              <a:t>downstream </a:t>
            </a:r>
            <a:r>
              <a:rPr lang="en-US" sz="1800" dirty="0"/>
              <a:t>from the original one (from z=10.cm to z=20.cm and from z=20.cm to z=30.cm)</a:t>
            </a:r>
          </a:p>
          <a:p>
            <a:pPr defTabSz="590550"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en-US" sz="1800" i="1" dirty="0" smtClean="0">
                <a:solidFill>
                  <a:srgbClr val="800000"/>
                </a:solidFill>
              </a:rPr>
              <a:t>	define </a:t>
            </a:r>
            <a:r>
              <a:rPr lang="en-US" sz="1800" i="1" dirty="0">
                <a:solidFill>
                  <a:srgbClr val="800000"/>
                </a:solidFill>
              </a:rPr>
              <a:t>the two required container regions (add the needed bodies, i.e. a pair of XYP planes) and subtract them from the air region</a:t>
            </a:r>
          </a:p>
          <a:p>
            <a:pPr defTabSz="590550"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en-US" sz="1800" i="1" dirty="0" smtClean="0">
                <a:solidFill>
                  <a:srgbClr val="800000"/>
                </a:solidFill>
              </a:rPr>
              <a:t>	add </a:t>
            </a:r>
            <a:r>
              <a:rPr lang="en-US" sz="1800" i="1" dirty="0">
                <a:solidFill>
                  <a:srgbClr val="800000"/>
                </a:solidFill>
              </a:rPr>
              <a:t>two LATTICE cards associating each container region to the convenient (</a:t>
            </a:r>
            <a:r>
              <a:rPr lang="en-US" sz="1800" i="1" dirty="0" err="1">
                <a:solidFill>
                  <a:srgbClr val="800000"/>
                </a:solidFill>
              </a:rPr>
              <a:t>roto</a:t>
            </a:r>
            <a:r>
              <a:rPr lang="en-US" sz="1800" i="1" dirty="0">
                <a:solidFill>
                  <a:srgbClr val="800000"/>
                </a:solidFill>
              </a:rPr>
              <a:t>-) translation to be defined through a ROT-DEFI card</a:t>
            </a:r>
            <a:endParaRPr lang="en-US" sz="1800" dirty="0"/>
          </a:p>
          <a:p>
            <a:pPr defTabSz="590550">
              <a:buFont typeface="Wingdings" pitchFamily="2" charset="2"/>
              <a:buChar char="q"/>
            </a:pPr>
            <a:r>
              <a:rPr lang="en-US" sz="1800" dirty="0"/>
              <a:t>score the energy deposition in the resulting 9 target regions and compare the results with those in the standard output</a:t>
            </a:r>
            <a:endParaRPr lang="en-US" sz="1800" i="1" dirty="0">
              <a:solidFill>
                <a:srgbClr val="800000"/>
              </a:solidFill>
            </a:endParaRPr>
          </a:p>
          <a:p>
            <a:pPr defTabSz="590550">
              <a:buFont typeface="Wingdings" pitchFamily="2" charset="2"/>
              <a:buNone/>
            </a:pPr>
            <a:r>
              <a:rPr lang="en-US" sz="1800" i="1" dirty="0" smtClean="0">
                <a:solidFill>
                  <a:srgbClr val="800000"/>
                </a:solidFill>
              </a:rPr>
              <a:t>	add </a:t>
            </a:r>
            <a:r>
              <a:rPr lang="en-US" sz="1800" i="1" dirty="0">
                <a:solidFill>
                  <a:srgbClr val="800000"/>
                </a:solidFill>
              </a:rPr>
              <a:t>a (pair of) USRBIN card(s) scoring with the special binning (over the full interval of </a:t>
            </a:r>
            <a:r>
              <a:rPr lang="en-US" sz="1800" i="1" dirty="0" err="1">
                <a:solidFill>
                  <a:srgbClr val="800000"/>
                </a:solidFill>
              </a:rPr>
              <a:t>pseudorapidity</a:t>
            </a:r>
            <a:r>
              <a:rPr lang="en-US" sz="1800" i="1" dirty="0">
                <a:solidFill>
                  <a:srgbClr val="800000"/>
                </a:solidFill>
              </a:rPr>
              <a:t>)</a:t>
            </a:r>
          </a:p>
          <a:p>
            <a:pPr defTabSz="590550">
              <a:buFont typeface="Wingdings" pitchFamily="2" charset="2"/>
              <a:buChar char="q"/>
            </a:pPr>
            <a:r>
              <a:rPr lang="en-US" sz="1800" dirty="0"/>
              <a:t>score energy deposition density in the prototype and in the two replicas</a:t>
            </a:r>
            <a:endParaRPr lang="en-US" sz="1800" i="1" dirty="0">
              <a:solidFill>
                <a:srgbClr val="800000"/>
              </a:solidFill>
            </a:endParaRPr>
          </a:p>
          <a:p>
            <a:pPr defTabSz="590550">
              <a:buFont typeface="Wingdings" pitchFamily="2" charset="2"/>
              <a:buNone/>
            </a:pPr>
            <a:r>
              <a:rPr lang="en-US" sz="1800" i="1" dirty="0" smtClean="0">
                <a:solidFill>
                  <a:srgbClr val="800000"/>
                </a:solidFill>
              </a:rPr>
              <a:t>	clone </a:t>
            </a:r>
            <a:r>
              <a:rPr lang="en-US" sz="1800" i="1" dirty="0">
                <a:solidFill>
                  <a:srgbClr val="800000"/>
                </a:solidFill>
              </a:rPr>
              <a:t>twice a (pair of) USRBIN card(s) scoring on the prototype (with cylindrical mesh) and add two ROTPRBIN cards applying the corresponding (</a:t>
            </a:r>
            <a:r>
              <a:rPr lang="en-US" sz="1800" i="1" dirty="0" err="1">
                <a:solidFill>
                  <a:srgbClr val="800000"/>
                </a:solidFill>
              </a:rPr>
              <a:t>roto</a:t>
            </a:r>
            <a:r>
              <a:rPr lang="en-US" sz="1800" i="1" dirty="0">
                <a:solidFill>
                  <a:srgbClr val="800000"/>
                </a:solidFill>
              </a:rPr>
              <a:t>-) translation to the two scoring clones</a:t>
            </a:r>
          </a:p>
          <a:p>
            <a:pPr defTabSz="590550">
              <a:buFont typeface="Wingdings" pitchFamily="2" charset="2"/>
              <a:buNone/>
            </a:pPr>
            <a:endParaRPr lang="en-US" sz="1800" i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ueprint 2">
    <a:dk1>
      <a:srgbClr val="40458C"/>
    </a:dk1>
    <a:lt1>
      <a:srgbClr val="FFFFFF"/>
    </a:lt1>
    <a:dk2>
      <a:srgbClr val="660066"/>
    </a:dk2>
    <a:lt2>
      <a:srgbClr val="B7C1EB"/>
    </a:lt2>
    <a:accent1>
      <a:srgbClr val="ECD882"/>
    </a:accent1>
    <a:accent2>
      <a:srgbClr val="B2B2B2"/>
    </a:accent2>
    <a:accent3>
      <a:srgbClr val="FFFFFF"/>
    </a:accent3>
    <a:accent4>
      <a:srgbClr val="353A77"/>
    </a:accent4>
    <a:accent5>
      <a:srgbClr val="F4E9C1"/>
    </a:accent5>
    <a:accent6>
      <a:srgbClr val="A1A1A1"/>
    </a:accent6>
    <a:hlink>
      <a:srgbClr val="6F89F7"/>
    </a:hlink>
    <a:folHlink>
      <a:srgbClr val="CFDBF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9631</TotalTime>
  <Words>64</Words>
  <Application>Microsoft PowerPoint</Application>
  <PresentationFormat>Overhead</PresentationFormat>
  <Paragraphs>16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Blueprint</vt:lpstr>
      <vt:lpstr>Exercise 10: Lattice</vt:lpstr>
      <vt:lpstr>Exercise 10: Lattice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Vasilis Vlachoudis</dc:creator>
  <cp:lastModifiedBy>Markus Brugger</cp:lastModifiedBy>
  <cp:revision>884</cp:revision>
  <cp:lastPrinted>2004-07-08T08:47:15Z</cp:lastPrinted>
  <dcterms:created xsi:type="dcterms:W3CDTF">2003-02-06T18:33:45Z</dcterms:created>
  <dcterms:modified xsi:type="dcterms:W3CDTF">2009-04-02T11:48:53Z</dcterms:modified>
</cp:coreProperties>
</file>