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7"/>
  </p:notesMasterIdLst>
  <p:handoutMasterIdLst>
    <p:handoutMasterId r:id="rId38"/>
  </p:handoutMasterIdLst>
  <p:sldIdLst>
    <p:sldId id="274" r:id="rId2"/>
    <p:sldId id="276" r:id="rId3"/>
    <p:sldId id="287" r:id="rId4"/>
    <p:sldId id="292" r:id="rId5"/>
    <p:sldId id="291" r:id="rId6"/>
    <p:sldId id="315" r:id="rId7"/>
    <p:sldId id="290" r:id="rId8"/>
    <p:sldId id="277" r:id="rId9"/>
    <p:sldId id="278" r:id="rId10"/>
    <p:sldId id="282" r:id="rId11"/>
    <p:sldId id="309" r:id="rId12"/>
    <p:sldId id="310" r:id="rId13"/>
    <p:sldId id="311" r:id="rId14"/>
    <p:sldId id="312" r:id="rId15"/>
    <p:sldId id="313" r:id="rId16"/>
    <p:sldId id="314" r:id="rId17"/>
    <p:sldId id="283" r:id="rId18"/>
    <p:sldId id="284" r:id="rId19"/>
    <p:sldId id="275" r:id="rId20"/>
    <p:sldId id="297" r:id="rId21"/>
    <p:sldId id="293" r:id="rId22"/>
    <p:sldId id="295" r:id="rId23"/>
    <p:sldId id="298" r:id="rId24"/>
    <p:sldId id="301" r:id="rId25"/>
    <p:sldId id="296" r:id="rId26"/>
    <p:sldId id="302" r:id="rId27"/>
    <p:sldId id="303" r:id="rId28"/>
    <p:sldId id="304" r:id="rId29"/>
    <p:sldId id="316" r:id="rId30"/>
    <p:sldId id="319" r:id="rId31"/>
    <p:sldId id="322" r:id="rId32"/>
    <p:sldId id="321" r:id="rId33"/>
    <p:sldId id="318" r:id="rId34"/>
    <p:sldId id="306" r:id="rId35"/>
    <p:sldId id="307" r:id="rId36"/>
  </p:sldIdLst>
  <p:sldSz cx="9144000" cy="6858000" type="overhead"/>
  <p:notesSz cx="6746875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BF7E6"/>
    <a:srgbClr val="800000"/>
    <a:srgbClr val="006600"/>
    <a:srgbClr val="008000"/>
    <a:srgbClr val="33CC33"/>
    <a:srgbClr val="6DFF6D"/>
    <a:srgbClr val="ADD6FF"/>
    <a:srgbClr val="D8B18A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86327" autoAdjust="0"/>
  </p:normalViewPr>
  <p:slideViewPr>
    <p:cSldViewPr>
      <p:cViewPr varScale="1">
        <p:scale>
          <a:sx n="56" d="100"/>
          <a:sy n="56" d="100"/>
        </p:scale>
        <p:origin x="1514" y="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25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2" d="100"/>
          <a:sy n="132" d="100"/>
        </p:scale>
        <p:origin x="-4872" y="-102"/>
      </p:cViewPr>
      <p:guideLst>
        <p:guide orient="horz" pos="3108"/>
        <p:guide pos="212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5775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289A746-EC7E-4494-9C10-6627E00F6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8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>
            <a:lvl1pPr defTabSz="911225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971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58825"/>
            <a:ext cx="4954587" cy="3716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02175"/>
            <a:ext cx="49545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8956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b" anchorCtr="0" compatLnSpc="1">
            <a:prstTxWarp prst="textNoShape">
              <a:avLst/>
            </a:prstTxWarp>
          </a:bodyPr>
          <a:lstStyle>
            <a:lvl1pPr defTabSz="911225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40752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FCA838C-1F28-4C53-AB59-BDC16B979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03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CF34AC-D1CC-4E72-A132-9B5FAC5CDBFE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85676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55D532-C74D-44B7-85EB-54CBF0853933}" type="slidenum">
              <a:rPr lang="en-US" smtClean="0">
                <a:ea typeface="ＭＳ Ｐゴシック"/>
                <a:cs typeface="ＭＳ Ｐゴシック"/>
              </a:rPr>
              <a:pPr/>
              <a:t>10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46111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13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39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56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01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93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62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CAF1A1-1A99-46C7-8D11-5A24CC5D8E49}" type="slidenum">
              <a:rPr lang="en-US" smtClean="0">
                <a:ea typeface="ＭＳ Ｐゴシック"/>
                <a:cs typeface="ＭＳ Ｐゴシック"/>
              </a:rPr>
              <a:pPr/>
              <a:t>17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236507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A310B-32BB-47EF-A1D9-E8A629FFDF69}" type="slidenum">
              <a:rPr lang="en-US" smtClean="0">
                <a:ea typeface="ＭＳ Ｐゴシック"/>
                <a:cs typeface="ＭＳ Ｐゴシック"/>
              </a:rPr>
              <a:pPr/>
              <a:t>18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353712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1885AD-FE08-4C16-9E03-AD034EADBBE5}" type="slidenum">
              <a:rPr lang="en-US" smtClean="0">
                <a:ea typeface="ＭＳ Ｐゴシック"/>
                <a:cs typeface="ＭＳ Ｐゴシック"/>
              </a:rPr>
              <a:pPr/>
              <a:t>19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35430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3128F6-672A-4CAA-A6CC-5A05E12DDECD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442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10000" y="940752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2" tIns="46116" rIns="90642" bIns="46116" anchor="b"/>
          <a:lstStyle/>
          <a:p>
            <a:pPr algn="r" defTabSz="911225"/>
            <a:fld id="{A4DF2798-C39A-48BA-BE21-8D6EC3723773}" type="slidenum">
              <a:rPr lang="en-US" sz="1200">
                <a:latin typeface="Tahoma" pitchFamily="34" charset="0"/>
              </a:rPr>
              <a:pPr algn="r" defTabSz="911225"/>
              <a:t>20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solidFill>
                <a:srgbClr val="FF33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426019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10000" y="940752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2" tIns="46116" rIns="90642" bIns="46116" anchor="b"/>
          <a:lstStyle/>
          <a:p>
            <a:pPr algn="r" defTabSz="911225"/>
            <a:fld id="{EC9EC89F-B9AD-4954-8B58-0E9E40B5BBFF}" type="slidenum">
              <a:rPr lang="en-US" sz="1200">
                <a:latin typeface="Tahoma" pitchFamily="34" charset="0"/>
              </a:rPr>
              <a:pPr algn="r" defTabSz="911225"/>
              <a:t>21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452981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7888"/>
            <a:ext cx="4946650" cy="4440237"/>
          </a:xfrm>
          <a:noFill/>
          <a:ln/>
        </p:spPr>
        <p:txBody>
          <a:bodyPr/>
          <a:lstStyle/>
          <a:p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195417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7888"/>
            <a:ext cx="4946650" cy="4440237"/>
          </a:xfrm>
          <a:noFill/>
          <a:ln/>
        </p:spPr>
        <p:txBody>
          <a:bodyPr/>
          <a:lstStyle/>
          <a:p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688443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7888"/>
            <a:ext cx="4946650" cy="4440237"/>
          </a:xfrm>
          <a:noFill/>
          <a:ln/>
        </p:spPr>
        <p:txBody>
          <a:bodyPr/>
          <a:lstStyle/>
          <a:p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876667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7888"/>
            <a:ext cx="4946650" cy="4440237"/>
          </a:xfrm>
          <a:noFill/>
          <a:ln/>
        </p:spPr>
        <p:txBody>
          <a:bodyPr/>
          <a:lstStyle/>
          <a:p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14913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784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714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515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42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7C47F5-DB2F-48D5-96C0-6BCA774E99B2}" type="slidenum">
              <a:rPr lang="en-US" smtClean="0"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175378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55D532-C74D-44B7-85EB-54CBF0853933}" type="slidenum">
              <a:rPr lang="en-US" smtClean="0">
                <a:ea typeface="ＭＳ Ｐゴシック"/>
                <a:cs typeface="ＭＳ Ｐゴシック"/>
              </a:rPr>
              <a:pPr/>
              <a:t>30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207228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55D532-C74D-44B7-85EB-54CBF0853933}" type="slidenum">
              <a:rPr lang="en-US" smtClean="0">
                <a:ea typeface="ＭＳ Ｐゴシック"/>
                <a:cs typeface="ＭＳ Ｐゴシック"/>
              </a:rPr>
              <a:pPr/>
              <a:t>31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 SDUM=BIOTOBIN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 WHAT(1) = &gt; 0 alpha-beta cellular line index to be associated to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usrbin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               defined by WHAT(4)-WHAT(6) (see RAD-BIOL)        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           &lt; 0 resets to default (=0)                           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           = 0 ignored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 WHAT(2) = not used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 WHAT(3) = not used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 WHAT(4) = from binning  "WHAT(4)" ....    (def. 1)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 WHAT(5) = ....  to  binning  "WHAT(5)" ....    (def. WHAT(4))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     WHAT(6) = ....  in step of   "WHAT(6)"         (def. 1)</a:t>
            </a:r>
            <a:endParaRPr lang="de-DE" dirty="0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55677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55D532-C74D-44B7-85EB-54CBF0853933}" type="slidenum">
              <a:rPr lang="en-US" smtClean="0">
                <a:ea typeface="ＭＳ Ｐゴシック"/>
                <a:cs typeface="ＭＳ Ｐゴシック"/>
              </a:rPr>
              <a:pPr/>
              <a:t>32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544764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7888"/>
            <a:ext cx="4946650" cy="4440237"/>
          </a:xfrm>
          <a:noFill/>
          <a:ln/>
        </p:spPr>
        <p:txBody>
          <a:bodyPr/>
          <a:lstStyle/>
          <a:p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070008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7888"/>
            <a:ext cx="4946650" cy="4440237"/>
          </a:xfrm>
          <a:noFill/>
          <a:ln/>
        </p:spPr>
        <p:txBody>
          <a:bodyPr/>
          <a:lstStyle/>
          <a:p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84478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10000" y="940752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2" tIns="46116" rIns="90642" bIns="46116" anchor="b"/>
          <a:lstStyle/>
          <a:p>
            <a:pPr algn="r" defTabSz="911225"/>
            <a:fld id="{B8ECFCE3-C0E6-468A-B868-67E3395EE125}" type="slidenum">
              <a:rPr lang="en-US" sz="1200">
                <a:latin typeface="Tahoma" pitchFamily="34" charset="0"/>
              </a:rPr>
              <a:pPr algn="r" defTabSz="911225"/>
              <a:t>4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1090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10000" y="940752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2" tIns="46116" rIns="90642" bIns="46116" anchor="b"/>
          <a:lstStyle/>
          <a:p>
            <a:pPr algn="r" defTabSz="911225"/>
            <a:fld id="{0CAE5E7A-1BF9-4D01-9ACA-F736C202EB8D}" type="slidenum">
              <a:rPr lang="en-US" sz="1200">
                <a:latin typeface="Tahoma" pitchFamily="34" charset="0"/>
              </a:rPr>
              <a:pPr algn="r" defTabSz="911225"/>
              <a:t>5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511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CA838C-1F28-4C53-AB59-BDC16B979F9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93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10000" y="940752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42" tIns="46116" rIns="90642" bIns="46116" anchor="b"/>
          <a:lstStyle/>
          <a:p>
            <a:pPr algn="r" defTabSz="911225"/>
            <a:fld id="{8EE3942B-37E0-407F-A2C0-7D523D9CFFF3}" type="slidenum">
              <a:rPr lang="en-US" sz="1200">
                <a:latin typeface="Tahoma" pitchFamily="34" charset="0"/>
              </a:rPr>
              <a:pPr algn="r" defTabSz="911225"/>
              <a:t>7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6928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06FF6C-96B3-44A8-AA6D-098740E65420}" type="slidenum">
              <a:rPr lang="en-US" smtClean="0">
                <a:ea typeface="ＭＳ Ｐゴシック"/>
                <a:cs typeface="ＭＳ Ｐゴシック"/>
              </a:rPr>
              <a:pPr/>
              <a:t>8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1673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C8A07A-C719-4728-99FF-028B2BF9EBFE}" type="slidenum">
              <a:rPr lang="en-US" smtClean="0">
                <a:ea typeface="ＭＳ Ｐゴシック"/>
                <a:cs typeface="ＭＳ Ｐゴシック"/>
              </a:rPr>
              <a:pPr/>
              <a:t>9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16431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588" y="887413"/>
            <a:ext cx="6654800" cy="2851150"/>
            <a:chOff x="1" y="559"/>
            <a:chExt cx="4192" cy="179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ltGray">
            <a:xfrm flipH="1" flipV="1">
              <a:off x="1" y="1922"/>
              <a:ext cx="32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ltGray">
            <a:xfrm flipH="1" flipV="1">
              <a:off x="382" y="936"/>
              <a:ext cx="38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8" name="Arc 6"/>
            <p:cNvSpPr>
              <a:spLocks/>
            </p:cNvSpPr>
            <p:nvPr/>
          </p:nvSpPr>
          <p:spPr bwMode="ltGray">
            <a:xfrm rot="16200000">
              <a:off x="426" y="864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198 w 43198"/>
                <a:gd name="T1" fmla="*/ 21879 h 43200"/>
                <a:gd name="T2" fmla="*/ 21875 w 43198"/>
                <a:gd name="T3" fmla="*/ 2 h 43200"/>
                <a:gd name="T4" fmla="*/ 21600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</a:path>
                <a:path w="43198" h="43200" stroke="0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ltGray">
            <a:xfrm>
              <a:off x="1480" y="3442"/>
              <a:ext cx="3808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ltGray">
            <a:xfrm>
              <a:off x="5172" y="1952"/>
              <a:ext cx="0" cy="181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12" name="Arc 10"/>
            <p:cNvSpPr>
              <a:spLocks/>
            </p:cNvSpPr>
            <p:nvPr/>
          </p:nvSpPr>
          <p:spPr bwMode="ltGray">
            <a:xfrm rot="5400000">
              <a:off x="5098" y="3351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050 w 43200"/>
                <a:gd name="T1" fmla="*/ 7 h 43200"/>
                <a:gd name="T2" fmla="*/ 0 w 43200"/>
                <a:gd name="T3" fmla="*/ 2160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ＭＳ Ｐゴシック" charset="-128"/>
                <a:cs typeface="+mn-cs"/>
              </a:endParaRPr>
            </a:p>
          </p:txBody>
        </p:sp>
      </p:grpSp>
      <p:sp>
        <p:nvSpPr>
          <p:cNvPr id="1177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309938"/>
            <a:ext cx="7162800" cy="2024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DD18593-056A-4CE8-ADAE-8542C4905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80294-BB70-4F10-AC02-FFF89182E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304800"/>
            <a:ext cx="1981200" cy="6019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791200" cy="6019800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8C812-454E-4F74-8109-359DD9DD5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86200" cy="5181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2A9E2-9B17-45DC-BA40-520429CD5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86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86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4C8B5-0B5C-4D1A-82F0-E0BF094B7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Athens 2009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686D5-3080-46B7-AF26-A30E91A84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184BE-7498-4C3F-B659-04D9760E4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B2A1-17ED-47E7-9F02-931A02A29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F0DA-E48C-4976-8D7E-3B0631A54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C020-4BEF-4DA2-A776-E6F475A4E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16643-0371-440F-B44F-A22051DD7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7C44E-CE5E-467C-810A-514C9B272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2008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5B6A-C8F5-43DE-8622-FB9CAC3D9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" descr="logo3000x2000light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1188" y="2060575"/>
            <a:ext cx="82089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8" name="Line 2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de-DE">
              <a:ea typeface="+mn-ea"/>
              <a:cs typeface="+mn-cs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04800" y="533400"/>
            <a:ext cx="1893888" cy="2590800"/>
            <a:chOff x="192" y="336"/>
            <a:chExt cx="1193" cy="1632"/>
          </a:xfrm>
        </p:grpSpPr>
        <p:sp>
          <p:nvSpPr>
            <p:cNvPr id="116740" name="Line 4"/>
            <p:cNvSpPr>
              <a:spLocks noChangeShapeType="1"/>
            </p:cNvSpPr>
            <p:nvPr/>
          </p:nvSpPr>
          <p:spPr bwMode="ltGray">
            <a:xfrm flipH="1">
              <a:off x="192" y="566"/>
              <a:ext cx="119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116741" name="Line 5"/>
            <p:cNvSpPr>
              <a:spLocks noChangeShapeType="1"/>
            </p:cNvSpPr>
            <p:nvPr/>
          </p:nvSpPr>
          <p:spPr bwMode="ltGray">
            <a:xfrm>
              <a:off x="383" y="336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+mn-ea"/>
                <a:cs typeface="+mn-cs"/>
              </a:endParaRPr>
            </a:p>
          </p:txBody>
        </p:sp>
        <p:sp>
          <p:nvSpPr>
            <p:cNvPr id="116742" name="Arc 6"/>
            <p:cNvSpPr>
              <a:spLocks/>
            </p:cNvSpPr>
            <p:nvPr/>
          </p:nvSpPr>
          <p:spPr bwMode="ltGray">
            <a:xfrm>
              <a:off x="325" y="506"/>
              <a:ext cx="121" cy="12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ea typeface="ＭＳ Ｐゴシック" charset="-128"/>
                <a:cs typeface="+mn-cs"/>
              </a:endParaRPr>
            </a:p>
          </p:txBody>
        </p:sp>
      </p:grp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00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7th FLUKA course, NEA, Paris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24F4A61-A641-4850-9608-202A056A3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7050088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r">
              <a:defRPr/>
            </a:pPr>
            <a:fld id="{4406EBB4-610B-48BE-A7D4-51F6724D5B36}" type="slidenum">
              <a:rPr lang="en-US" sz="1200">
                <a:latin typeface="Tahoma" pitchFamily="34" charset="0"/>
                <a:ea typeface="ＭＳ Ｐゴシック" charset="-128"/>
                <a:cs typeface="+mn-cs"/>
              </a:rPr>
              <a:pPr algn="r">
                <a:defRPr/>
              </a:pPr>
              <a:t>‹#›</a:t>
            </a:fld>
            <a:endParaRPr lang="en-US" sz="1200">
              <a:latin typeface="Tahoma" pitchFamily="34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white">
          <a:xfrm>
            <a:off x="4508500" y="3365500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white">
          <a:xfrm>
            <a:off x="4508500" y="3365500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err="1" smtClean="0">
                <a:ea typeface="ＭＳ Ｐゴシック"/>
                <a:cs typeface="ＭＳ Ｐゴシック"/>
              </a:rPr>
              <a:t>Voxels</a:t>
            </a:r>
            <a:r>
              <a:rPr lang="en-US" dirty="0" smtClean="0">
                <a:ea typeface="ＭＳ Ｐゴシック"/>
                <a:cs typeface="ＭＳ Ｐゴシック"/>
              </a:rPr>
              <a:t> and Medical Applications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00400"/>
            <a:ext cx="7239000" cy="2209800"/>
          </a:xfrm>
        </p:spPr>
        <p:txBody>
          <a:bodyPr/>
          <a:lstStyle/>
          <a:p>
            <a:pPr algn="r" eaLnBrk="1" hangingPunct="1"/>
            <a:endParaRPr lang="en-US" sz="280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algn="r" eaLnBrk="1" hangingPunct="1"/>
            <a:endParaRPr lang="en-US" sz="280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algn="r" eaLnBrk="1" hangingPunct="1"/>
            <a:endParaRPr lang="en-US" sz="280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algn="r" eaLnBrk="1" hangingPunct="1"/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FLUKA Advanced course</a:t>
            </a:r>
          </a:p>
          <a:p>
            <a:pPr algn="r" eaLnBrk="1" hangingPunct="1"/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pic>
        <p:nvPicPr>
          <p:cNvPr id="15366" name="Picture 17" descr="logo3000x2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188913"/>
            <a:ext cx="29019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Input file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52736"/>
            <a:ext cx="8066856" cy="4386808"/>
          </a:xfrm>
        </p:spPr>
        <p:txBody>
          <a:bodyPr/>
          <a:lstStyle/>
          <a:p>
            <a:pPr algn="just" eaLnBrk="1" hangingPunct="1">
              <a:buNone/>
            </a:pPr>
            <a:r>
              <a:rPr lang="en-US" sz="2000" dirty="0" smtClean="0">
                <a:latin typeface="Arial" pitchFamily="34" charset="0"/>
                <a:ea typeface="ＭＳ Ｐゴシック"/>
                <a:cs typeface="Arial" pitchFamily="34" charset="0"/>
              </a:rPr>
              <a:t>Prepare the usual FLUKA input file.</a:t>
            </a:r>
          </a:p>
          <a:p>
            <a:pPr marL="0" algn="just" eaLnBrk="1" hangingPunct="1">
              <a:buNone/>
            </a:pPr>
            <a:r>
              <a:rPr lang="en-US" sz="2000" dirty="0" smtClean="0">
                <a:latin typeface="Arial" pitchFamily="34" charset="0"/>
                <a:ea typeface="ＭＳ Ｐゴシック"/>
                <a:cs typeface="Arial" pitchFamily="34" charset="0"/>
              </a:rPr>
              <a:t>The geometry is written like a normal Combinatorial Geometry input, but in addition a </a:t>
            </a:r>
            <a:r>
              <a:rPr lang="en-US" sz="2000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VOXELS</a:t>
            </a:r>
            <a:r>
              <a:rPr lang="en-US" sz="2000" dirty="0" smtClean="0">
                <a:latin typeface="Arial" pitchFamily="34" charset="0"/>
                <a:ea typeface="ＭＳ Ｐゴシック"/>
                <a:cs typeface="Arial" pitchFamily="34" charset="0"/>
              </a:rPr>
              <a:t> card must be inserted right after the GEOBEGIN card and before the Geometry title card</a:t>
            </a: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WHAT(1), WHAT(2), WHAT(3)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= x, y, z coordinates chosen as the origin of the “</a:t>
            </a:r>
            <a:r>
              <a:rPr lang="en-US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 volume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”, (i.e. of a region made of a single 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RPP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body extending from 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WHAT(1)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to 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WHAT(1) + NX*DX, …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) which contains all the </a:t>
            </a:r>
            <a:r>
              <a:rPr lang="en-US" dirty="0" err="1" smtClean="0">
                <a:latin typeface="Arial" pitchFamily="34" charset="0"/>
                <a:ea typeface="ＭＳ Ｐゴシック"/>
                <a:cs typeface="Arial" pitchFamily="34" charset="0"/>
              </a:rPr>
              <a:t>voxels</a:t>
            </a:r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WHAT(4) 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ROT-DEFI transformation applied to whole voxel RPP</a:t>
            </a:r>
            <a:endParaRPr lang="en-US" dirty="0" smtClean="0">
              <a:solidFill>
                <a:srgbClr val="008000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WHAT(5), WHAT(6)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: not used</a:t>
            </a: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SDUM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= name of the </a:t>
            </a:r>
            <a:r>
              <a:rPr lang="en-US" dirty="0" err="1" smtClean="0"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file </a:t>
            </a:r>
          </a:p>
          <a:p>
            <a:pPr lvl="1" algn="just" eaLnBrk="1" hangingPunct="1">
              <a:buNone/>
            </a:pP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	extension will be assumed to be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.</a:t>
            </a:r>
            <a:r>
              <a:rPr lang="en-US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vxl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)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517232"/>
            <a:ext cx="828092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609600"/>
          </a:xfrm>
        </p:spPr>
        <p:txBody>
          <a:bodyPr/>
          <a:lstStyle/>
          <a:p>
            <a:r>
              <a:rPr lang="en-US" sz="3400" dirty="0" smtClean="0"/>
              <a:t>Processing the </a:t>
            </a:r>
            <a:r>
              <a:rPr lang="en-US" sz="3400" b="1" dirty="0" smtClean="0"/>
              <a:t>DICOM</a:t>
            </a:r>
            <a:r>
              <a:rPr lang="en-US" sz="3400" dirty="0" smtClean="0"/>
              <a:t> files with FLAIR I</a:t>
            </a:r>
            <a:endParaRPr lang="en-US" sz="3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+mj-lt"/>
              </a:rPr>
              <a:t>DICOM = Digital Imaging and Communications in Medicine is a medical standard for distributing any kind of medical image.</a:t>
            </a:r>
          </a:p>
          <a:p>
            <a:r>
              <a:rPr lang="en-US" sz="2000" dirty="0" smtClean="0">
                <a:latin typeface="+mj-lt"/>
              </a:rPr>
              <a:t>FLAIR has a capability to process the DICOM files using the </a:t>
            </a:r>
            <a:r>
              <a:rPr lang="en-US" sz="2000" dirty="0" err="1" smtClean="0">
                <a:solidFill>
                  <a:srgbClr val="800000"/>
                </a:solidFill>
                <a:latin typeface="+mj-lt"/>
              </a:rPr>
              <a:t>pydicom</a:t>
            </a:r>
            <a:r>
              <a:rPr lang="en-US" sz="20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module and convert them to FLUKA VOXELS or USRBIN compatible files. </a:t>
            </a:r>
          </a:p>
          <a:p>
            <a:r>
              <a:rPr lang="en-US" sz="2000" dirty="0" smtClean="0">
                <a:latin typeface="+mj-lt"/>
              </a:rPr>
              <a:t>First select the “Directory” where the DICOM data sets are located (if you have doubts press F1 and the flair manual will help you).</a:t>
            </a:r>
          </a:p>
          <a:p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Select one “Data sets” and inspect the images.</a:t>
            </a:r>
          </a:p>
          <a:p>
            <a:pPr>
              <a:buNone/>
            </a:pPr>
            <a:r>
              <a:rPr lang="en-US" sz="2000" dirty="0" smtClean="0">
                <a:latin typeface="+mj-lt"/>
              </a:rPr>
              <a:t> </a:t>
            </a:r>
          </a:p>
          <a:p>
            <a:endParaRPr lang="en-US" sz="20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109" y="3921596"/>
            <a:ext cx="8942387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609600"/>
          </a:xfrm>
        </p:spPr>
        <p:txBody>
          <a:bodyPr/>
          <a:lstStyle/>
          <a:p>
            <a:r>
              <a:rPr lang="en-US" sz="3400" dirty="0" smtClean="0"/>
              <a:t>Processing the </a:t>
            </a:r>
            <a:r>
              <a:rPr lang="en-US" sz="3400" b="1" dirty="0" smtClean="0"/>
              <a:t>DICOM</a:t>
            </a:r>
            <a:r>
              <a:rPr lang="en-US" sz="3400" dirty="0" smtClean="0"/>
              <a:t> files with FLAIR II</a:t>
            </a:r>
            <a:endParaRPr lang="en-US" sz="3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938511"/>
            <a:ext cx="6994286" cy="5802857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</p:pic>
      <p:cxnSp>
        <p:nvCxnSpPr>
          <p:cNvPr id="9" name="Connettore 2 8"/>
          <p:cNvCxnSpPr/>
          <p:nvPr/>
        </p:nvCxnSpPr>
        <p:spPr bwMode="auto">
          <a:xfrm>
            <a:off x="467544" y="4077072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Connettore 2 10"/>
          <p:cNvCxnSpPr/>
          <p:nvPr/>
        </p:nvCxnSpPr>
        <p:spPr bwMode="auto">
          <a:xfrm>
            <a:off x="683568" y="4581128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Freccia a destra 14"/>
          <p:cNvSpPr/>
          <p:nvPr/>
        </p:nvSpPr>
        <p:spPr bwMode="auto">
          <a:xfrm>
            <a:off x="1979712" y="1700808"/>
            <a:ext cx="978408" cy="484632"/>
          </a:xfrm>
          <a:prstGeom prst="rightArrow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851920" y="2564904"/>
            <a:ext cx="2720517" cy="1944216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2093" y="2016454"/>
            <a:ext cx="2981907" cy="1015663"/>
          </a:xfrm>
          <a:prstGeom prst="rect">
            <a:avLst/>
          </a:prstGeom>
          <a:solidFill>
            <a:srgbClr val="FBF7E6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You can crop the voxel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by graphically selecting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the region of interest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631" y="1268760"/>
            <a:ext cx="8742857" cy="534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609600"/>
          </a:xfrm>
        </p:spPr>
        <p:txBody>
          <a:bodyPr/>
          <a:lstStyle/>
          <a:p>
            <a:r>
              <a:rPr lang="en-US" sz="3400" dirty="0" smtClean="0"/>
              <a:t>Processing the </a:t>
            </a:r>
            <a:r>
              <a:rPr lang="en-US" sz="3400" b="1" dirty="0" smtClean="0"/>
              <a:t>DICOM</a:t>
            </a:r>
            <a:r>
              <a:rPr lang="en-US" sz="3400" dirty="0" smtClean="0"/>
              <a:t> files with FLAIR III</a:t>
            </a:r>
            <a:endParaRPr lang="en-US" sz="3400" dirty="0"/>
          </a:p>
        </p:txBody>
      </p:sp>
      <p:cxnSp>
        <p:nvCxnSpPr>
          <p:cNvPr id="9" name="Connettore 2 8"/>
          <p:cNvCxnSpPr/>
          <p:nvPr/>
        </p:nvCxnSpPr>
        <p:spPr bwMode="auto">
          <a:xfrm>
            <a:off x="467544" y="4077072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Connettore 2 10"/>
          <p:cNvCxnSpPr/>
          <p:nvPr/>
        </p:nvCxnSpPr>
        <p:spPr bwMode="auto">
          <a:xfrm>
            <a:off x="683568" y="4581128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Freccia a destra 14"/>
          <p:cNvSpPr/>
          <p:nvPr/>
        </p:nvSpPr>
        <p:spPr bwMode="auto">
          <a:xfrm>
            <a:off x="1907704" y="1988840"/>
            <a:ext cx="978408" cy="484632"/>
          </a:xfrm>
          <a:prstGeom prst="rightArrow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268760"/>
            <a:ext cx="580072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352928" cy="609600"/>
          </a:xfrm>
        </p:spPr>
        <p:txBody>
          <a:bodyPr/>
          <a:lstStyle/>
          <a:p>
            <a:r>
              <a:rPr lang="en-US" sz="3400" dirty="0" smtClean="0"/>
              <a:t>Processing the </a:t>
            </a:r>
            <a:r>
              <a:rPr lang="en-US" sz="3400" b="1" dirty="0" smtClean="0"/>
              <a:t>DICOM</a:t>
            </a:r>
            <a:r>
              <a:rPr lang="en-US" sz="3400" dirty="0" smtClean="0"/>
              <a:t> files with FLAIR IV</a:t>
            </a:r>
            <a:endParaRPr lang="en-US" sz="3400" dirty="0"/>
          </a:p>
        </p:txBody>
      </p:sp>
      <p:cxnSp>
        <p:nvCxnSpPr>
          <p:cNvPr id="9" name="Connettore 2 8"/>
          <p:cNvCxnSpPr/>
          <p:nvPr/>
        </p:nvCxnSpPr>
        <p:spPr bwMode="auto">
          <a:xfrm>
            <a:off x="467544" y="4077072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Connettore 2 10"/>
          <p:cNvCxnSpPr/>
          <p:nvPr/>
        </p:nvCxnSpPr>
        <p:spPr bwMode="auto">
          <a:xfrm>
            <a:off x="683568" y="4581128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Freccia a destra 14"/>
          <p:cNvSpPr/>
          <p:nvPr/>
        </p:nvSpPr>
        <p:spPr bwMode="auto">
          <a:xfrm>
            <a:off x="2123728" y="1484784"/>
            <a:ext cx="978408" cy="484632"/>
          </a:xfrm>
          <a:prstGeom prst="rightArrow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344" y="1969939"/>
            <a:ext cx="8857144" cy="477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352928" cy="609600"/>
          </a:xfrm>
        </p:spPr>
        <p:txBody>
          <a:bodyPr/>
          <a:lstStyle/>
          <a:p>
            <a:r>
              <a:rPr lang="en-US" sz="3400" dirty="0" smtClean="0"/>
              <a:t>Processing the </a:t>
            </a:r>
            <a:r>
              <a:rPr lang="en-US" sz="3400" b="1" dirty="0" smtClean="0"/>
              <a:t>DICOM</a:t>
            </a:r>
            <a:r>
              <a:rPr lang="en-US" sz="3400" dirty="0" smtClean="0"/>
              <a:t> files with FLAIR V</a:t>
            </a:r>
            <a:endParaRPr lang="en-US" sz="3400" dirty="0"/>
          </a:p>
        </p:txBody>
      </p:sp>
      <p:cxnSp>
        <p:nvCxnSpPr>
          <p:cNvPr id="9" name="Connettore 2 8"/>
          <p:cNvCxnSpPr/>
          <p:nvPr/>
        </p:nvCxnSpPr>
        <p:spPr bwMode="auto">
          <a:xfrm>
            <a:off x="467544" y="4077072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Connettore 2 10"/>
          <p:cNvCxnSpPr/>
          <p:nvPr/>
        </p:nvCxnSpPr>
        <p:spPr bwMode="auto">
          <a:xfrm>
            <a:off x="683568" y="4581128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Freccia a destra 14"/>
          <p:cNvSpPr/>
          <p:nvPr/>
        </p:nvSpPr>
        <p:spPr bwMode="auto">
          <a:xfrm>
            <a:off x="857288" y="2152280"/>
            <a:ext cx="978408" cy="484632"/>
          </a:xfrm>
          <a:prstGeom prst="rightArrow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609600" y="908720"/>
            <a:ext cx="8210872" cy="5181600"/>
          </a:xfrm>
        </p:spPr>
        <p:txBody>
          <a:bodyPr/>
          <a:lstStyle/>
          <a:p>
            <a:pPr algn="just"/>
            <a:r>
              <a:rPr lang="en-US" sz="1900" dirty="0" smtClean="0">
                <a:latin typeface="+mj-lt"/>
              </a:rPr>
              <a:t>The “</a:t>
            </a:r>
            <a:r>
              <a:rPr lang="en-US" sz="1900" dirty="0" err="1" smtClean="0">
                <a:latin typeface="+mj-lt"/>
              </a:rPr>
              <a:t>Voxel</a:t>
            </a:r>
            <a:r>
              <a:rPr lang="en-US" sz="1900" dirty="0" smtClean="0">
                <a:latin typeface="+mj-lt"/>
              </a:rPr>
              <a:t>” tab  is used in order to convert the dataset to VOXELS or USRBIN format. For the VOXEL geometry two additional files are needed  (example: material.inp and </a:t>
            </a:r>
            <a:r>
              <a:rPr lang="en-US" sz="1900" dirty="0" err="1" smtClean="0">
                <a:latin typeface="+mj-lt"/>
              </a:rPr>
              <a:t>head.mat</a:t>
            </a:r>
            <a:r>
              <a:rPr lang="en-US" sz="1900" dirty="0" smtClean="0">
                <a:latin typeface="+mj-lt"/>
              </a:rPr>
              <a:t> in the flair/</a:t>
            </a:r>
            <a:r>
              <a:rPr lang="en-US" sz="1900" dirty="0" err="1" smtClean="0">
                <a:latin typeface="+mj-lt"/>
              </a:rPr>
              <a:t>dicom</a:t>
            </a:r>
            <a:r>
              <a:rPr lang="en-US" sz="1900" dirty="0">
                <a:latin typeface="+mj-lt"/>
              </a:rPr>
              <a:t> </a:t>
            </a:r>
            <a:r>
              <a:rPr lang="en-US" sz="1900" dirty="0" err="1" smtClean="0">
                <a:latin typeface="+mj-lt"/>
              </a:rPr>
              <a:t>dir</a:t>
            </a:r>
            <a:r>
              <a:rPr lang="en-US" sz="1900" dirty="0" smtClean="0">
                <a:latin typeface="+mj-lt"/>
              </a:rPr>
              <a:t>). </a:t>
            </a:r>
          </a:p>
        </p:txBody>
      </p:sp>
      <p:sp>
        <p:nvSpPr>
          <p:cNvPr id="10" name="Freccia a destra 9"/>
          <p:cNvSpPr/>
          <p:nvPr/>
        </p:nvSpPr>
        <p:spPr bwMode="auto">
          <a:xfrm flipH="1">
            <a:off x="1547664" y="2780928"/>
            <a:ext cx="2045928" cy="476881"/>
          </a:xfrm>
          <a:prstGeom prst="rightArrow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352928" cy="609600"/>
          </a:xfrm>
        </p:spPr>
        <p:txBody>
          <a:bodyPr/>
          <a:lstStyle/>
          <a:p>
            <a:r>
              <a:rPr lang="en-US" sz="3400" dirty="0" smtClean="0"/>
              <a:t>Processing the </a:t>
            </a:r>
            <a:r>
              <a:rPr lang="en-US" sz="3400" b="1" dirty="0" smtClean="0"/>
              <a:t>DICOM</a:t>
            </a:r>
            <a:r>
              <a:rPr lang="en-US" sz="3400" dirty="0" smtClean="0"/>
              <a:t> files with FLAIR VI</a:t>
            </a:r>
            <a:endParaRPr lang="en-US" sz="3400" dirty="0"/>
          </a:p>
        </p:txBody>
      </p:sp>
      <p:cxnSp>
        <p:nvCxnSpPr>
          <p:cNvPr id="9" name="Connettore 2 8"/>
          <p:cNvCxnSpPr/>
          <p:nvPr/>
        </p:nvCxnSpPr>
        <p:spPr bwMode="auto">
          <a:xfrm>
            <a:off x="467544" y="4077072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Connettore 2 10"/>
          <p:cNvCxnSpPr/>
          <p:nvPr/>
        </p:nvCxnSpPr>
        <p:spPr bwMode="auto">
          <a:xfrm>
            <a:off x="683568" y="4581128"/>
            <a:ext cx="914400" cy="914400"/>
          </a:xfrm>
          <a:prstGeom prst="straightConnector1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609600" y="908720"/>
            <a:ext cx="8210872" cy="5181600"/>
          </a:xfrm>
        </p:spPr>
        <p:txBody>
          <a:bodyPr/>
          <a:lstStyle/>
          <a:p>
            <a:pPr algn="just"/>
            <a:r>
              <a:rPr lang="en-US" sz="1900" dirty="0">
                <a:solidFill>
                  <a:srgbClr val="C00000"/>
                </a:solidFill>
                <a:latin typeface="+mj-lt"/>
              </a:rPr>
              <a:t>≤</a:t>
            </a:r>
            <a:r>
              <a:rPr lang="en-US" sz="1900" dirty="0" smtClean="0">
                <a:solidFill>
                  <a:srgbClr val="C00000"/>
                </a:solidFill>
                <a:latin typeface="+mj-lt"/>
              </a:rPr>
              <a:t> Unit</a:t>
            </a:r>
            <a:r>
              <a:rPr lang="en-US" sz="1900" dirty="0" smtClean="0">
                <a:latin typeface="+mj-lt"/>
              </a:rPr>
              <a:t>: specify the upper limit of the range. Every entry will correspond to a range from the previous upper limit+1 until the current upper limit.  </a:t>
            </a:r>
          </a:p>
          <a:p>
            <a:pPr algn="just"/>
            <a:r>
              <a:rPr lang="en-US" sz="1900" dirty="0" smtClean="0">
                <a:solidFill>
                  <a:srgbClr val="C00000"/>
                </a:solidFill>
                <a:latin typeface="+mj-lt"/>
              </a:rPr>
              <a:t>Material</a:t>
            </a:r>
            <a:r>
              <a:rPr lang="en-US" sz="1900" dirty="0" smtClean="0">
                <a:latin typeface="+mj-lt"/>
              </a:rPr>
              <a:t>: select any of the predefined FLUKA materials defined previously.</a:t>
            </a:r>
          </a:p>
          <a:p>
            <a:pPr algn="just">
              <a:buNone/>
            </a:pPr>
            <a:r>
              <a:rPr lang="en-US" sz="1900" dirty="0" smtClean="0">
                <a:latin typeface="+mj-lt"/>
              </a:rPr>
              <a:t>Optionally you can specify correction factors for the density and </a:t>
            </a:r>
            <a:r>
              <a:rPr lang="en-US" sz="1900" dirty="0" err="1" smtClean="0">
                <a:latin typeface="+mj-lt"/>
              </a:rPr>
              <a:t>dE</a:t>
            </a:r>
            <a:r>
              <a:rPr lang="en-US" sz="1900" dirty="0" smtClean="0">
                <a:latin typeface="+mj-lt"/>
              </a:rPr>
              <a:t>/</a:t>
            </a:r>
            <a:r>
              <a:rPr lang="en-US" sz="1900" dirty="0" err="1" smtClean="0">
                <a:latin typeface="+mj-lt"/>
              </a:rPr>
              <a:t>dx</a:t>
            </a:r>
            <a:endParaRPr lang="en-US" sz="1900" dirty="0" smtClean="0">
              <a:latin typeface="+mj-lt"/>
            </a:endParaRPr>
          </a:p>
          <a:p>
            <a:pPr algn="just"/>
            <a:r>
              <a:rPr lang="en-US" sz="1900" dirty="0" smtClean="0">
                <a:latin typeface="+mj-lt"/>
              </a:rPr>
              <a:t> </a:t>
            </a:r>
            <a:r>
              <a:rPr lang="en-US" sz="1900" dirty="0" err="1" smtClean="0">
                <a:solidFill>
                  <a:srgbClr val="C00000"/>
                </a:solidFill>
                <a:latin typeface="+mj-lt"/>
              </a:rPr>
              <a:t>Crho_min</a:t>
            </a:r>
            <a:r>
              <a:rPr lang="en-US" sz="1900" dirty="0" smtClean="0">
                <a:solidFill>
                  <a:srgbClr val="C00000"/>
                </a:solidFill>
                <a:latin typeface="+mj-lt"/>
              </a:rPr>
              <a:t>/</a:t>
            </a:r>
            <a:r>
              <a:rPr lang="en-US" sz="1900" dirty="0" err="1" smtClean="0">
                <a:solidFill>
                  <a:srgbClr val="C00000"/>
                </a:solidFill>
                <a:latin typeface="+mj-lt"/>
              </a:rPr>
              <a:t>Chro_max</a:t>
            </a:r>
            <a:r>
              <a:rPr lang="en-US" sz="1900" dirty="0" smtClean="0">
                <a:latin typeface="+mj-lt"/>
              </a:rPr>
              <a:t>: density correction factors to be applied on the lower/upper limit of the unit range (see next slides).</a:t>
            </a:r>
          </a:p>
          <a:p>
            <a:pPr algn="just"/>
            <a:r>
              <a:rPr lang="en-US" sz="1900" dirty="0" err="1" smtClean="0">
                <a:solidFill>
                  <a:srgbClr val="C00000"/>
                </a:solidFill>
                <a:latin typeface="+mj-lt"/>
              </a:rPr>
              <a:t>CdEdx_rel_min</a:t>
            </a:r>
            <a:r>
              <a:rPr lang="en-US" sz="1900" dirty="0" smtClean="0">
                <a:solidFill>
                  <a:srgbClr val="C00000"/>
                </a:solidFill>
                <a:latin typeface="+mj-lt"/>
              </a:rPr>
              <a:t>/</a:t>
            </a:r>
            <a:r>
              <a:rPr lang="en-US" sz="1900" dirty="0" err="1" smtClean="0">
                <a:solidFill>
                  <a:srgbClr val="C00000"/>
                </a:solidFill>
                <a:latin typeface="+mj-lt"/>
              </a:rPr>
              <a:t>CdEdx_rel_max</a:t>
            </a:r>
            <a:r>
              <a:rPr lang="en-US" sz="1900" dirty="0" smtClean="0">
                <a:latin typeface="+mj-lt"/>
              </a:rPr>
              <a:t>: relative correction factors on </a:t>
            </a:r>
            <a:r>
              <a:rPr lang="en-US" sz="1900" dirty="0" err="1" smtClean="0">
                <a:latin typeface="+mj-lt"/>
              </a:rPr>
              <a:t>dE</a:t>
            </a:r>
            <a:r>
              <a:rPr lang="en-US" sz="1900" dirty="0" smtClean="0">
                <a:latin typeface="+mj-lt"/>
              </a:rPr>
              <a:t>/</a:t>
            </a:r>
            <a:r>
              <a:rPr lang="en-US" sz="1900" dirty="0" err="1" smtClean="0">
                <a:latin typeface="+mj-lt"/>
              </a:rPr>
              <a:t>dx</a:t>
            </a:r>
            <a:r>
              <a:rPr lang="en-US" sz="1900" dirty="0" smtClean="0">
                <a:latin typeface="+mj-lt"/>
              </a:rPr>
              <a:t>  for minimum/maximum unit in the range (see next slides).</a:t>
            </a:r>
          </a:p>
          <a:p>
            <a:endParaRPr lang="en-US" sz="1900" dirty="0" smtClean="0">
              <a:latin typeface="+mj-lt"/>
            </a:endParaRPr>
          </a:p>
          <a:p>
            <a:pPr>
              <a:buNone/>
            </a:pPr>
            <a:endParaRPr lang="en-US" sz="1900" u="sng" dirty="0" smtClean="0"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933056"/>
            <a:ext cx="8939048" cy="247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Voxel Body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210550" cy="4949825"/>
          </a:xfrm>
        </p:spPr>
        <p:txBody>
          <a:bodyPr/>
          <a:lstStyle/>
          <a:p>
            <a:pPr algn="just" eaLnBrk="1" hangingPunct="1"/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The usual list of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NB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bodies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, not including the </a:t>
            </a:r>
            <a:r>
              <a:rPr lang="en-US" sz="1900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RPP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corresponding to the “</a:t>
            </a:r>
            <a:r>
              <a:rPr lang="en-US" sz="1900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 volume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” (see </a:t>
            </a:r>
            <a:r>
              <a:rPr lang="en-US" sz="1900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VOXELS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card above). This </a:t>
            </a:r>
            <a:r>
              <a:rPr lang="en-US" sz="1900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RPP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will be generated and added automatically by the code as the (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NB+1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) </a:t>
            </a:r>
            <a:r>
              <a:rPr lang="en-US" sz="1900" baseline="30000" dirty="0" err="1" smtClean="0">
                <a:latin typeface="Arial" pitchFamily="34" charset="0"/>
                <a:ea typeface="ＭＳ Ｐゴシック"/>
                <a:cs typeface="Arial" pitchFamily="34" charset="0"/>
              </a:rPr>
              <a:t>th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body, with one corner in the point indicated in the </a:t>
            </a:r>
            <a:r>
              <a:rPr lang="en-US" sz="1900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VOXELS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card, and dimensions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NX*DX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,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NY*DY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and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NZ*DZ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as read from the </a:t>
            </a:r>
            <a:r>
              <a:rPr lang="en-US" sz="1900" dirty="0" err="1" smtClean="0"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file.</a:t>
            </a:r>
          </a:p>
          <a:p>
            <a:pPr algn="just" eaLnBrk="1" hangingPunct="1"/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The usual region list of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NR regions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, with the space occupied  by body named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or numbered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NB+1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(the “</a:t>
            </a:r>
            <a:r>
              <a:rPr lang="en-US" sz="1900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 volume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”) subtracted. In other words, the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NR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regions listed must cover the whole available space, excepted the space corresponding to the “</a:t>
            </a:r>
            <a:r>
              <a:rPr lang="en-US" sz="1900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 volume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”. This is easily obtained by subtracting body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VOXEL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or </a:t>
            </a:r>
            <a:r>
              <a:rPr lang="en-US" sz="19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NB+1</a:t>
            </a:r>
            <a:r>
              <a:rPr lang="en-US" sz="1900" dirty="0" smtClean="0">
                <a:latin typeface="Arial" pitchFamily="34" charset="0"/>
                <a:ea typeface="ＭＳ Ｐゴシック"/>
                <a:cs typeface="Arial" pitchFamily="34" charset="0"/>
              </a:rPr>
              <a:t> in the relevant region definitions, even though this body is not explicitly input at the end of the body list.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25143"/>
            <a:ext cx="8300000" cy="19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Voxel Regions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143000"/>
            <a:ext cx="7923213" cy="8461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smtClean="0">
                <a:latin typeface="Arial" pitchFamily="34" charset="0"/>
                <a:ea typeface="ＭＳ Ｐゴシック"/>
                <a:cs typeface="Arial" pitchFamily="34" charset="0"/>
              </a:rPr>
              <a:t>The code will </a:t>
            </a:r>
            <a:r>
              <a:rPr lang="en-US" sz="200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automatically generate</a:t>
            </a:r>
            <a:r>
              <a:rPr lang="en-US" sz="2000" smtClean="0">
                <a:latin typeface="Arial" pitchFamily="34" charset="0"/>
                <a:ea typeface="ＭＳ Ｐゴシック"/>
                <a:cs typeface="Arial" pitchFamily="34" charset="0"/>
              </a:rPr>
              <a:t> and add several regions:</a:t>
            </a:r>
          </a:p>
          <a:p>
            <a:pPr eaLnBrk="1" hangingPunct="1"/>
            <a:r>
              <a:rPr lang="en-US" sz="200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NO</a:t>
            </a:r>
            <a:r>
              <a:rPr lang="en-US" sz="2000" smtClean="0">
                <a:latin typeface="Arial" pitchFamily="34" charset="0"/>
                <a:ea typeface="ＭＳ Ｐゴシック"/>
                <a:cs typeface="Arial" pitchFamily="34" charset="0"/>
              </a:rPr>
              <a:t> additional regions, where </a:t>
            </a:r>
            <a:r>
              <a:rPr lang="en-US" sz="200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NO = number</a:t>
            </a:r>
            <a:r>
              <a:rPr lang="en-US" sz="2000" smtClean="0">
                <a:latin typeface="Arial" pitchFamily="34" charset="0"/>
                <a:ea typeface="ＭＳ Ｐゴシック"/>
                <a:cs typeface="Arial" pitchFamily="34" charset="0"/>
              </a:rPr>
              <a:t> of non-zero organs:</a:t>
            </a:r>
          </a:p>
        </p:txBody>
      </p:sp>
      <p:graphicFrame>
        <p:nvGraphicFramePr>
          <p:cNvPr id="109623" name="Group 55"/>
          <p:cNvGraphicFramePr>
            <a:graphicFrameLocks noGrp="1"/>
          </p:cNvGraphicFramePr>
          <p:nvPr>
            <p:ph sz="half" idx="2"/>
          </p:nvPr>
        </p:nvGraphicFramePr>
        <p:xfrm>
          <a:off x="827088" y="2327275"/>
          <a:ext cx="7707312" cy="4225291"/>
        </p:xfrm>
        <a:graphic>
          <a:graphicData uri="http://schemas.openxmlformats.org/drawingml/2006/table">
            <a:tbl>
              <a:tblPr/>
              <a:tblGrid>
                <a:gridCol w="144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VOXEL</a:t>
                      </a:r>
                    </a:p>
                  </a:txBody>
                  <a:tcPr horzOverflow="overflow">
                    <a:lnL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NR+1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sort of a “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cage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” for all voxels. Nothing should ever be deposited in it. The user shall assign vacuum to it.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VOXEL001</a:t>
                      </a:r>
                    </a:p>
                  </a:txBody>
                  <a:tcPr horzOverflow="overflow">
                    <a:lnL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NR+2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containing all voxels belonging to organ number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. There must be at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least 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 of such voxels, but in general they should be many more. Typical material assignment to this region is air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VOXEL002</a:t>
                      </a:r>
                    </a:p>
                  </a:txBody>
                  <a:tcPr horzOverflow="overflow">
                    <a:lnL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NR+3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corresponding to organ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VOXEL003</a:t>
                      </a:r>
                    </a:p>
                  </a:txBody>
                  <a:tcPr horzOverflow="overflow">
                    <a:lnL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NR+4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corresponding to organ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VOXEL###</a:t>
                      </a:r>
                    </a:p>
                  </a:txBody>
                  <a:tcPr horzOverflow="overflow">
                    <a:lnL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NR+2+NO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corresponding to organ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tri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Few remarks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90600"/>
            <a:ext cx="8352159" cy="22145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The assignment of materials is made directly by FLAIR. The user has to assign the materials to the regions defined by combinatorial geometry.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The “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head.mat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” and “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material.inp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” files are examples, the user should update these files taking into account his calibration curves.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ea typeface="ＭＳ Ｐゴシック"/>
                <a:cs typeface="ＭＳ Ｐゴシック"/>
              </a:rPr>
              <a:t>The FLUKA </a:t>
            </a:r>
            <a:r>
              <a:rPr lang="en-US" sz="3200" dirty="0" err="1" smtClean="0">
                <a:ea typeface="ＭＳ Ｐゴシック"/>
                <a:cs typeface="ＭＳ Ｐゴシック"/>
              </a:rPr>
              <a:t>voxel</a:t>
            </a:r>
            <a:r>
              <a:rPr lang="en-US" sz="3200" dirty="0" smtClean="0">
                <a:ea typeface="ＭＳ Ｐゴシック"/>
                <a:cs typeface="ＭＳ Ｐゴシック"/>
              </a:rPr>
              <a:t> geometry</a:t>
            </a:r>
            <a:endParaRPr lang="en-US" sz="3200" baseline="30000" dirty="0" smtClean="0">
              <a:ea typeface="ＭＳ Ｐゴシック"/>
              <a:cs typeface="ＭＳ Ｐゴシック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924800" cy="1600200"/>
          </a:xfrm>
        </p:spPr>
        <p:txBody>
          <a:bodyPr/>
          <a:lstStyle/>
          <a:p>
            <a:pPr algn="just" eaLnBrk="1" hangingPunct="1"/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It is possible to describe a geometry in terms of “</a:t>
            </a:r>
            <a:r>
              <a:rPr lang="en-US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voxels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”, i.e., tiny parallelepipeds (all of equal size) forming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a 3-dimensional grid</a:t>
            </a: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eaLnBrk="1" hangingPunct="1"/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6388" name="AutoShape 114"/>
          <p:cNvSpPr>
            <a:spLocks noChangeArrowheads="1"/>
          </p:cNvSpPr>
          <p:nvPr/>
        </p:nvSpPr>
        <p:spPr bwMode="auto">
          <a:xfrm>
            <a:off x="1600200" y="3581400"/>
            <a:ext cx="1066800" cy="909638"/>
          </a:xfrm>
          <a:prstGeom prst="cube">
            <a:avLst>
              <a:gd name="adj" fmla="val 38569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grpSp>
        <p:nvGrpSpPr>
          <p:cNvPr id="2" name="Group 117"/>
          <p:cNvGrpSpPr>
            <a:grpSpLocks/>
          </p:cNvGrpSpPr>
          <p:nvPr/>
        </p:nvGrpSpPr>
        <p:grpSpPr bwMode="auto">
          <a:xfrm>
            <a:off x="2057400" y="2514600"/>
            <a:ext cx="6324600" cy="3962400"/>
            <a:chOff x="1296" y="1584"/>
            <a:chExt cx="3984" cy="2496"/>
          </a:xfrm>
        </p:grpSpPr>
        <p:grpSp>
          <p:nvGrpSpPr>
            <p:cNvPr id="16390" name="Group 115"/>
            <p:cNvGrpSpPr>
              <a:grpSpLocks/>
            </p:cNvGrpSpPr>
            <p:nvPr/>
          </p:nvGrpSpPr>
          <p:grpSpPr bwMode="auto">
            <a:xfrm>
              <a:off x="2736" y="1584"/>
              <a:ext cx="2544" cy="2496"/>
              <a:chOff x="2736" y="1584"/>
              <a:chExt cx="2544" cy="2496"/>
            </a:xfrm>
          </p:grpSpPr>
          <p:sp>
            <p:nvSpPr>
              <p:cNvPr id="16392" name="AutoShape 29"/>
              <p:cNvSpPr>
                <a:spLocks noChangeArrowheads="1"/>
              </p:cNvSpPr>
              <p:nvPr/>
            </p:nvSpPr>
            <p:spPr bwMode="auto">
              <a:xfrm>
                <a:off x="3312" y="292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3" name="AutoShape 25"/>
              <p:cNvSpPr>
                <a:spLocks noChangeArrowheads="1"/>
              </p:cNvSpPr>
              <p:nvPr/>
            </p:nvSpPr>
            <p:spPr bwMode="auto">
              <a:xfrm>
                <a:off x="3312" y="259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4" name="AutoShape 30"/>
              <p:cNvSpPr>
                <a:spLocks noChangeArrowheads="1"/>
              </p:cNvSpPr>
              <p:nvPr/>
            </p:nvSpPr>
            <p:spPr bwMode="auto">
              <a:xfrm>
                <a:off x="3312" y="2259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5" name="AutoShape 31"/>
              <p:cNvSpPr>
                <a:spLocks noChangeArrowheads="1"/>
              </p:cNvSpPr>
              <p:nvPr/>
            </p:nvSpPr>
            <p:spPr bwMode="auto">
              <a:xfrm>
                <a:off x="3312" y="1923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6" name="AutoShape 32"/>
              <p:cNvSpPr>
                <a:spLocks noChangeArrowheads="1"/>
              </p:cNvSpPr>
              <p:nvPr/>
            </p:nvSpPr>
            <p:spPr bwMode="auto">
              <a:xfrm>
                <a:off x="3312" y="15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7" name="AutoShape 34"/>
              <p:cNvSpPr>
                <a:spLocks noChangeArrowheads="1"/>
              </p:cNvSpPr>
              <p:nvPr/>
            </p:nvSpPr>
            <p:spPr bwMode="auto">
              <a:xfrm>
                <a:off x="3744" y="2931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8" name="AutoShape 35"/>
              <p:cNvSpPr>
                <a:spLocks noChangeArrowheads="1"/>
              </p:cNvSpPr>
              <p:nvPr/>
            </p:nvSpPr>
            <p:spPr bwMode="auto">
              <a:xfrm>
                <a:off x="3744" y="259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399" name="AutoShape 36"/>
              <p:cNvSpPr>
                <a:spLocks noChangeArrowheads="1"/>
              </p:cNvSpPr>
              <p:nvPr/>
            </p:nvSpPr>
            <p:spPr bwMode="auto">
              <a:xfrm>
                <a:off x="3744" y="225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0" name="AutoShape 37"/>
              <p:cNvSpPr>
                <a:spLocks noChangeArrowheads="1"/>
              </p:cNvSpPr>
              <p:nvPr/>
            </p:nvSpPr>
            <p:spPr bwMode="auto">
              <a:xfrm>
                <a:off x="3744" y="192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1" name="AutoShape 33"/>
              <p:cNvSpPr>
                <a:spLocks noChangeArrowheads="1"/>
              </p:cNvSpPr>
              <p:nvPr/>
            </p:nvSpPr>
            <p:spPr bwMode="auto">
              <a:xfrm>
                <a:off x="3744" y="15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2" name="AutoShape 40"/>
              <p:cNvSpPr>
                <a:spLocks noChangeArrowheads="1"/>
              </p:cNvSpPr>
              <p:nvPr/>
            </p:nvSpPr>
            <p:spPr bwMode="auto">
              <a:xfrm>
                <a:off x="4176" y="292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3" name="AutoShape 41"/>
              <p:cNvSpPr>
                <a:spLocks noChangeArrowheads="1"/>
              </p:cNvSpPr>
              <p:nvPr/>
            </p:nvSpPr>
            <p:spPr bwMode="auto">
              <a:xfrm>
                <a:off x="4176" y="259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4" name="AutoShape 42"/>
              <p:cNvSpPr>
                <a:spLocks noChangeArrowheads="1"/>
              </p:cNvSpPr>
              <p:nvPr/>
            </p:nvSpPr>
            <p:spPr bwMode="auto">
              <a:xfrm>
                <a:off x="4176" y="2259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5" name="AutoShape 43"/>
              <p:cNvSpPr>
                <a:spLocks noChangeArrowheads="1"/>
              </p:cNvSpPr>
              <p:nvPr/>
            </p:nvSpPr>
            <p:spPr bwMode="auto">
              <a:xfrm>
                <a:off x="4176" y="1923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6" name="AutoShape 44"/>
              <p:cNvSpPr>
                <a:spLocks noChangeArrowheads="1"/>
              </p:cNvSpPr>
              <p:nvPr/>
            </p:nvSpPr>
            <p:spPr bwMode="auto">
              <a:xfrm>
                <a:off x="4176" y="15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7" name="AutoShape 45"/>
              <p:cNvSpPr>
                <a:spLocks noChangeArrowheads="1"/>
              </p:cNvSpPr>
              <p:nvPr/>
            </p:nvSpPr>
            <p:spPr bwMode="auto">
              <a:xfrm>
                <a:off x="4608" y="2931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8" name="AutoShape 46"/>
              <p:cNvSpPr>
                <a:spLocks noChangeArrowheads="1"/>
              </p:cNvSpPr>
              <p:nvPr/>
            </p:nvSpPr>
            <p:spPr bwMode="auto">
              <a:xfrm>
                <a:off x="4608" y="259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09" name="AutoShape 47"/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0" name="AutoShape 48"/>
              <p:cNvSpPr>
                <a:spLocks noChangeArrowheads="1"/>
              </p:cNvSpPr>
              <p:nvPr/>
            </p:nvSpPr>
            <p:spPr bwMode="auto">
              <a:xfrm>
                <a:off x="4608" y="192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1" name="AutoShape 49"/>
              <p:cNvSpPr>
                <a:spLocks noChangeArrowheads="1"/>
              </p:cNvSpPr>
              <p:nvPr/>
            </p:nvSpPr>
            <p:spPr bwMode="auto">
              <a:xfrm>
                <a:off x="4608" y="15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2" name="AutoShape 62"/>
              <p:cNvSpPr>
                <a:spLocks noChangeArrowheads="1"/>
              </p:cNvSpPr>
              <p:nvPr/>
            </p:nvSpPr>
            <p:spPr bwMode="auto">
              <a:xfrm>
                <a:off x="3120" y="312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3" name="AutoShape 63"/>
              <p:cNvSpPr>
                <a:spLocks noChangeArrowheads="1"/>
              </p:cNvSpPr>
              <p:nvPr/>
            </p:nvSpPr>
            <p:spPr bwMode="auto">
              <a:xfrm>
                <a:off x="3120" y="27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4" name="AutoShape 64"/>
              <p:cNvSpPr>
                <a:spLocks noChangeArrowheads="1"/>
              </p:cNvSpPr>
              <p:nvPr/>
            </p:nvSpPr>
            <p:spPr bwMode="auto">
              <a:xfrm>
                <a:off x="3120" y="2451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5" name="AutoShape 65"/>
              <p:cNvSpPr>
                <a:spLocks noChangeArrowheads="1"/>
              </p:cNvSpPr>
              <p:nvPr/>
            </p:nvSpPr>
            <p:spPr bwMode="auto">
              <a:xfrm>
                <a:off x="3120" y="2115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6" name="AutoShape 66"/>
              <p:cNvSpPr>
                <a:spLocks noChangeArrowheads="1"/>
              </p:cNvSpPr>
              <p:nvPr/>
            </p:nvSpPr>
            <p:spPr bwMode="auto">
              <a:xfrm>
                <a:off x="3120" y="17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7" name="AutoShape 67"/>
              <p:cNvSpPr>
                <a:spLocks noChangeArrowheads="1"/>
              </p:cNvSpPr>
              <p:nvPr/>
            </p:nvSpPr>
            <p:spPr bwMode="auto">
              <a:xfrm>
                <a:off x="3552" y="3123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8" name="AutoShape 68"/>
              <p:cNvSpPr>
                <a:spLocks noChangeArrowheads="1"/>
              </p:cNvSpPr>
              <p:nvPr/>
            </p:nvSpPr>
            <p:spPr bwMode="auto">
              <a:xfrm>
                <a:off x="3552" y="27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19" name="AutoShape 69"/>
              <p:cNvSpPr>
                <a:spLocks noChangeArrowheads="1"/>
              </p:cNvSpPr>
              <p:nvPr/>
            </p:nvSpPr>
            <p:spPr bwMode="auto">
              <a:xfrm>
                <a:off x="3552" y="244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0" name="AutoShape 70"/>
              <p:cNvSpPr>
                <a:spLocks noChangeArrowheads="1"/>
              </p:cNvSpPr>
              <p:nvPr/>
            </p:nvSpPr>
            <p:spPr bwMode="auto">
              <a:xfrm>
                <a:off x="3552" y="211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1" name="AutoShape 71"/>
              <p:cNvSpPr>
                <a:spLocks noChangeArrowheads="1"/>
              </p:cNvSpPr>
              <p:nvPr/>
            </p:nvSpPr>
            <p:spPr bwMode="auto">
              <a:xfrm>
                <a:off x="3552" y="17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2" name="AutoShape 51"/>
              <p:cNvSpPr>
                <a:spLocks noChangeArrowheads="1"/>
              </p:cNvSpPr>
              <p:nvPr/>
            </p:nvSpPr>
            <p:spPr bwMode="auto">
              <a:xfrm>
                <a:off x="3984" y="312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3" name="AutoShape 52"/>
              <p:cNvSpPr>
                <a:spLocks noChangeArrowheads="1"/>
              </p:cNvSpPr>
              <p:nvPr/>
            </p:nvSpPr>
            <p:spPr bwMode="auto">
              <a:xfrm>
                <a:off x="3984" y="27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4" name="AutoShape 53"/>
              <p:cNvSpPr>
                <a:spLocks noChangeArrowheads="1"/>
              </p:cNvSpPr>
              <p:nvPr/>
            </p:nvSpPr>
            <p:spPr bwMode="auto">
              <a:xfrm>
                <a:off x="3984" y="2451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5" name="AutoShape 54"/>
              <p:cNvSpPr>
                <a:spLocks noChangeArrowheads="1"/>
              </p:cNvSpPr>
              <p:nvPr/>
            </p:nvSpPr>
            <p:spPr bwMode="auto">
              <a:xfrm>
                <a:off x="3984" y="2115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6" name="AutoShape 55"/>
              <p:cNvSpPr>
                <a:spLocks noChangeArrowheads="1"/>
              </p:cNvSpPr>
              <p:nvPr/>
            </p:nvSpPr>
            <p:spPr bwMode="auto">
              <a:xfrm>
                <a:off x="3984" y="17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7" name="AutoShape 56"/>
              <p:cNvSpPr>
                <a:spLocks noChangeArrowheads="1"/>
              </p:cNvSpPr>
              <p:nvPr/>
            </p:nvSpPr>
            <p:spPr bwMode="auto">
              <a:xfrm>
                <a:off x="4416" y="3123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8" name="AutoShape 57"/>
              <p:cNvSpPr>
                <a:spLocks noChangeArrowheads="1"/>
              </p:cNvSpPr>
              <p:nvPr/>
            </p:nvSpPr>
            <p:spPr bwMode="auto">
              <a:xfrm>
                <a:off x="4416" y="278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29" name="AutoShape 58"/>
              <p:cNvSpPr>
                <a:spLocks noChangeArrowheads="1"/>
              </p:cNvSpPr>
              <p:nvPr/>
            </p:nvSpPr>
            <p:spPr bwMode="auto">
              <a:xfrm>
                <a:off x="4416" y="244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0" name="AutoShape 59"/>
              <p:cNvSpPr>
                <a:spLocks noChangeArrowheads="1"/>
              </p:cNvSpPr>
              <p:nvPr/>
            </p:nvSpPr>
            <p:spPr bwMode="auto">
              <a:xfrm>
                <a:off x="4416" y="211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1" name="AutoShape 60"/>
              <p:cNvSpPr>
                <a:spLocks noChangeArrowheads="1"/>
              </p:cNvSpPr>
              <p:nvPr/>
            </p:nvSpPr>
            <p:spPr bwMode="auto">
              <a:xfrm>
                <a:off x="4416" y="17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2" name="AutoShape 74"/>
              <p:cNvSpPr>
                <a:spLocks noChangeArrowheads="1"/>
              </p:cNvSpPr>
              <p:nvPr/>
            </p:nvSpPr>
            <p:spPr bwMode="auto">
              <a:xfrm>
                <a:off x="2928" y="331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3" name="AutoShape 75"/>
              <p:cNvSpPr>
                <a:spLocks noChangeArrowheads="1"/>
              </p:cNvSpPr>
              <p:nvPr/>
            </p:nvSpPr>
            <p:spPr bwMode="auto">
              <a:xfrm>
                <a:off x="2928" y="29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4" name="AutoShape 76"/>
              <p:cNvSpPr>
                <a:spLocks noChangeArrowheads="1"/>
              </p:cNvSpPr>
              <p:nvPr/>
            </p:nvSpPr>
            <p:spPr bwMode="auto">
              <a:xfrm>
                <a:off x="2928" y="2643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5" name="AutoShape 77"/>
              <p:cNvSpPr>
                <a:spLocks noChangeArrowheads="1"/>
              </p:cNvSpPr>
              <p:nvPr/>
            </p:nvSpPr>
            <p:spPr bwMode="auto">
              <a:xfrm>
                <a:off x="2928" y="2307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6" name="AutoShape 78"/>
              <p:cNvSpPr>
                <a:spLocks noChangeArrowheads="1"/>
              </p:cNvSpPr>
              <p:nvPr/>
            </p:nvSpPr>
            <p:spPr bwMode="auto">
              <a:xfrm>
                <a:off x="2928" y="19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7" name="AutoShape 79"/>
              <p:cNvSpPr>
                <a:spLocks noChangeArrowheads="1"/>
              </p:cNvSpPr>
              <p:nvPr/>
            </p:nvSpPr>
            <p:spPr bwMode="auto">
              <a:xfrm>
                <a:off x="3360" y="3315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8" name="AutoShape 80"/>
              <p:cNvSpPr>
                <a:spLocks noChangeArrowheads="1"/>
              </p:cNvSpPr>
              <p:nvPr/>
            </p:nvSpPr>
            <p:spPr bwMode="auto">
              <a:xfrm>
                <a:off x="3360" y="29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39" name="AutoShape 81"/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0" name="AutoShape 82"/>
              <p:cNvSpPr>
                <a:spLocks noChangeArrowheads="1"/>
              </p:cNvSpPr>
              <p:nvPr/>
            </p:nvSpPr>
            <p:spPr bwMode="auto">
              <a:xfrm>
                <a:off x="3360" y="230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1" name="AutoShape 83"/>
              <p:cNvSpPr>
                <a:spLocks noChangeArrowheads="1"/>
              </p:cNvSpPr>
              <p:nvPr/>
            </p:nvSpPr>
            <p:spPr bwMode="auto">
              <a:xfrm>
                <a:off x="3360" y="19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2" name="AutoShape 84"/>
              <p:cNvSpPr>
                <a:spLocks noChangeArrowheads="1"/>
              </p:cNvSpPr>
              <p:nvPr/>
            </p:nvSpPr>
            <p:spPr bwMode="auto">
              <a:xfrm>
                <a:off x="3792" y="331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3" name="AutoShape 85"/>
              <p:cNvSpPr>
                <a:spLocks noChangeArrowheads="1"/>
              </p:cNvSpPr>
              <p:nvPr/>
            </p:nvSpPr>
            <p:spPr bwMode="auto">
              <a:xfrm>
                <a:off x="3792" y="29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4" name="AutoShape 86"/>
              <p:cNvSpPr>
                <a:spLocks noChangeArrowheads="1"/>
              </p:cNvSpPr>
              <p:nvPr/>
            </p:nvSpPr>
            <p:spPr bwMode="auto">
              <a:xfrm>
                <a:off x="3792" y="2643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5" name="AutoShape 87"/>
              <p:cNvSpPr>
                <a:spLocks noChangeArrowheads="1"/>
              </p:cNvSpPr>
              <p:nvPr/>
            </p:nvSpPr>
            <p:spPr bwMode="auto">
              <a:xfrm>
                <a:off x="3792" y="2307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6" name="AutoShape 88"/>
              <p:cNvSpPr>
                <a:spLocks noChangeArrowheads="1"/>
              </p:cNvSpPr>
              <p:nvPr/>
            </p:nvSpPr>
            <p:spPr bwMode="auto">
              <a:xfrm>
                <a:off x="3792" y="19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7" name="AutoShape 89"/>
              <p:cNvSpPr>
                <a:spLocks noChangeArrowheads="1"/>
              </p:cNvSpPr>
              <p:nvPr/>
            </p:nvSpPr>
            <p:spPr bwMode="auto">
              <a:xfrm>
                <a:off x="4224" y="3315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8" name="AutoShape 90"/>
              <p:cNvSpPr>
                <a:spLocks noChangeArrowheads="1"/>
              </p:cNvSpPr>
              <p:nvPr/>
            </p:nvSpPr>
            <p:spPr bwMode="auto">
              <a:xfrm>
                <a:off x="4224" y="297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49" name="AutoShape 91"/>
              <p:cNvSpPr>
                <a:spLocks noChangeArrowheads="1"/>
              </p:cNvSpPr>
              <p:nvPr/>
            </p:nvSpPr>
            <p:spPr bwMode="auto">
              <a:xfrm>
                <a:off x="4224" y="264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0" name="AutoShape 92"/>
              <p:cNvSpPr>
                <a:spLocks noChangeArrowheads="1"/>
              </p:cNvSpPr>
              <p:nvPr/>
            </p:nvSpPr>
            <p:spPr bwMode="auto">
              <a:xfrm>
                <a:off x="4224" y="230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1" name="AutoShape 93"/>
              <p:cNvSpPr>
                <a:spLocks noChangeArrowheads="1"/>
              </p:cNvSpPr>
              <p:nvPr/>
            </p:nvSpPr>
            <p:spPr bwMode="auto">
              <a:xfrm>
                <a:off x="4224" y="19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2" name="AutoShape 94"/>
              <p:cNvSpPr>
                <a:spLocks noChangeArrowheads="1"/>
              </p:cNvSpPr>
              <p:nvPr/>
            </p:nvSpPr>
            <p:spPr bwMode="auto">
              <a:xfrm>
                <a:off x="2736" y="350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3" name="AutoShape 95"/>
              <p:cNvSpPr>
                <a:spLocks noChangeArrowheads="1"/>
              </p:cNvSpPr>
              <p:nvPr/>
            </p:nvSpPr>
            <p:spPr bwMode="auto">
              <a:xfrm>
                <a:off x="2736" y="31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4" name="AutoShape 96"/>
              <p:cNvSpPr>
                <a:spLocks noChangeArrowheads="1"/>
              </p:cNvSpPr>
              <p:nvPr/>
            </p:nvSpPr>
            <p:spPr bwMode="auto">
              <a:xfrm>
                <a:off x="2736" y="2835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5" name="AutoShape 97"/>
              <p:cNvSpPr>
                <a:spLocks noChangeArrowheads="1"/>
              </p:cNvSpPr>
              <p:nvPr/>
            </p:nvSpPr>
            <p:spPr bwMode="auto">
              <a:xfrm>
                <a:off x="2736" y="2499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6" name="AutoShape 98"/>
              <p:cNvSpPr>
                <a:spLocks noChangeArrowheads="1"/>
              </p:cNvSpPr>
              <p:nvPr/>
            </p:nvSpPr>
            <p:spPr bwMode="auto">
              <a:xfrm>
                <a:off x="2736" y="216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7" name="AutoShape 99"/>
              <p:cNvSpPr>
                <a:spLocks noChangeArrowheads="1"/>
              </p:cNvSpPr>
              <p:nvPr/>
            </p:nvSpPr>
            <p:spPr bwMode="auto">
              <a:xfrm>
                <a:off x="3168" y="3507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8" name="AutoShape 100"/>
              <p:cNvSpPr>
                <a:spLocks noChangeArrowheads="1"/>
              </p:cNvSpPr>
              <p:nvPr/>
            </p:nvSpPr>
            <p:spPr bwMode="auto">
              <a:xfrm>
                <a:off x="3168" y="31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59" name="AutoShape 101"/>
              <p:cNvSpPr>
                <a:spLocks noChangeArrowheads="1"/>
              </p:cNvSpPr>
              <p:nvPr/>
            </p:nvSpPr>
            <p:spPr bwMode="auto">
              <a:xfrm>
                <a:off x="3168" y="283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0" name="AutoShape 102"/>
              <p:cNvSpPr>
                <a:spLocks noChangeArrowheads="1"/>
              </p:cNvSpPr>
              <p:nvPr/>
            </p:nvSpPr>
            <p:spPr bwMode="auto">
              <a:xfrm>
                <a:off x="3168" y="249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1" name="AutoShape 103"/>
              <p:cNvSpPr>
                <a:spLocks noChangeArrowheads="1"/>
              </p:cNvSpPr>
              <p:nvPr/>
            </p:nvSpPr>
            <p:spPr bwMode="auto">
              <a:xfrm>
                <a:off x="3168" y="216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2" name="AutoShape 104"/>
              <p:cNvSpPr>
                <a:spLocks noChangeArrowheads="1"/>
              </p:cNvSpPr>
              <p:nvPr/>
            </p:nvSpPr>
            <p:spPr bwMode="auto">
              <a:xfrm>
                <a:off x="3600" y="3504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3" name="AutoShape 105"/>
              <p:cNvSpPr>
                <a:spLocks noChangeArrowheads="1"/>
              </p:cNvSpPr>
              <p:nvPr/>
            </p:nvSpPr>
            <p:spPr bwMode="auto">
              <a:xfrm>
                <a:off x="3600" y="31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4" name="AutoShape 106"/>
              <p:cNvSpPr>
                <a:spLocks noChangeArrowheads="1"/>
              </p:cNvSpPr>
              <p:nvPr/>
            </p:nvSpPr>
            <p:spPr bwMode="auto">
              <a:xfrm>
                <a:off x="3600" y="2835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5" name="AutoShape 107"/>
              <p:cNvSpPr>
                <a:spLocks noChangeArrowheads="1"/>
              </p:cNvSpPr>
              <p:nvPr/>
            </p:nvSpPr>
            <p:spPr bwMode="auto">
              <a:xfrm>
                <a:off x="3600" y="2499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6" name="AutoShape 108"/>
              <p:cNvSpPr>
                <a:spLocks noChangeArrowheads="1"/>
              </p:cNvSpPr>
              <p:nvPr/>
            </p:nvSpPr>
            <p:spPr bwMode="auto">
              <a:xfrm>
                <a:off x="3600" y="216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7" name="AutoShape 109"/>
              <p:cNvSpPr>
                <a:spLocks noChangeArrowheads="1"/>
              </p:cNvSpPr>
              <p:nvPr/>
            </p:nvSpPr>
            <p:spPr bwMode="auto">
              <a:xfrm>
                <a:off x="4032" y="3507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8" name="AutoShape 110"/>
              <p:cNvSpPr>
                <a:spLocks noChangeArrowheads="1"/>
              </p:cNvSpPr>
              <p:nvPr/>
            </p:nvSpPr>
            <p:spPr bwMode="auto">
              <a:xfrm>
                <a:off x="4032" y="3168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69" name="AutoShape 111"/>
              <p:cNvSpPr>
                <a:spLocks noChangeArrowheads="1"/>
              </p:cNvSpPr>
              <p:nvPr/>
            </p:nvSpPr>
            <p:spPr bwMode="auto">
              <a:xfrm>
                <a:off x="4032" y="2832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70" name="AutoShape 112"/>
              <p:cNvSpPr>
                <a:spLocks noChangeArrowheads="1"/>
              </p:cNvSpPr>
              <p:nvPr/>
            </p:nvSpPr>
            <p:spPr bwMode="auto">
              <a:xfrm>
                <a:off x="4032" y="2496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6471" name="AutoShape 113"/>
              <p:cNvSpPr>
                <a:spLocks noChangeArrowheads="1"/>
              </p:cNvSpPr>
              <p:nvPr/>
            </p:nvSpPr>
            <p:spPr bwMode="auto">
              <a:xfrm>
                <a:off x="4032" y="2160"/>
                <a:ext cx="672" cy="573"/>
              </a:xfrm>
              <a:prstGeom prst="cube">
                <a:avLst>
                  <a:gd name="adj" fmla="val 38569"/>
                </a:avLst>
              </a:prstGeom>
              <a:solidFill>
                <a:schemeClr val="folHlink"/>
              </a:solidFill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6391" name="AutoShape 116"/>
            <p:cNvSpPr>
              <a:spLocks noChangeArrowheads="1"/>
            </p:cNvSpPr>
            <p:nvPr/>
          </p:nvSpPr>
          <p:spPr bwMode="auto">
            <a:xfrm>
              <a:off x="1296" y="1584"/>
              <a:ext cx="1776" cy="576"/>
            </a:xfrm>
            <a:prstGeom prst="curvedDownArrow">
              <a:avLst>
                <a:gd name="adj1" fmla="val 61667"/>
                <a:gd name="adj2" fmla="val 123333"/>
                <a:gd name="adj3" fmla="val 33333"/>
              </a:avLst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52400"/>
            <a:ext cx="8382000" cy="609600"/>
          </a:xfrm>
        </p:spPr>
        <p:txBody>
          <a:bodyPr/>
          <a:lstStyle/>
          <a:p>
            <a:pPr eaLnBrk="1" hangingPunct="1"/>
            <a:r>
              <a:rPr lang="en-US" sz="3200" smtClean="0">
                <a:ea typeface="ＭＳ Ｐゴシック"/>
                <a:cs typeface="ＭＳ Ｐゴシック"/>
              </a:rPr>
              <a:t>Practical issues for Medical Applications</a:t>
            </a:r>
          </a:p>
        </p:txBody>
      </p:sp>
      <p:sp>
        <p:nvSpPr>
          <p:cNvPr id="75794" name="Rectangle 3"/>
          <p:cNvSpPr>
            <a:spLocks noChangeArrowheads="1"/>
          </p:cNvSpPr>
          <p:nvPr/>
        </p:nvSpPr>
        <p:spPr bwMode="auto">
          <a:xfrm>
            <a:off x="609600" y="9144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6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General problems for MC calculations on CT scans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How to assign realistic human tissue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parameters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(=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materials) for MC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Calculation?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en-US" sz="3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How to find a good compromise between the number of different HU values (~ 3000-5000) and the materials to be considered in 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MC?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400" i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(</a:t>
            </a:r>
            <a:r>
              <a:rPr lang="en-US" sz="2400" i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issues on memory and computation speed when attempting to treat each HU number as a different material !!!)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300" i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How to preserve continuous, HU-dependent information when segmenting the HU numbers into intervals sharing the same “tissue” material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400" i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(</a:t>
            </a:r>
            <a:r>
              <a:rPr lang="en-US" sz="2400" i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critical for ion range calculation </a:t>
            </a:r>
            <a:r>
              <a:rPr lang="en-US" sz="2400" i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400" i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hadron therapy !!!)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5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5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5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4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52400"/>
            <a:ext cx="8382000" cy="6096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ea typeface="ＭＳ Ｐゴシック"/>
                <a:cs typeface="ＭＳ Ｐゴシック"/>
              </a:rPr>
              <a:t>CT stoichiometric calibration (I)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838200"/>
            <a:ext cx="79248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>
              <a:ea typeface="ＭＳ Ｐゴシック"/>
              <a:cs typeface="ＭＳ Ｐゴシック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ea typeface="ＭＳ Ｐゴシック"/>
                <a:cs typeface="ＭＳ Ｐゴシック"/>
              </a:rPr>
              <a:t>   </a:t>
            </a:r>
          </a:p>
        </p:txBody>
      </p:sp>
      <p:sp>
        <p:nvSpPr>
          <p:cNvPr id="33796" name="Text Box 1029"/>
          <p:cNvSpPr txBox="1">
            <a:spLocks noChangeArrowheads="1"/>
          </p:cNvSpPr>
          <p:nvPr/>
        </p:nvSpPr>
        <p:spPr bwMode="auto">
          <a:xfrm>
            <a:off x="533400" y="914400"/>
            <a:ext cx="8915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2100" b="1" dirty="0">
                <a:latin typeface="Arial" pitchFamily="34" charset="0"/>
                <a:cs typeface="Arial" pitchFamily="34" charset="0"/>
              </a:rPr>
              <a:t>   </a:t>
            </a:r>
            <a:r>
              <a:rPr lang="en-US" sz="2400" dirty="0">
                <a:cs typeface="Arial" pitchFamily="34" charset="0"/>
              </a:rPr>
              <a:t>CT segmentation into 27 materials of defined elemental composition (from analysis of 71 human CT scans)</a:t>
            </a:r>
          </a:p>
        </p:txBody>
      </p:sp>
      <p:grpSp>
        <p:nvGrpSpPr>
          <p:cNvPr id="2" name="Group 1043"/>
          <p:cNvGrpSpPr>
            <a:grpSpLocks/>
          </p:cNvGrpSpPr>
          <p:nvPr/>
        </p:nvGrpSpPr>
        <p:grpSpPr bwMode="auto">
          <a:xfrm>
            <a:off x="381000" y="1676400"/>
            <a:ext cx="8763000" cy="5091113"/>
            <a:chOff x="240" y="1056"/>
            <a:chExt cx="5520" cy="3207"/>
          </a:xfrm>
        </p:grpSpPr>
        <p:sp>
          <p:nvSpPr>
            <p:cNvPr id="33798" name="AutoShape 1028"/>
            <p:cNvSpPr>
              <a:spLocks noChangeArrowheads="1"/>
            </p:cNvSpPr>
            <p:nvPr/>
          </p:nvSpPr>
          <p:spPr bwMode="auto">
            <a:xfrm>
              <a:off x="1536" y="2688"/>
              <a:ext cx="765" cy="765"/>
            </a:xfrm>
            <a:prstGeom prst="cube">
              <a:avLst>
                <a:gd name="adj" fmla="val 25000"/>
              </a:avLst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grpSp>
          <p:nvGrpSpPr>
            <p:cNvPr id="33799" name="Group 1030"/>
            <p:cNvGrpSpPr>
              <a:grpSpLocks/>
            </p:cNvGrpSpPr>
            <p:nvPr/>
          </p:nvGrpSpPr>
          <p:grpSpPr bwMode="auto">
            <a:xfrm>
              <a:off x="240" y="1056"/>
              <a:ext cx="5520" cy="3024"/>
              <a:chOff x="263" y="1117"/>
              <a:chExt cx="5520" cy="3024"/>
            </a:xfrm>
          </p:grpSpPr>
          <p:grpSp>
            <p:nvGrpSpPr>
              <p:cNvPr id="33801" name="Group 1031"/>
              <p:cNvGrpSpPr>
                <a:grpSpLocks/>
              </p:cNvGrpSpPr>
              <p:nvPr/>
            </p:nvGrpSpPr>
            <p:grpSpPr bwMode="auto">
              <a:xfrm>
                <a:off x="263" y="1918"/>
                <a:ext cx="1488" cy="672"/>
                <a:chOff x="48" y="1488"/>
                <a:chExt cx="1488" cy="672"/>
              </a:xfrm>
            </p:grpSpPr>
            <p:sp>
              <p:nvSpPr>
                <p:cNvPr id="33809" name="AutoShape 1032"/>
                <p:cNvSpPr>
                  <a:spLocks/>
                </p:cNvSpPr>
                <p:nvPr/>
              </p:nvSpPr>
              <p:spPr bwMode="auto">
                <a:xfrm>
                  <a:off x="1392" y="1488"/>
                  <a:ext cx="144" cy="672"/>
                </a:xfrm>
                <a:prstGeom prst="leftBrace">
                  <a:avLst>
                    <a:gd name="adj1" fmla="val 38889"/>
                    <a:gd name="adj2" fmla="val 50000"/>
                  </a:avLst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3810" name="Text Box 1033"/>
                <p:cNvSpPr txBox="1">
                  <a:spLocks noChangeArrowheads="1"/>
                </p:cNvSpPr>
                <p:nvPr/>
              </p:nvSpPr>
              <p:spPr bwMode="auto">
                <a:xfrm>
                  <a:off x="48" y="1691"/>
                  <a:ext cx="1120" cy="2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300" b="1">
                      <a:solidFill>
                        <a:srgbClr val="008000"/>
                      </a:solidFill>
                      <a:cs typeface="Arial" pitchFamily="34" charset="0"/>
                    </a:rPr>
                    <a:t>Soft tissue</a:t>
                  </a:r>
                  <a:endParaRPr lang="de-DE" sz="2300" b="1">
                    <a:solidFill>
                      <a:srgbClr val="008000"/>
                    </a:solidFill>
                    <a:cs typeface="Arial" pitchFamily="34" charset="0"/>
                  </a:endParaRPr>
                </a:p>
              </p:txBody>
            </p:sp>
          </p:grpSp>
          <p:pic>
            <p:nvPicPr>
              <p:cNvPr id="33802" name="Picture 103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7751" t="25333" r="30750" b="32668"/>
              <a:stretch>
                <a:fillRect/>
              </a:stretch>
            </p:blipFill>
            <p:spPr bwMode="auto">
              <a:xfrm>
                <a:off x="1799" y="1117"/>
                <a:ext cx="3984" cy="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3803" name="Group 1035"/>
              <p:cNvGrpSpPr>
                <a:grpSpLocks/>
              </p:cNvGrpSpPr>
              <p:nvPr/>
            </p:nvGrpSpPr>
            <p:grpSpPr bwMode="auto">
              <a:xfrm>
                <a:off x="263" y="1430"/>
                <a:ext cx="1488" cy="500"/>
                <a:chOff x="48" y="1067"/>
                <a:chExt cx="1488" cy="500"/>
              </a:xfrm>
            </p:grpSpPr>
            <p:sp>
              <p:nvSpPr>
                <p:cNvPr id="33807" name="AutoShape 1036"/>
                <p:cNvSpPr>
                  <a:spLocks/>
                </p:cNvSpPr>
                <p:nvPr/>
              </p:nvSpPr>
              <p:spPr bwMode="auto">
                <a:xfrm>
                  <a:off x="1392" y="1104"/>
                  <a:ext cx="144" cy="384"/>
                </a:xfrm>
                <a:prstGeom prst="leftBrace">
                  <a:avLst>
                    <a:gd name="adj1" fmla="val 22222"/>
                    <a:gd name="adj2" fmla="val 50000"/>
                  </a:avLst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3808" name="Text Box 1037"/>
                <p:cNvSpPr txBox="1">
                  <a:spLocks noChangeArrowheads="1"/>
                </p:cNvSpPr>
                <p:nvPr/>
              </p:nvSpPr>
              <p:spPr bwMode="auto">
                <a:xfrm>
                  <a:off x="48" y="1067"/>
                  <a:ext cx="1397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300" b="1" dirty="0">
                      <a:solidFill>
                        <a:srgbClr val="FF3300"/>
                      </a:solidFill>
                      <a:cs typeface="Arial" pitchFamily="34" charset="0"/>
                    </a:rPr>
                    <a:t>Air, Lung,</a:t>
                  </a:r>
                  <a:br>
                    <a:rPr lang="en-US" sz="2300" b="1" dirty="0">
                      <a:solidFill>
                        <a:srgbClr val="FF3300"/>
                      </a:solidFill>
                      <a:cs typeface="Arial" pitchFamily="34" charset="0"/>
                    </a:rPr>
                  </a:br>
                  <a:r>
                    <a:rPr lang="en-US" sz="2300" b="1" dirty="0">
                      <a:solidFill>
                        <a:srgbClr val="FF3300"/>
                      </a:solidFill>
                      <a:cs typeface="Arial" pitchFamily="34" charset="0"/>
                    </a:rPr>
                    <a:t>Adipose tissue</a:t>
                  </a:r>
                  <a:endParaRPr lang="de-DE" sz="2300" b="1" dirty="0">
                    <a:solidFill>
                      <a:srgbClr val="FF3300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33804" name="Group 1038"/>
              <p:cNvGrpSpPr>
                <a:grpSpLocks/>
              </p:cNvGrpSpPr>
              <p:nvPr/>
            </p:nvGrpSpPr>
            <p:grpSpPr bwMode="auto">
              <a:xfrm>
                <a:off x="263" y="2599"/>
                <a:ext cx="1536" cy="1488"/>
                <a:chOff x="0" y="2160"/>
                <a:chExt cx="1536" cy="1488"/>
              </a:xfrm>
            </p:grpSpPr>
            <p:sp>
              <p:nvSpPr>
                <p:cNvPr id="33805" name="AutoShape 1039"/>
                <p:cNvSpPr>
                  <a:spLocks/>
                </p:cNvSpPr>
                <p:nvPr/>
              </p:nvSpPr>
              <p:spPr bwMode="auto">
                <a:xfrm>
                  <a:off x="1392" y="2160"/>
                  <a:ext cx="144" cy="1488"/>
                </a:xfrm>
                <a:prstGeom prst="leftBrace">
                  <a:avLst>
                    <a:gd name="adj1" fmla="val 86111"/>
                    <a:gd name="adj2" fmla="val 50000"/>
                  </a:avLst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3806" name="Text Box 1040"/>
                <p:cNvSpPr txBox="1">
                  <a:spLocks noChangeArrowheads="1"/>
                </p:cNvSpPr>
                <p:nvPr/>
              </p:nvSpPr>
              <p:spPr bwMode="auto">
                <a:xfrm>
                  <a:off x="0" y="2795"/>
                  <a:ext cx="1436" cy="2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300" b="1">
                      <a:solidFill>
                        <a:schemeClr val="accent2"/>
                      </a:solidFill>
                      <a:cs typeface="Arial" pitchFamily="34" charset="0"/>
                    </a:rPr>
                    <a:t>Skeletal tissue</a:t>
                  </a:r>
                  <a:endParaRPr lang="de-DE" sz="2300" b="1">
                    <a:solidFill>
                      <a:schemeClr val="accent2"/>
                    </a:solidFill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33800" name="Rectangle 1042"/>
            <p:cNvSpPr>
              <a:spLocks noChangeArrowheads="1"/>
            </p:cNvSpPr>
            <p:nvPr/>
          </p:nvSpPr>
          <p:spPr bwMode="auto">
            <a:xfrm>
              <a:off x="2880" y="4032"/>
              <a:ext cx="1924" cy="231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800" b="1">
                  <a:latin typeface="Times New Roman" pitchFamily="18" charset="0"/>
                </a:rPr>
                <a:t>Schneider et al PMB 45, 2000</a:t>
              </a:r>
              <a:endParaRPr lang="de-DE" sz="1800" b="1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9144000" cy="533400"/>
          </a:xfrm>
        </p:spPr>
        <p:txBody>
          <a:bodyPr/>
          <a:lstStyle/>
          <a:p>
            <a:r>
              <a:rPr lang="en-US" sz="3200" smtClean="0">
                <a:ea typeface="ＭＳ Ｐゴシック"/>
                <a:cs typeface="ＭＳ Ｐゴシック"/>
              </a:rPr>
              <a:t>CT stoichiometric calibration (II)</a:t>
            </a:r>
          </a:p>
        </p:txBody>
      </p:sp>
      <p:grpSp>
        <p:nvGrpSpPr>
          <p:cNvPr id="34819" name="Group 10"/>
          <p:cNvGrpSpPr>
            <a:grpSpLocks/>
          </p:cNvGrpSpPr>
          <p:nvPr/>
        </p:nvGrpSpPr>
        <p:grpSpPr bwMode="auto">
          <a:xfrm>
            <a:off x="533400" y="990600"/>
            <a:ext cx="8991600" cy="4953000"/>
            <a:chOff x="336" y="624"/>
            <a:chExt cx="5664" cy="3120"/>
          </a:xfrm>
        </p:grpSpPr>
        <p:sp>
          <p:nvSpPr>
            <p:cNvPr id="34821" name="Text Box 2"/>
            <p:cNvSpPr txBox="1">
              <a:spLocks noChangeArrowheads="1"/>
            </p:cNvSpPr>
            <p:nvPr/>
          </p:nvSpPr>
          <p:spPr bwMode="auto">
            <a:xfrm>
              <a:off x="384" y="624"/>
              <a:ext cx="561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</a:pPr>
              <a:r>
                <a:rPr lang="en-US" sz="2200"/>
                <a:t>Assign to each material a </a:t>
              </a:r>
              <a:r>
                <a:rPr lang="en-US" sz="2200">
                  <a:solidFill>
                    <a:srgbClr val="FF3300"/>
                  </a:solidFill>
                </a:rPr>
                <a:t>“nominal mean density”</a:t>
              </a:r>
              <a:r>
                <a:rPr lang="en-US" sz="2200"/>
                <a:t>, e.g. using the density at the center of each HU interval</a:t>
              </a:r>
              <a:r>
                <a:rPr lang="en-US" sz="2400"/>
                <a:t> </a:t>
              </a:r>
              <a:r>
                <a:rPr lang="en-US" sz="1800" b="1">
                  <a:latin typeface="Times New Roman" pitchFamily="18" charset="0"/>
                </a:rPr>
                <a:t>(Jiang et al, MP 2004) </a:t>
              </a:r>
            </a:p>
          </p:txBody>
        </p:sp>
        <p:grpSp>
          <p:nvGrpSpPr>
            <p:cNvPr id="34822" name="Group 6"/>
            <p:cNvGrpSpPr>
              <a:grpSpLocks/>
            </p:cNvGrpSpPr>
            <p:nvPr/>
          </p:nvGrpSpPr>
          <p:grpSpPr bwMode="auto">
            <a:xfrm>
              <a:off x="336" y="1152"/>
              <a:ext cx="5382" cy="2592"/>
              <a:chOff x="96" y="816"/>
              <a:chExt cx="5637" cy="3024"/>
            </a:xfrm>
          </p:grpSpPr>
          <p:pic>
            <p:nvPicPr>
              <p:cNvPr id="34823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141" t="31784" r="27071" b="20282"/>
              <a:stretch>
                <a:fillRect/>
              </a:stretch>
            </p:blipFill>
            <p:spPr bwMode="auto">
              <a:xfrm>
                <a:off x="96" y="816"/>
                <a:ext cx="4608" cy="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824" name="Rectangle 8"/>
              <p:cNvSpPr>
                <a:spLocks noChangeArrowheads="1"/>
              </p:cNvSpPr>
              <p:nvPr/>
            </p:nvSpPr>
            <p:spPr bwMode="auto">
              <a:xfrm>
                <a:off x="4656" y="1868"/>
                <a:ext cx="1077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latin typeface="Times New Roman" pitchFamily="18" charset="0"/>
                  </a:rPr>
                  <a:t>Schneider et al</a:t>
                </a:r>
                <a:br>
                  <a:rPr lang="en-US" sz="1800" b="1">
                    <a:latin typeface="Times New Roman" pitchFamily="18" charset="0"/>
                  </a:rPr>
                </a:br>
                <a:r>
                  <a:rPr lang="en-US" sz="1800" b="1">
                    <a:latin typeface="Times New Roman" pitchFamily="18" charset="0"/>
                  </a:rPr>
                  <a:t> PMB 45, 2000</a:t>
                </a:r>
                <a:endParaRPr lang="de-DE" sz="1800" b="1">
                  <a:latin typeface="Times New Roman" pitchFamily="18" charset="0"/>
                </a:endParaRPr>
              </a:p>
            </p:txBody>
          </p:sp>
        </p:grpSp>
      </p:grp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609600" y="6019800"/>
            <a:ext cx="79248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2400"/>
              <a:t>But </a:t>
            </a:r>
            <a:r>
              <a:rPr lang="en-US" sz="2400">
                <a:solidFill>
                  <a:srgbClr val="FF3300"/>
                </a:solidFill>
              </a:rPr>
              <a:t>“real density”</a:t>
            </a:r>
            <a:r>
              <a:rPr lang="en-US" sz="2400"/>
              <a:t> (and related physical quantities) varies continuously with HU value !!!</a:t>
            </a:r>
          </a:p>
          <a:p>
            <a:pPr marL="342900" indent="-342900" eaLnBrk="0" hangingPunct="0">
              <a:lnSpc>
                <a:spcPct val="90000"/>
              </a:lnSpc>
            </a:pPr>
            <a:endParaRPr lang="de-DE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924800" cy="838200"/>
          </a:xfrm>
        </p:spPr>
        <p:txBody>
          <a:bodyPr/>
          <a:lstStyle/>
          <a:p>
            <a:r>
              <a:rPr lang="en-US" sz="3200" smtClean="0">
                <a:ea typeface="ＭＳ Ｐゴシック"/>
                <a:cs typeface="ＭＳ Ｐゴシック"/>
              </a:rPr>
              <a:t>The region-dependent CORRFACT card</a:t>
            </a:r>
          </a:p>
        </p:txBody>
      </p:sp>
      <p:sp>
        <p:nvSpPr>
          <p:cNvPr id="77833" name="Rectangle 3"/>
          <p:cNvSpPr>
            <a:spLocks noChangeArrowheads="1"/>
          </p:cNvSpPr>
          <p:nvPr/>
        </p:nvSpPr>
        <p:spPr bwMode="auto">
          <a:xfrm>
            <a:off x="304800" y="852264"/>
            <a:ext cx="851567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“CORRFACT”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card allows to alter material density for </a:t>
            </a:r>
            <a:r>
              <a:rPr lang="en-US" sz="2200" dirty="0" err="1">
                <a:latin typeface="Arial" pitchFamily="34" charset="0"/>
                <a:cs typeface="Arial" pitchFamily="34" charset="0"/>
              </a:rPr>
              <a:t>dE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200" dirty="0" err="1">
                <a:latin typeface="Arial" pitchFamily="34" charset="0"/>
                <a:cs typeface="Arial" pitchFamily="34" charset="0"/>
              </a:rPr>
              <a:t>dx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and nuclear processes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First two inputs specify a </a:t>
            </a:r>
            <a:r>
              <a:rPr lang="en-US" sz="2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density scaling factor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(restricted to the interval [2/3,3/2]) for </a:t>
            </a:r>
            <a:r>
              <a:rPr lang="en-US" sz="22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charged particle ionization processes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WHAT(1)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) and for all other processes (WHAT(2)) to the region(s) specified by the inputs WHAT(4-6)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[cf. manual]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en-US" sz="1000" i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This is especially important in ion beam therapy to force the MC to follow the same </a:t>
            </a:r>
            <a:r>
              <a:rPr lang="en-US" sz="2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semi-empirical HU-range calibration curve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as the Treatment Planning System (TPS) for </a:t>
            </a:r>
            <a:r>
              <a:rPr lang="en-US" sz="2200" dirty="0" err="1">
                <a:latin typeface="Arial" pitchFamily="34" charset="0"/>
                <a:cs typeface="Arial" pitchFamily="34" charset="0"/>
              </a:rPr>
              <a:t>dosimetric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comparisons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FLAIR automatically appends the CORRFACT cards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calculated taking into account the calibration curves provided by the user at the end of the .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vxl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file.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8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78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78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8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924800" cy="838200"/>
          </a:xfrm>
        </p:spPr>
        <p:txBody>
          <a:bodyPr/>
          <a:lstStyle/>
          <a:p>
            <a:r>
              <a:rPr lang="en-US" sz="3200" smtClean="0">
                <a:ea typeface="ＭＳ Ｐゴシック"/>
                <a:cs typeface="ＭＳ Ｐゴシック"/>
              </a:rPr>
              <a:t>How to account for HU-dependent dEdx</a:t>
            </a:r>
          </a:p>
        </p:txBody>
      </p:sp>
      <p:sp>
        <p:nvSpPr>
          <p:cNvPr id="83972" name="Rectangle 3"/>
          <p:cNvSpPr>
            <a:spLocks noChangeArrowheads="1"/>
          </p:cNvSpPr>
          <p:nvPr/>
        </p:nvSpPr>
        <p:spPr bwMode="auto">
          <a:xfrm>
            <a:off x="304800" y="914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In the INPUT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dirty="0">
                <a:latin typeface="Arial" pitchFamily="34" charset="0"/>
                <a:cs typeface="Arial" pitchFamily="34" charset="0"/>
              </a:rPr>
              <a:t>Let several regions share the same material composition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and mean density according to CT segmentation (reduced number of materials to save memory / initialization time)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ASSIGNMA    BONE  VOXEL005           </a:t>
            </a:r>
            <a:r>
              <a:rPr lang="en-US" sz="18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(region number 25)</a:t>
            </a:r>
            <a:endParaRPr lang="en-US" sz="18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ASSIGNMA    BONE  VOXEL016            </a:t>
            </a:r>
            <a:r>
              <a:rPr lang="en-US" sz="18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(region number 31)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endParaRPr lang="en-US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dirty="0">
                <a:latin typeface="Arial" pitchFamily="34" charset="0"/>
                <a:cs typeface="Arial" pitchFamily="34" charset="0"/>
              </a:rPr>
              <a:t>Use CORRFACT to impose the desired correction for stopping power (</a:t>
            </a:r>
            <a:r>
              <a:rPr lang="en-US" dirty="0">
                <a:solidFill>
                  <a:srgbClr val="FF33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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ion range!</a:t>
            </a:r>
            <a:r>
              <a:rPr lang="en-US" dirty="0">
                <a:latin typeface="Arial" pitchFamily="34" charset="0"/>
                <a:cs typeface="Arial" pitchFamily="34" charset="0"/>
              </a:rPr>
              <a:t>) in the regions KREG corresponding to different organs IO (i.e., different HU values) sharing the same MATERIAL assignment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CORRFACT        0.85       0.0       0.0      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VOXEL005       </a:t>
            </a:r>
            <a:endParaRPr 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CORRFACT        1.3          0.0       0.0      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VOXEL016</a:t>
            </a:r>
            <a:endParaRPr 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516216" y="5445224"/>
            <a:ext cx="2678938" cy="5847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Region #25 corresponds</a:t>
            </a:r>
          </a:p>
          <a:p>
            <a:r>
              <a:rPr lang="en-US" sz="1600" dirty="0">
                <a:solidFill>
                  <a:srgbClr val="008000"/>
                </a:solidFill>
              </a:rPr>
              <a:t>to “softer” bone than #31</a:t>
            </a:r>
            <a:endParaRPr lang="de-DE" sz="16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9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39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39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9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39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build="p" bldLvl="2" autoUpdateAnimBg="0"/>
      <p:bldP spid="8397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228600"/>
            <a:ext cx="8893175" cy="762000"/>
          </a:xfrm>
        </p:spPr>
        <p:txBody>
          <a:bodyPr/>
          <a:lstStyle/>
          <a:p>
            <a:r>
              <a:rPr lang="en-US" sz="2700" dirty="0" smtClean="0">
                <a:ea typeface="ＭＳ Ｐゴシック"/>
                <a:cs typeface="ＭＳ Ｐゴシック"/>
              </a:rPr>
              <a:t>Forcing FLUKA to follow the same range calibration curve as TPS for p @ MGH Boston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2575" y="2420888"/>
            <a:ext cx="8431213" cy="4446588"/>
            <a:chOff x="178" y="1440"/>
            <a:chExt cx="5311" cy="2801"/>
          </a:xfrm>
        </p:grpSpPr>
        <p:sp>
          <p:nvSpPr>
            <p:cNvPr id="38929" name="Rectangle 5"/>
            <p:cNvSpPr>
              <a:spLocks noChangeArrowheads="1"/>
            </p:cNvSpPr>
            <p:nvPr/>
          </p:nvSpPr>
          <p:spPr bwMode="auto">
            <a:xfrm>
              <a:off x="1613" y="3888"/>
              <a:ext cx="3331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endParaRPr lang="en-US" sz="1600" b="1" i="1">
                <a:latin typeface="Arial" pitchFamily="34" charset="0"/>
                <a:cs typeface="Arial" pitchFamily="34" charset="0"/>
              </a:endParaRPr>
            </a:p>
            <a:p>
              <a:pPr eaLnBrk="0" hangingPunct="0">
                <a:lnSpc>
                  <a:spcPct val="90000"/>
                </a:lnSpc>
              </a:pPr>
              <a:r>
                <a:rPr lang="en-US" sz="1800" b="1">
                  <a:latin typeface="Times New Roman" pitchFamily="18" charset="0"/>
                  <a:cs typeface="Arial" pitchFamily="34" charset="0"/>
                </a:rPr>
                <a:t>Parodi et al MP 34, 2007, Parodi et PMB 52, 2007</a:t>
              </a:r>
            </a:p>
          </p:txBody>
        </p:sp>
        <p:grpSp>
          <p:nvGrpSpPr>
            <p:cNvPr id="38930" name="Group 6"/>
            <p:cNvGrpSpPr>
              <a:grpSpLocks/>
            </p:cNvGrpSpPr>
            <p:nvPr/>
          </p:nvGrpSpPr>
          <p:grpSpPr bwMode="auto">
            <a:xfrm>
              <a:off x="2813" y="1440"/>
              <a:ext cx="2676" cy="2583"/>
              <a:chOff x="2971" y="1389"/>
              <a:chExt cx="2404" cy="2313"/>
            </a:xfrm>
          </p:grpSpPr>
          <p:pic>
            <p:nvPicPr>
              <p:cNvPr id="38934" name="Picture 7" descr="figure4b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66" t="5478" r="6552" b="1369"/>
              <a:stretch>
                <a:fillRect/>
              </a:stretch>
            </p:blipFill>
            <p:spPr bwMode="auto">
              <a:xfrm>
                <a:off x="2971" y="1389"/>
                <a:ext cx="2404" cy="2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935" name="Line 8"/>
              <p:cNvSpPr>
                <a:spLocks noChangeShapeType="1"/>
              </p:cNvSpPr>
              <p:nvPr/>
            </p:nvSpPr>
            <p:spPr bwMode="auto">
              <a:xfrm flipV="1">
                <a:off x="3782" y="2102"/>
                <a:ext cx="0" cy="153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38931" name="Group 9"/>
            <p:cNvGrpSpPr>
              <a:grpSpLocks/>
            </p:cNvGrpSpPr>
            <p:nvPr/>
          </p:nvGrpSpPr>
          <p:grpSpPr bwMode="auto">
            <a:xfrm>
              <a:off x="178" y="1455"/>
              <a:ext cx="2588" cy="2577"/>
              <a:chOff x="249" y="1349"/>
              <a:chExt cx="2540" cy="2488"/>
            </a:xfrm>
          </p:grpSpPr>
          <p:pic>
            <p:nvPicPr>
              <p:cNvPr id="38932" name="Picture 10" descr="figure4a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423" t="4413" r="6061" b="1830"/>
              <a:stretch>
                <a:fillRect/>
              </a:stretch>
            </p:blipFill>
            <p:spPr bwMode="auto">
              <a:xfrm>
                <a:off x="249" y="1349"/>
                <a:ext cx="2540" cy="2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933" name="Text Box 11"/>
              <p:cNvSpPr txBox="1">
                <a:spLocks noChangeArrowheads="1"/>
              </p:cNvSpPr>
              <p:nvPr/>
            </p:nvSpPr>
            <p:spPr bwMode="auto">
              <a:xfrm>
                <a:off x="2497" y="3612"/>
                <a:ext cx="286" cy="14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sz="1000">
                    <a:latin typeface="Arial" pitchFamily="34" charset="0"/>
                    <a:cs typeface="Arial" pitchFamily="34" charset="0"/>
                  </a:rPr>
                  <a:t>1000</a:t>
                </a:r>
                <a:endParaRPr lang="de-DE" sz="10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8916" name="Text Box 14"/>
          <p:cNvSpPr txBox="1">
            <a:spLocks noChangeArrowheads="1"/>
          </p:cNvSpPr>
          <p:nvPr/>
        </p:nvSpPr>
        <p:spPr bwMode="auto">
          <a:xfrm>
            <a:off x="547688" y="952852"/>
            <a:ext cx="8344791" cy="144655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CORRFACT ionization scaling factors were obtained from</a:t>
            </a:r>
            <a:r>
              <a:rPr lang="en-US" sz="2200" dirty="0"/>
              <a:t> the </a:t>
            </a:r>
            <a:br>
              <a:rPr lang="en-US" sz="2200" dirty="0"/>
            </a:br>
            <a:r>
              <a:rPr lang="en-US" sz="2200" dirty="0" err="1"/>
              <a:t>dEdx</a:t>
            </a:r>
            <a:r>
              <a:rPr lang="en-US" sz="2200" dirty="0"/>
              <a:t> ratio between TPS and FLUKA </a:t>
            </a:r>
            <a:r>
              <a:rPr lang="en-US" dirty="0"/>
              <a:t>(+ Schneider “mass density</a:t>
            </a:r>
            <a:r>
              <a:rPr lang="en-US" dirty="0" smtClean="0"/>
              <a:t>”) </a:t>
            </a:r>
            <a:r>
              <a:rPr lang="en-US" sz="2200" dirty="0" smtClean="0"/>
              <a:t>-&gt; </a:t>
            </a:r>
            <a:r>
              <a:rPr lang="en-US" sz="2200" dirty="0" smtClean="0">
                <a:solidFill>
                  <a:srgbClr val="FF0000"/>
                </a:solidFill>
              </a:rPr>
              <a:t>The user should update the “head.mat” file with his own calibration for </a:t>
            </a:r>
            <a:r>
              <a:rPr lang="en-US" sz="2200" dirty="0" err="1" smtClean="0">
                <a:solidFill>
                  <a:srgbClr val="FF0000"/>
                </a:solidFill>
              </a:rPr>
              <a:t>CdEdX_rel</a:t>
            </a:r>
            <a:r>
              <a:rPr lang="en-US" sz="2200" dirty="0" smtClean="0">
                <a:solidFill>
                  <a:srgbClr val="FF0000"/>
                </a:solidFill>
              </a:rPr>
              <a:t> taking into account his TPS. </a:t>
            </a:r>
            <a:endParaRPr lang="de-DE" sz="2200" dirty="0">
              <a:solidFill>
                <a:srgbClr val="FF0000"/>
              </a:solidFill>
            </a:endParaRP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838200" y="3944888"/>
            <a:ext cx="4876800" cy="1938338"/>
            <a:chOff x="528" y="2400"/>
            <a:chExt cx="3072" cy="1221"/>
          </a:xfrm>
        </p:grpSpPr>
        <p:sp>
          <p:nvSpPr>
            <p:cNvPr id="38925" name="Line 15"/>
            <p:cNvSpPr>
              <a:spLocks noChangeShapeType="1"/>
            </p:cNvSpPr>
            <p:nvPr/>
          </p:nvSpPr>
          <p:spPr bwMode="auto">
            <a:xfrm>
              <a:off x="528" y="2688"/>
              <a:ext cx="30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arrow" w="med" len="med"/>
              <a:tailEnd type="arrow" w="med" len="med"/>
            </a:ln>
          </p:spPr>
          <p:txBody>
            <a:bodyPr wrap="none">
              <a:spAutoFit/>
            </a:bodyPr>
            <a:lstStyle/>
            <a:p>
              <a:endParaRPr lang="it-IT"/>
            </a:p>
          </p:txBody>
        </p:sp>
        <p:sp>
          <p:nvSpPr>
            <p:cNvPr id="38926" name="Text Box 17"/>
            <p:cNvSpPr txBox="1">
              <a:spLocks noChangeArrowheads="1"/>
            </p:cNvSpPr>
            <p:nvPr/>
          </p:nvSpPr>
          <p:spPr bwMode="auto">
            <a:xfrm>
              <a:off x="720" y="2400"/>
              <a:ext cx="2024" cy="250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Schneider’s segmentation</a:t>
              </a:r>
              <a:endParaRPr lang="de-DE"/>
            </a:p>
          </p:txBody>
        </p:sp>
        <p:sp>
          <p:nvSpPr>
            <p:cNvPr id="38927" name="AutoShape 20"/>
            <p:cNvSpPr>
              <a:spLocks/>
            </p:cNvSpPr>
            <p:nvPr/>
          </p:nvSpPr>
          <p:spPr bwMode="auto">
            <a:xfrm rot="-5400000">
              <a:off x="1968" y="1440"/>
              <a:ext cx="144" cy="2928"/>
            </a:xfrm>
            <a:prstGeom prst="leftBrace">
              <a:avLst>
                <a:gd name="adj1" fmla="val 169444"/>
                <a:gd name="adj2" fmla="val 50273"/>
              </a:avLst>
            </a:prstGeom>
            <a:noFill/>
            <a:ln w="28575">
              <a:solidFill>
                <a:srgbClr val="996633"/>
              </a:solidFill>
              <a:round/>
              <a:headEnd type="none" w="sm" len="sm"/>
              <a:tailEnd type="none" w="sm" len="sm"/>
            </a:ln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8928" name="Text Box 21"/>
            <p:cNvSpPr txBox="1">
              <a:spLocks noChangeArrowheads="1"/>
            </p:cNvSpPr>
            <p:nvPr/>
          </p:nvSpPr>
          <p:spPr bwMode="auto">
            <a:xfrm>
              <a:off x="1200" y="2987"/>
              <a:ext cx="1164" cy="634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996633"/>
                  </a:solidFill>
                </a:rPr>
                <a:t>24 Materials, </a:t>
              </a:r>
              <a:br>
                <a:rPr lang="en-US">
                  <a:solidFill>
                    <a:srgbClr val="996633"/>
                  </a:solidFill>
                </a:rPr>
              </a:br>
              <a:r>
                <a:rPr lang="en-US">
                  <a:solidFill>
                    <a:srgbClr val="996633"/>
                  </a:solidFill>
                </a:rPr>
                <a:t>2600 regions</a:t>
              </a:r>
              <a:br>
                <a:rPr lang="en-US">
                  <a:solidFill>
                    <a:srgbClr val="996633"/>
                  </a:solidFill>
                </a:rPr>
              </a:br>
              <a:r>
                <a:rPr lang="en-US">
                  <a:solidFill>
                    <a:srgbClr val="996633"/>
                  </a:solidFill>
                </a:rPr>
                <a:t>(HU values)</a:t>
              </a:r>
              <a:endParaRPr lang="de-DE">
                <a:solidFill>
                  <a:srgbClr val="996633"/>
                </a:solidFill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018213" y="2987626"/>
            <a:ext cx="2595562" cy="2786062"/>
            <a:chOff x="3791" y="1797"/>
            <a:chExt cx="1635" cy="1755"/>
          </a:xfrm>
        </p:grpSpPr>
        <p:sp>
          <p:nvSpPr>
            <p:cNvPr id="38919" name="Text Box 13"/>
            <p:cNvSpPr txBox="1">
              <a:spLocks noChangeArrowheads="1"/>
            </p:cNvSpPr>
            <p:nvPr/>
          </p:nvSpPr>
          <p:spPr bwMode="auto">
            <a:xfrm>
              <a:off x="5086" y="1797"/>
              <a:ext cx="3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800" b="1">
                  <a:solidFill>
                    <a:srgbClr val="FF0000"/>
                  </a:solidFill>
                  <a:cs typeface="Arial" pitchFamily="34" charset="0"/>
                </a:rPr>
                <a:t>Ti</a:t>
              </a:r>
            </a:p>
          </p:txBody>
        </p:sp>
        <p:grpSp>
          <p:nvGrpSpPr>
            <p:cNvPr id="38920" name="Group 25"/>
            <p:cNvGrpSpPr>
              <a:grpSpLocks/>
            </p:cNvGrpSpPr>
            <p:nvPr/>
          </p:nvGrpSpPr>
          <p:grpSpPr bwMode="auto">
            <a:xfrm>
              <a:off x="3791" y="2390"/>
              <a:ext cx="1585" cy="1162"/>
              <a:chOff x="3791" y="2390"/>
              <a:chExt cx="1585" cy="1162"/>
            </a:xfrm>
          </p:grpSpPr>
          <p:sp>
            <p:nvSpPr>
              <p:cNvPr id="38921" name="Text Box 18"/>
              <p:cNvSpPr txBox="1">
                <a:spLocks noChangeArrowheads="1"/>
              </p:cNvSpPr>
              <p:nvPr/>
            </p:nvSpPr>
            <p:spPr bwMode="auto">
              <a:xfrm>
                <a:off x="3791" y="2390"/>
                <a:ext cx="1537" cy="250"/>
              </a:xfrm>
              <a:prstGeom prst="rect">
                <a:avLst/>
              </a:prstGeom>
              <a:noFill/>
              <a:ln w="28575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Extrapolation to Ti</a:t>
                </a:r>
                <a:endParaRPr lang="de-DE"/>
              </a:p>
            </p:txBody>
          </p:sp>
          <p:sp>
            <p:nvSpPr>
              <p:cNvPr id="38922" name="Line 19"/>
              <p:cNvSpPr>
                <a:spLocks noChangeShapeType="1"/>
              </p:cNvSpPr>
              <p:nvPr/>
            </p:nvSpPr>
            <p:spPr bwMode="auto">
              <a:xfrm>
                <a:off x="3792" y="2688"/>
                <a:ext cx="15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arrow" w="med" len="med"/>
                <a:tailEnd type="arrow" w="med" len="med"/>
              </a:ln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38923" name="Text Box 22"/>
              <p:cNvSpPr txBox="1">
                <a:spLocks noChangeArrowheads="1"/>
              </p:cNvSpPr>
              <p:nvPr/>
            </p:nvSpPr>
            <p:spPr bwMode="auto">
              <a:xfrm>
                <a:off x="4128" y="2918"/>
                <a:ext cx="1071" cy="634"/>
              </a:xfrm>
              <a:prstGeom prst="rect">
                <a:avLst/>
              </a:prstGeom>
              <a:noFill/>
              <a:ln w="28575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996633"/>
                    </a:solidFill>
                  </a:rPr>
                  <a:t>3 Materials, </a:t>
                </a:r>
                <a:br>
                  <a:rPr lang="en-US">
                    <a:solidFill>
                      <a:srgbClr val="996633"/>
                    </a:solidFill>
                  </a:rPr>
                </a:br>
                <a:r>
                  <a:rPr lang="en-US">
                    <a:solidFill>
                      <a:srgbClr val="996633"/>
                    </a:solidFill>
                  </a:rPr>
                  <a:t>1900 regions</a:t>
                </a:r>
              </a:p>
              <a:p>
                <a:r>
                  <a:rPr lang="en-US">
                    <a:solidFill>
                      <a:srgbClr val="996633"/>
                    </a:solidFill>
                  </a:rPr>
                  <a:t>(HU values)</a:t>
                </a:r>
                <a:endParaRPr lang="de-DE">
                  <a:solidFill>
                    <a:srgbClr val="996633"/>
                  </a:solidFill>
                </a:endParaRPr>
              </a:p>
            </p:txBody>
          </p:sp>
          <p:sp>
            <p:nvSpPr>
              <p:cNvPr id="38924" name="AutoShape 23"/>
              <p:cNvSpPr>
                <a:spLocks/>
              </p:cNvSpPr>
              <p:nvPr/>
            </p:nvSpPr>
            <p:spPr bwMode="auto">
              <a:xfrm rot="-5400000">
                <a:off x="4536" y="2280"/>
                <a:ext cx="144" cy="1152"/>
              </a:xfrm>
              <a:prstGeom prst="leftBrace">
                <a:avLst>
                  <a:gd name="adj1" fmla="val 66667"/>
                  <a:gd name="adj2" fmla="val 50273"/>
                </a:avLst>
              </a:prstGeom>
              <a:noFill/>
              <a:ln w="28575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228600"/>
            <a:ext cx="8553450" cy="609600"/>
          </a:xfrm>
        </p:spPr>
        <p:txBody>
          <a:bodyPr/>
          <a:lstStyle/>
          <a:p>
            <a:r>
              <a:rPr lang="en-US" sz="3000" smtClean="0">
                <a:ea typeface="ＭＳ Ｐゴシック"/>
                <a:cs typeface="ＭＳ Ｐゴシック"/>
              </a:rPr>
              <a:t>Applications of FLUKA to p therapy @ MGH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0800" y="1412875"/>
            <a:ext cx="8940800" cy="5272088"/>
            <a:chOff x="158" y="890"/>
            <a:chExt cx="5632" cy="3321"/>
          </a:xfrm>
        </p:grpSpPr>
        <p:pic>
          <p:nvPicPr>
            <p:cNvPr id="39941" name="Picture 4" descr="dose_M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938"/>
              <a:ext cx="2701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2" name="Picture 5" descr="dose_T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" y="942"/>
              <a:ext cx="2701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930" y="935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pitchFamily="34" charset="0"/>
                  <a:cs typeface="Arial" pitchFamily="34" charset="0"/>
                </a:rPr>
                <a:t>TPS</a:t>
              </a:r>
              <a:endParaRPr lang="de-DE" sz="18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878" y="935"/>
              <a:ext cx="6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>
                  <a:latin typeface="Arial" pitchFamily="34" charset="0"/>
                  <a:cs typeface="Arial" pitchFamily="34" charset="0"/>
                </a:rPr>
                <a:t>FLUKA</a:t>
              </a:r>
            </a:p>
          </p:txBody>
        </p:sp>
        <p:sp>
          <p:nvSpPr>
            <p:cNvPr id="39945" name="Text Box 8"/>
            <p:cNvSpPr txBox="1">
              <a:spLocks noChangeArrowheads="1"/>
            </p:cNvSpPr>
            <p:nvPr/>
          </p:nvSpPr>
          <p:spPr bwMode="auto">
            <a:xfrm>
              <a:off x="332" y="3385"/>
              <a:ext cx="5458" cy="8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Prescribed dose: 1 GyE </a:t>
              </a:r>
            </a:p>
            <a:p>
              <a:r>
                <a:rPr lang="en-US"/>
                <a:t>MC : ~ 5.5 10</a:t>
              </a:r>
              <a:r>
                <a:rPr lang="en-US" baseline="30000"/>
                <a:t>6</a:t>
              </a:r>
              <a:r>
                <a:rPr lang="en-US"/>
                <a:t> protons in 10 independent runs</a:t>
              </a:r>
              <a:br>
                <a:rPr lang="en-US"/>
              </a:br>
              <a:r>
                <a:rPr lang="en-US"/>
                <a:t>        (11h each on Linux Cluster mostly using 2.2GHz Athlon processors)</a:t>
              </a:r>
            </a:p>
            <a:p>
              <a:endParaRPr lang="en-US"/>
            </a:p>
          </p:txBody>
        </p:sp>
        <p:sp>
          <p:nvSpPr>
            <p:cNvPr id="39946" name="Text Box 9"/>
            <p:cNvSpPr txBox="1">
              <a:spLocks noChangeArrowheads="1"/>
            </p:cNvSpPr>
            <p:nvPr/>
          </p:nvSpPr>
          <p:spPr bwMode="auto">
            <a:xfrm>
              <a:off x="2200" y="3116"/>
              <a:ext cx="17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>
                  <a:latin typeface="Times New Roman" pitchFamily="18" charset="0"/>
                </a:rPr>
                <a:t>Parodi et al, JPCS 74, 2007</a:t>
              </a:r>
            </a:p>
          </p:txBody>
        </p:sp>
        <p:sp>
          <p:nvSpPr>
            <p:cNvPr id="39947" name="Text Box 10"/>
            <p:cNvSpPr txBox="1">
              <a:spLocks noChangeArrowheads="1"/>
            </p:cNvSpPr>
            <p:nvPr/>
          </p:nvSpPr>
          <p:spPr bwMode="auto">
            <a:xfrm>
              <a:off x="2109" y="890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>
                  <a:latin typeface="Arial" pitchFamily="34" charset="0"/>
                  <a:cs typeface="Arial" pitchFamily="34" charset="0"/>
                </a:rPr>
                <a:t>mGy</a:t>
              </a:r>
            </a:p>
          </p:txBody>
        </p:sp>
        <p:sp>
          <p:nvSpPr>
            <p:cNvPr id="39948" name="Text Box 11"/>
            <p:cNvSpPr txBox="1">
              <a:spLocks noChangeArrowheads="1"/>
            </p:cNvSpPr>
            <p:nvPr/>
          </p:nvSpPr>
          <p:spPr bwMode="auto">
            <a:xfrm>
              <a:off x="4830" y="890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>
                  <a:latin typeface="Arial" pitchFamily="34" charset="0"/>
                  <a:cs typeface="Arial" pitchFamily="34" charset="0"/>
                </a:rPr>
                <a:t>mGy</a:t>
              </a:r>
            </a:p>
          </p:txBody>
        </p:sp>
      </p:grpSp>
      <p:sp>
        <p:nvSpPr>
          <p:cNvPr id="39940" name="Text Box 13"/>
          <p:cNvSpPr txBox="1">
            <a:spLocks noChangeArrowheads="1"/>
          </p:cNvSpPr>
          <p:nvPr/>
        </p:nvSpPr>
        <p:spPr bwMode="auto">
          <a:xfrm>
            <a:off x="1420813" y="974725"/>
            <a:ext cx="7037387" cy="3968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i="1"/>
              <a:t>Input phase-space provided by H. Paganetti, MGH Boston </a:t>
            </a:r>
            <a:endParaRPr lang="de-DE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0975" y="3683000"/>
            <a:ext cx="4935538" cy="3175000"/>
            <a:chOff x="114" y="2320"/>
            <a:chExt cx="3109" cy="2000"/>
          </a:xfrm>
        </p:grpSpPr>
        <p:grpSp>
          <p:nvGrpSpPr>
            <p:cNvPr id="40982" name="Group 3"/>
            <p:cNvGrpSpPr>
              <a:grpSpLocks/>
            </p:cNvGrpSpPr>
            <p:nvPr/>
          </p:nvGrpSpPr>
          <p:grpSpPr bwMode="auto">
            <a:xfrm>
              <a:off x="114" y="2502"/>
              <a:ext cx="3109" cy="1818"/>
              <a:chOff x="114" y="2502"/>
              <a:chExt cx="3109" cy="1818"/>
            </a:xfrm>
          </p:grpSpPr>
          <p:grpSp>
            <p:nvGrpSpPr>
              <p:cNvPr id="40985" name="Group 4"/>
              <p:cNvGrpSpPr>
                <a:grpSpLocks/>
              </p:cNvGrpSpPr>
              <p:nvPr/>
            </p:nvGrpSpPr>
            <p:grpSpPr bwMode="auto">
              <a:xfrm>
                <a:off x="114" y="2505"/>
                <a:ext cx="1558" cy="1815"/>
                <a:chOff x="2064" y="890"/>
                <a:chExt cx="1905" cy="2359"/>
              </a:xfrm>
            </p:grpSpPr>
            <p:pic>
              <p:nvPicPr>
                <p:cNvPr id="40991" name="Picture 5" descr="Silvp_T_TP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5273" t="6802" r="32121" b="12959"/>
                <a:stretch>
                  <a:fillRect/>
                </a:stretch>
              </p:blipFill>
              <p:spPr bwMode="auto">
                <a:xfrm>
                  <a:off x="2064" y="890"/>
                  <a:ext cx="1406" cy="2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992" name="Picture 6" descr="Silvp_T_TP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80243" t="6802" r="4636" b="12959"/>
                <a:stretch>
                  <a:fillRect/>
                </a:stretch>
              </p:blipFill>
              <p:spPr bwMode="auto">
                <a:xfrm>
                  <a:off x="3470" y="890"/>
                  <a:ext cx="499" cy="2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40986" name="Group 7"/>
              <p:cNvGrpSpPr>
                <a:grpSpLocks/>
              </p:cNvGrpSpPr>
              <p:nvPr/>
            </p:nvGrpSpPr>
            <p:grpSpPr bwMode="auto">
              <a:xfrm>
                <a:off x="1703" y="2505"/>
                <a:ext cx="1520" cy="1815"/>
                <a:chOff x="1882" y="1961"/>
                <a:chExt cx="1860" cy="2359"/>
              </a:xfrm>
            </p:grpSpPr>
            <p:pic>
              <p:nvPicPr>
                <p:cNvPr id="40989" name="Picture 8" descr="Silvp_T_MC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5114" t="7068" r="33385" b="13155"/>
                <a:stretch>
                  <a:fillRect/>
                </a:stretch>
              </p:blipFill>
              <p:spPr bwMode="auto">
                <a:xfrm>
                  <a:off x="1882" y="1961"/>
                  <a:ext cx="1360" cy="2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990" name="Picture 9" descr="Silvp_T_MC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80470" t="7068" r="5676" b="13155"/>
                <a:stretch>
                  <a:fillRect/>
                </a:stretch>
              </p:blipFill>
              <p:spPr bwMode="auto">
                <a:xfrm>
                  <a:off x="3288" y="1961"/>
                  <a:ext cx="454" cy="2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40987" name="Text Box 10"/>
              <p:cNvSpPr txBox="1">
                <a:spLocks noChangeArrowheads="1"/>
              </p:cNvSpPr>
              <p:nvPr/>
            </p:nvSpPr>
            <p:spPr bwMode="auto">
              <a:xfrm>
                <a:off x="227" y="2502"/>
                <a:ext cx="3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TPS</a:t>
                </a:r>
                <a:endParaRPr lang="de-DE" sz="1800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988" name="Text Box 11"/>
              <p:cNvSpPr txBox="1">
                <a:spLocks noChangeArrowheads="1"/>
              </p:cNvSpPr>
              <p:nvPr/>
            </p:nvSpPr>
            <p:spPr bwMode="auto">
              <a:xfrm>
                <a:off x="1998" y="2502"/>
                <a:ext cx="6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800" b="1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FLUKA</a:t>
                </a:r>
              </a:p>
            </p:txBody>
          </p:sp>
        </p:grpSp>
        <p:sp>
          <p:nvSpPr>
            <p:cNvPr id="40983" name="Text Box 12"/>
            <p:cNvSpPr txBox="1">
              <a:spLocks noChangeArrowheads="1"/>
            </p:cNvSpPr>
            <p:nvPr/>
          </p:nvSpPr>
          <p:spPr bwMode="auto">
            <a:xfrm>
              <a:off x="1225" y="2320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b="1">
                  <a:latin typeface="Arial" pitchFamily="34" charset="0"/>
                  <a:cs typeface="Arial" pitchFamily="34" charset="0"/>
                </a:rPr>
                <a:t>mGy</a:t>
              </a:r>
            </a:p>
          </p:txBody>
        </p:sp>
        <p:sp>
          <p:nvSpPr>
            <p:cNvPr id="40984" name="Text Box 13"/>
            <p:cNvSpPr txBox="1">
              <a:spLocks noChangeArrowheads="1"/>
            </p:cNvSpPr>
            <p:nvPr/>
          </p:nvSpPr>
          <p:spPr bwMode="auto">
            <a:xfrm>
              <a:off x="2814" y="2320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b="1">
                  <a:latin typeface="Arial" pitchFamily="34" charset="0"/>
                  <a:cs typeface="Arial" pitchFamily="34" charset="0"/>
                </a:rPr>
                <a:t>mGy</a:t>
              </a:r>
            </a:p>
          </p:txBody>
        </p:sp>
      </p:grpSp>
      <p:sp>
        <p:nvSpPr>
          <p:cNvPr id="40963" name="Rectangle 14"/>
          <p:cNvSpPr>
            <a:spLocks noGrp="1" noChangeArrowheads="1"/>
          </p:cNvSpPr>
          <p:nvPr>
            <p:ph type="title"/>
          </p:nvPr>
        </p:nvSpPr>
        <p:spPr>
          <a:xfrm>
            <a:off x="914400" y="260350"/>
            <a:ext cx="9144000" cy="431800"/>
          </a:xfrm>
        </p:spPr>
        <p:txBody>
          <a:bodyPr/>
          <a:lstStyle/>
          <a:p>
            <a:r>
              <a:rPr lang="en-US" sz="3000" smtClean="0">
                <a:ea typeface="ＭＳ Ｐゴシック"/>
                <a:cs typeface="ＭＳ Ｐゴシック"/>
              </a:rPr>
              <a:t>Applications of FLUKA to p therapy @ MGH</a:t>
            </a:r>
          </a:p>
        </p:txBody>
      </p:sp>
      <p:grpSp>
        <p:nvGrpSpPr>
          <p:cNvPr id="40964" name="Group 15"/>
          <p:cNvGrpSpPr>
            <a:grpSpLocks/>
          </p:cNvGrpSpPr>
          <p:nvPr/>
        </p:nvGrpSpPr>
        <p:grpSpPr bwMode="auto">
          <a:xfrm>
            <a:off x="180975" y="1168400"/>
            <a:ext cx="2447925" cy="2520950"/>
            <a:chOff x="113" y="1298"/>
            <a:chExt cx="1542" cy="1996"/>
          </a:xfrm>
        </p:grpSpPr>
        <p:pic>
          <p:nvPicPr>
            <p:cNvPr id="40980" name="Picture 16" descr="Silvp_S_T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175" t="5667" r="36172" b="13083"/>
            <a:stretch>
              <a:fillRect/>
            </a:stretch>
          </p:blipFill>
          <p:spPr bwMode="auto">
            <a:xfrm>
              <a:off x="113" y="1298"/>
              <a:ext cx="1044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1" name="Picture 17" descr="Silvp_S_T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5565" t="5667" r="5960" b="11166"/>
            <a:stretch>
              <a:fillRect/>
            </a:stretch>
          </p:blipFill>
          <p:spPr bwMode="auto">
            <a:xfrm>
              <a:off x="1156" y="1298"/>
              <a:ext cx="499" cy="1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965" name="Group 18"/>
          <p:cNvGrpSpPr>
            <a:grpSpLocks/>
          </p:cNvGrpSpPr>
          <p:nvPr/>
        </p:nvGrpSpPr>
        <p:grpSpPr bwMode="auto">
          <a:xfrm>
            <a:off x="2667000" y="1168400"/>
            <a:ext cx="2447925" cy="2447925"/>
            <a:chOff x="2200" y="1117"/>
            <a:chExt cx="1542" cy="1950"/>
          </a:xfrm>
        </p:grpSpPr>
        <p:pic>
          <p:nvPicPr>
            <p:cNvPr id="40978" name="Picture 19" descr="Silvp_S_MC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843" t="6541" r="36542" b="12209"/>
            <a:stretch>
              <a:fillRect/>
            </a:stretch>
          </p:blipFill>
          <p:spPr bwMode="auto">
            <a:xfrm>
              <a:off x="2200" y="1117"/>
              <a:ext cx="1043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9" name="Picture 20" descr="Silvp_S_MC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5194" t="6541" r="6331" b="12209"/>
            <a:stretch>
              <a:fillRect/>
            </a:stretch>
          </p:blipFill>
          <p:spPr bwMode="auto">
            <a:xfrm>
              <a:off x="3243" y="1117"/>
              <a:ext cx="499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6" name="Text Box 21"/>
          <p:cNvSpPr txBox="1">
            <a:spLocks noChangeArrowheads="1"/>
          </p:cNvSpPr>
          <p:nvPr/>
        </p:nvSpPr>
        <p:spPr bwMode="auto">
          <a:xfrm>
            <a:off x="3171825" y="2674938"/>
            <a:ext cx="95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FLUKA</a:t>
            </a:r>
          </a:p>
        </p:txBody>
      </p:sp>
      <p:sp>
        <p:nvSpPr>
          <p:cNvPr id="40967" name="Text Box 22"/>
          <p:cNvSpPr txBox="1">
            <a:spLocks noChangeArrowheads="1"/>
          </p:cNvSpPr>
          <p:nvPr/>
        </p:nvSpPr>
        <p:spPr bwMode="auto">
          <a:xfrm>
            <a:off x="360363" y="2676525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TPS</a:t>
            </a:r>
            <a:endParaRPr lang="de-DE" sz="18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755650" y="4168775"/>
            <a:ext cx="7991475" cy="2536825"/>
            <a:chOff x="476" y="2626"/>
            <a:chExt cx="5034" cy="1598"/>
          </a:xfrm>
        </p:grpSpPr>
        <p:pic>
          <p:nvPicPr>
            <p:cNvPr id="40976" name="Picture 24" descr="Silv_zprof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79" y="2626"/>
              <a:ext cx="2131" cy="1598"/>
            </a:xfrm>
            <a:prstGeom prst="rect">
              <a:avLst/>
            </a:prstGeom>
            <a:noFill/>
            <a:ln w="57150">
              <a:solidFill>
                <a:srgbClr val="33CC33"/>
              </a:solidFill>
              <a:miter lim="800000"/>
              <a:headEnd/>
              <a:tailEnd/>
            </a:ln>
          </p:spPr>
        </p:pic>
        <p:sp>
          <p:nvSpPr>
            <p:cNvPr id="40977" name="Line 25"/>
            <p:cNvSpPr>
              <a:spLocks noChangeShapeType="1"/>
            </p:cNvSpPr>
            <p:nvPr/>
          </p:nvSpPr>
          <p:spPr bwMode="auto">
            <a:xfrm>
              <a:off x="476" y="3430"/>
              <a:ext cx="2238" cy="1"/>
            </a:xfrm>
            <a:prstGeom prst="line">
              <a:avLst/>
            </a:prstGeom>
            <a:noFill/>
            <a:ln w="57150">
              <a:solidFill>
                <a:srgbClr val="33CC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865188" y="1168400"/>
            <a:ext cx="7920037" cy="2632075"/>
            <a:chOff x="545" y="736"/>
            <a:chExt cx="4989" cy="1658"/>
          </a:xfrm>
        </p:grpSpPr>
        <p:pic>
          <p:nvPicPr>
            <p:cNvPr id="40973" name="Picture 27" descr="Silv_yprof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4" y="811"/>
              <a:ext cx="2110" cy="1583"/>
            </a:xfrm>
            <a:prstGeom prst="rect">
              <a:avLst/>
            </a:prstGeom>
            <a:noFill/>
            <a:ln w="57150">
              <a:solidFill>
                <a:srgbClr val="FFCC99"/>
              </a:solidFill>
              <a:miter lim="800000"/>
              <a:headEnd/>
              <a:tailEnd/>
            </a:ln>
          </p:spPr>
        </p:pic>
        <p:sp>
          <p:nvSpPr>
            <p:cNvPr id="40974" name="Line 28"/>
            <p:cNvSpPr>
              <a:spLocks noChangeShapeType="1"/>
            </p:cNvSpPr>
            <p:nvPr/>
          </p:nvSpPr>
          <p:spPr bwMode="auto">
            <a:xfrm rot="5400000" flipV="1">
              <a:off x="1683" y="1190"/>
              <a:ext cx="907" cy="0"/>
            </a:xfrm>
            <a:prstGeom prst="line">
              <a:avLst/>
            </a:prstGeom>
            <a:noFill/>
            <a:ln w="76200">
              <a:solidFill>
                <a:srgbClr val="FFCC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975" name="Line 29"/>
            <p:cNvSpPr>
              <a:spLocks noChangeShapeType="1"/>
            </p:cNvSpPr>
            <p:nvPr/>
          </p:nvSpPr>
          <p:spPr bwMode="auto">
            <a:xfrm rot="5400000" flipV="1">
              <a:off x="46" y="1235"/>
              <a:ext cx="998" cy="0"/>
            </a:xfrm>
            <a:prstGeom prst="line">
              <a:avLst/>
            </a:prstGeom>
            <a:noFill/>
            <a:ln w="76200">
              <a:solidFill>
                <a:srgbClr val="FFCC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0970" name="Text Box 30"/>
          <p:cNvSpPr txBox="1">
            <a:spLocks noChangeArrowheads="1"/>
          </p:cNvSpPr>
          <p:nvPr/>
        </p:nvSpPr>
        <p:spPr bwMode="auto">
          <a:xfrm>
            <a:off x="1619250" y="760413"/>
            <a:ext cx="636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>
                <a:latin typeface="Arial" pitchFamily="34" charset="0"/>
                <a:cs typeface="Arial" pitchFamily="34" charset="0"/>
              </a:rPr>
              <a:t>mGy</a:t>
            </a:r>
          </a:p>
        </p:txBody>
      </p:sp>
      <p:sp>
        <p:nvSpPr>
          <p:cNvPr id="40971" name="Text Box 31"/>
          <p:cNvSpPr txBox="1">
            <a:spLocks noChangeArrowheads="1"/>
          </p:cNvSpPr>
          <p:nvPr/>
        </p:nvSpPr>
        <p:spPr bwMode="auto">
          <a:xfrm>
            <a:off x="4143375" y="687388"/>
            <a:ext cx="636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>
                <a:latin typeface="Arial" pitchFamily="34" charset="0"/>
                <a:cs typeface="Arial" pitchFamily="34" charset="0"/>
              </a:rPr>
              <a:t>mGy</a:t>
            </a:r>
          </a:p>
        </p:txBody>
      </p:sp>
      <p:sp>
        <p:nvSpPr>
          <p:cNvPr id="40972" name="Rectangle 32"/>
          <p:cNvSpPr>
            <a:spLocks noChangeArrowheads="1"/>
          </p:cNvSpPr>
          <p:nvPr/>
        </p:nvSpPr>
        <p:spPr bwMode="auto">
          <a:xfrm>
            <a:off x="6324600" y="838200"/>
            <a:ext cx="2501900" cy="33972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800" b="1">
                <a:latin typeface="Times New Roman" pitchFamily="18" charset="0"/>
              </a:rPr>
              <a:t>Parodi et PMB 52,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050" y="2995613"/>
            <a:ext cx="4391025" cy="3513137"/>
            <a:chOff x="12" y="2108"/>
            <a:chExt cx="2766" cy="2158"/>
          </a:xfrm>
        </p:grpSpPr>
        <p:pic>
          <p:nvPicPr>
            <p:cNvPr id="41998" name="Picture 3" descr="Tan_y-70_z35_DoseMC_colorbar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57" r="4706"/>
            <a:stretch>
              <a:fillRect/>
            </a:stretch>
          </p:blipFill>
          <p:spPr bwMode="auto">
            <a:xfrm>
              <a:off x="12" y="2201"/>
              <a:ext cx="2766" cy="2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9" name="Text Box 4"/>
            <p:cNvSpPr txBox="1">
              <a:spLocks noChangeArrowheads="1"/>
            </p:cNvSpPr>
            <p:nvPr/>
          </p:nvSpPr>
          <p:spPr bwMode="auto">
            <a:xfrm>
              <a:off x="193" y="2198"/>
              <a:ext cx="60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>
                  <a:latin typeface="Arial" pitchFamily="34" charset="0"/>
                  <a:cs typeface="Arial" pitchFamily="34" charset="0"/>
                </a:rPr>
                <a:t>FLUKA</a:t>
              </a:r>
            </a:p>
          </p:txBody>
        </p:sp>
        <p:sp>
          <p:nvSpPr>
            <p:cNvPr id="42000" name="Text Box 5"/>
            <p:cNvSpPr txBox="1">
              <a:spLocks noChangeArrowheads="1"/>
            </p:cNvSpPr>
            <p:nvPr/>
          </p:nvSpPr>
          <p:spPr bwMode="auto">
            <a:xfrm>
              <a:off x="2325" y="2108"/>
              <a:ext cx="436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800" b="1">
                  <a:latin typeface="Arial" pitchFamily="34" charset="0"/>
                  <a:cs typeface="Arial" pitchFamily="34" charset="0"/>
                </a:rPr>
                <a:t>mGy</a:t>
              </a:r>
            </a:p>
          </p:txBody>
        </p:sp>
      </p:grp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4648200" y="4800600"/>
            <a:ext cx="4427538" cy="1311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Prescribed dose: 2 GyE</a:t>
            </a:r>
          </a:p>
          <a:p>
            <a:r>
              <a:rPr lang="en-US">
                <a:latin typeface="Arial" pitchFamily="34" charset="0"/>
                <a:cs typeface="Arial" pitchFamily="34" charset="0"/>
              </a:rPr>
              <a:t>MC : ~ 7.4 10</a:t>
            </a:r>
            <a:r>
              <a:rPr lang="en-US" baseline="30000">
                <a:latin typeface="Arial" pitchFamily="34" charset="0"/>
                <a:cs typeface="Arial" pitchFamily="34" charset="0"/>
              </a:rPr>
              <a:t>7</a:t>
            </a:r>
            <a:r>
              <a:rPr lang="en-US">
                <a:latin typeface="Arial" pitchFamily="34" charset="0"/>
                <a:cs typeface="Arial" pitchFamily="34" charset="0"/>
              </a:rPr>
              <a:t>p in 12 independent runs (~ 130h each on 2.2 GHz Linux cluster)</a:t>
            </a:r>
          </a:p>
        </p:txBody>
      </p:sp>
      <p:pic>
        <p:nvPicPr>
          <p:cNvPr id="41988" name="Picture 7" descr="Tan_y-70_z35_DoseTP_colorbar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45" r="4674"/>
          <a:stretch>
            <a:fillRect/>
          </a:stretch>
        </p:blipFill>
        <p:spPr bwMode="auto">
          <a:xfrm>
            <a:off x="0" y="385763"/>
            <a:ext cx="4465638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8"/>
          <p:cNvSpPr txBox="1">
            <a:spLocks noChangeArrowheads="1"/>
          </p:cNvSpPr>
          <p:nvPr/>
        </p:nvSpPr>
        <p:spPr bwMode="auto">
          <a:xfrm>
            <a:off x="311150" y="377825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Arial" pitchFamily="34" charset="0"/>
                <a:cs typeface="Arial" pitchFamily="34" charset="0"/>
              </a:rPr>
              <a:t>TPS</a:t>
            </a:r>
            <a:endParaRPr lang="de-DE" sz="1800" b="1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306513" y="1468438"/>
            <a:ext cx="2760662" cy="3859212"/>
            <a:chOff x="753" y="1294"/>
            <a:chExt cx="1739" cy="2431"/>
          </a:xfrm>
        </p:grpSpPr>
        <p:sp>
          <p:nvSpPr>
            <p:cNvPr id="41994" name="Oval 10"/>
            <p:cNvSpPr>
              <a:spLocks noChangeArrowheads="1"/>
            </p:cNvSpPr>
            <p:nvPr/>
          </p:nvSpPr>
          <p:spPr bwMode="auto">
            <a:xfrm>
              <a:off x="753" y="3149"/>
              <a:ext cx="585" cy="57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95" name="Oval 11"/>
            <p:cNvSpPr>
              <a:spLocks noChangeArrowheads="1"/>
            </p:cNvSpPr>
            <p:nvPr/>
          </p:nvSpPr>
          <p:spPr bwMode="auto">
            <a:xfrm>
              <a:off x="783" y="1294"/>
              <a:ext cx="497" cy="46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96" name="Line 12"/>
            <p:cNvSpPr>
              <a:spLocks noChangeShapeType="1"/>
            </p:cNvSpPr>
            <p:nvPr/>
          </p:nvSpPr>
          <p:spPr bwMode="auto">
            <a:xfrm flipH="1">
              <a:off x="1282" y="2972"/>
              <a:ext cx="635" cy="137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997" name="Rectangle 13"/>
            <p:cNvSpPr>
              <a:spLocks noChangeArrowheads="1"/>
            </p:cNvSpPr>
            <p:nvPr/>
          </p:nvSpPr>
          <p:spPr bwMode="auto">
            <a:xfrm>
              <a:off x="1781" y="2610"/>
              <a:ext cx="711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 b="1">
                  <a:solidFill>
                    <a:srgbClr val="00FF00"/>
                  </a:solidFill>
                  <a:latin typeface="Arial" pitchFamily="34" charset="0"/>
                  <a:cs typeface="Arial" pitchFamily="34" charset="0"/>
                </a:rPr>
                <a:t>metallic </a:t>
              </a:r>
            </a:p>
            <a:p>
              <a:r>
                <a:rPr lang="en-US" sz="1700" b="1">
                  <a:solidFill>
                    <a:srgbClr val="00FF00"/>
                  </a:solidFill>
                  <a:latin typeface="Arial" pitchFamily="34" charset="0"/>
                  <a:cs typeface="Arial" pitchFamily="34" charset="0"/>
                </a:rPr>
                <a:t>implants</a:t>
              </a:r>
              <a:endParaRPr lang="it-IT" sz="1700" b="1">
                <a:solidFill>
                  <a:srgbClr val="00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1991" name="Rectangle 14"/>
          <p:cNvSpPr>
            <a:spLocks noChangeArrowheads="1"/>
          </p:cNvSpPr>
          <p:nvPr/>
        </p:nvSpPr>
        <p:spPr bwMode="auto">
          <a:xfrm>
            <a:off x="762000" y="6400800"/>
            <a:ext cx="307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1">
                <a:latin typeface="Times New Roman" pitchFamily="18" charset="0"/>
              </a:rPr>
              <a:t>K. Parodi et al, IJROBP 2007</a:t>
            </a:r>
          </a:p>
        </p:txBody>
      </p:sp>
      <p:sp>
        <p:nvSpPr>
          <p:cNvPr id="41992" name="Text Box 15"/>
          <p:cNvSpPr txBox="1">
            <a:spLocks noChangeArrowheads="1"/>
          </p:cNvSpPr>
          <p:nvPr/>
        </p:nvSpPr>
        <p:spPr bwMode="auto">
          <a:xfrm>
            <a:off x="3767138" y="3048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1">
                <a:latin typeface="Arial" pitchFamily="34" charset="0"/>
                <a:cs typeface="Arial" pitchFamily="34" charset="0"/>
              </a:rPr>
              <a:t>mGy</a:t>
            </a:r>
          </a:p>
        </p:txBody>
      </p:sp>
      <p:sp>
        <p:nvSpPr>
          <p:cNvPr id="41993" name="Rectangle 16"/>
          <p:cNvSpPr>
            <a:spLocks noChangeArrowheads="1"/>
          </p:cNvSpPr>
          <p:nvPr/>
        </p:nvSpPr>
        <p:spPr bwMode="auto">
          <a:xfrm>
            <a:off x="4495800" y="1219200"/>
            <a:ext cx="40449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08000" indent="-508000" algn="ctr"/>
            <a:r>
              <a:rPr lang="en-US" sz="30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Applications of FLUKA </a:t>
            </a:r>
            <a:br>
              <a:rPr lang="en-US" sz="30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30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 p therapy @ MGH</a:t>
            </a:r>
            <a:r>
              <a:rPr lang="en-US" sz="30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508000" indent="-508000" algn="ctr"/>
            <a:endParaRPr lang="de-DE" sz="2400" b="1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predictions with mixed field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39552" y="914400"/>
            <a:ext cx="8208912" cy="31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Estimation of the biological effect is important in many applications (hadron therapy, space radiation, etc…)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kern="0" dirty="0">
                <a:latin typeface="Arial" pitchFamily="34" charset="0"/>
                <a:ea typeface="ＭＳ Ｐゴシック"/>
                <a:cs typeface="Arial" pitchFamily="34" charset="0"/>
              </a:rPr>
              <a:t>T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he linear-</a:t>
            </a:r>
            <a:r>
              <a:rPr lang="en-US" kern="0" dirty="0">
                <a:latin typeface="Arial" pitchFamily="34" charset="0"/>
                <a:ea typeface="ＭＳ Ｐゴシック"/>
                <a:cs typeface="Arial" pitchFamily="34" charset="0"/>
              </a:rPr>
              <a:t>q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uadratic model for the biological response predictions is often used :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sz="1000" kern="0" dirty="0" smtClean="0">
                <a:latin typeface="Arial" pitchFamily="34" charset="0"/>
                <a:ea typeface="ＭＳ Ｐゴシック"/>
                <a:cs typeface="Arial" pitchFamily="34" charset="0"/>
              </a:rPr>
              <a:t> 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	               S = </a:t>
            </a:r>
            <a:r>
              <a:rPr lang="en-US" kern="0" dirty="0" err="1" smtClean="0">
                <a:latin typeface="Arial" pitchFamily="34" charset="0"/>
                <a:ea typeface="ＭＳ Ｐゴシック"/>
                <a:cs typeface="Arial" pitchFamily="34" charset="0"/>
              </a:rPr>
              <a:t>exp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 (-</a:t>
            </a:r>
            <a:r>
              <a:rPr lang="el-GR" kern="0" dirty="0" smtClean="0">
                <a:latin typeface="Arial" pitchFamily="34" charset="0"/>
                <a:ea typeface="ＭＳ Ｐゴシック"/>
                <a:cs typeface="Arial" pitchFamily="34" charset="0"/>
              </a:rPr>
              <a:t>α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 * D – </a:t>
            </a:r>
            <a:r>
              <a:rPr lang="el-GR" kern="0" dirty="0" smtClean="0">
                <a:latin typeface="Arial" pitchFamily="34" charset="0"/>
                <a:ea typeface="ＭＳ Ｐゴシック"/>
                <a:cs typeface="Arial" pitchFamily="34" charset="0"/>
              </a:rPr>
              <a:t>β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 * D *D)</a:t>
            </a:r>
            <a:endParaRPr lang="en-US" sz="1200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sz="1200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where S is the (cell, tissue) survival and </a:t>
            </a:r>
            <a:r>
              <a:rPr lang="el-GR" kern="0" dirty="0">
                <a:latin typeface="Arial" pitchFamily="34" charset="0"/>
                <a:ea typeface="ＭＳ Ｐゴシック"/>
                <a:cs typeface="Arial" pitchFamily="34" charset="0"/>
              </a:rPr>
              <a:t>α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 and </a:t>
            </a:r>
            <a:r>
              <a:rPr lang="el-GR" kern="0" dirty="0">
                <a:latin typeface="Arial" pitchFamily="34" charset="0"/>
                <a:ea typeface="ＭＳ Ｐゴシック"/>
                <a:cs typeface="Arial" pitchFamily="34" charset="0"/>
              </a:rPr>
              <a:t>β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 are the linear and quadratic term for the dose response. 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sz="1200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α and β values depends from many factors: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Particle type (Z, A)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Particle energy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Cell / Tissue type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Biological endpoint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…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kern="0" dirty="0">
                <a:latin typeface="Arial" pitchFamily="34" charset="0"/>
                <a:ea typeface="ＭＳ Ｐゴシック"/>
                <a:cs typeface="Arial" pitchFamily="34" charset="0"/>
              </a:rPr>
              <a:t>α and β </a:t>
            </a:r>
            <a:r>
              <a:rPr lang="en-US" kern="0" dirty="0" smtClean="0">
                <a:latin typeface="Arial" pitchFamily="34" charset="0"/>
                <a:ea typeface="ＭＳ Ｐゴシック"/>
                <a:cs typeface="Arial" pitchFamily="34" charset="0"/>
              </a:rPr>
              <a:t>values are passed to FLUKA with </a:t>
            </a:r>
            <a:r>
              <a:rPr lang="en-US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RAD-BIOL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card </a:t>
            </a:r>
            <a:endParaRPr lang="en-US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kern="0" dirty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kern="0" dirty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kern="0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7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err="1" smtClean="0">
                <a:ea typeface="ＭＳ Ｐゴシック"/>
                <a:cs typeface="ＭＳ Ｐゴシック"/>
              </a:rPr>
              <a:t>Voxel</a:t>
            </a:r>
            <a:r>
              <a:rPr lang="en-US" sz="3200" dirty="0" smtClean="0">
                <a:ea typeface="ＭＳ Ｐゴシック"/>
                <a:cs typeface="ＭＳ Ｐゴシック"/>
              </a:rPr>
              <a:t> geometries: examples</a:t>
            </a:r>
          </a:p>
        </p:txBody>
      </p:sp>
      <p:pic>
        <p:nvPicPr>
          <p:cNvPr id="17411" name="Picture 5" descr="mappaq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231900"/>
            <a:ext cx="55435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WordArt 6"/>
          <p:cNvSpPr>
            <a:spLocks noChangeAspect="1" noChangeArrowheads="1" noChangeShapeType="1" noTextEdit="1"/>
          </p:cNvSpPr>
          <p:nvPr/>
        </p:nvSpPr>
        <p:spPr bwMode="auto">
          <a:xfrm>
            <a:off x="5334000" y="1524000"/>
            <a:ext cx="2998788" cy="300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2400" kern="10" spc="48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+mj-lt"/>
                <a:ea typeface="+mj-lt"/>
                <a:cs typeface="+mj-lt"/>
              </a:rPr>
              <a:t>The Gran Sasso in FLUKA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RAD-BIOL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52736"/>
            <a:ext cx="8066856" cy="2088232"/>
          </a:xfrm>
        </p:spPr>
        <p:txBody>
          <a:bodyPr/>
          <a:lstStyle/>
          <a:p>
            <a:pPr algn="just" eaLnBrk="1" hangingPunct="1">
              <a:buNone/>
            </a:pPr>
            <a:r>
              <a:rPr lang="en-US" sz="2000" dirty="0" smtClean="0">
                <a:latin typeface="+mj-lt"/>
                <a:ea typeface="ＭＳ Ｐゴシック"/>
                <a:cs typeface="Arial" pitchFamily="34" charset="0"/>
              </a:rPr>
              <a:t>RAD-BIOL: </a:t>
            </a:r>
            <a:r>
              <a:rPr lang="en-US" dirty="0" smtClean="0">
                <a:latin typeface="+mj-lt"/>
              </a:rPr>
              <a:t>reading biological parameter cards</a:t>
            </a:r>
            <a:endParaRPr lang="en-US" sz="2000" dirty="0" smtClean="0">
              <a:latin typeface="+mj-lt"/>
              <a:ea typeface="ＭＳ Ｐゴシック"/>
              <a:cs typeface="Arial" pitchFamily="34" charset="0"/>
            </a:endParaRP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WHAT(1) 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= 0 always</a:t>
            </a: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WHAT(2-6)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: not used</a:t>
            </a: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SDUM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= </a:t>
            </a:r>
            <a:r>
              <a:rPr lang="en-US" dirty="0">
                <a:latin typeface="Arial" pitchFamily="34" charset="0"/>
                <a:ea typeface="ＭＳ Ｐゴシック"/>
                <a:cs typeface="Arial" pitchFamily="34" charset="0"/>
              </a:rPr>
              <a:t>biological data file name (10 character long) the file must 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be named </a:t>
            </a:r>
            <a:r>
              <a:rPr lang="en-US" dirty="0">
                <a:latin typeface="Arial" pitchFamily="34" charset="0"/>
                <a:ea typeface="ＭＳ Ｐゴシック"/>
                <a:cs typeface="Arial" pitchFamily="34" charset="0"/>
              </a:rPr>
              <a:t>&lt;</a:t>
            </a:r>
            <a:r>
              <a:rPr lang="en-US" dirty="0" err="1">
                <a:latin typeface="Arial" pitchFamily="34" charset="0"/>
                <a:ea typeface="ＭＳ Ｐゴシック"/>
                <a:cs typeface="Arial" pitchFamily="34" charset="0"/>
              </a:rPr>
              <a:t>sdum</a:t>
            </a:r>
            <a:r>
              <a:rPr lang="en-US" dirty="0">
                <a:latin typeface="Arial" pitchFamily="34" charset="0"/>
                <a:ea typeface="ＭＳ Ｐゴシック"/>
                <a:cs typeface="Arial" pitchFamily="34" charset="0"/>
              </a:rPr>
              <a:t>&gt;.</a:t>
            </a:r>
            <a:r>
              <a:rPr lang="en-US" dirty="0" err="1" smtClean="0">
                <a:latin typeface="Arial" pitchFamily="34" charset="0"/>
                <a:ea typeface="ＭＳ Ｐゴシック"/>
                <a:cs typeface="Arial" pitchFamily="34" charset="0"/>
              </a:rPr>
              <a:t>dat</a:t>
            </a:r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pic>
        <p:nvPicPr>
          <p:cNvPr id="5" name="Picture 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861048"/>
            <a:ext cx="4608512" cy="2907378"/>
          </a:xfrm>
          <a:prstGeom prst="rect">
            <a:avLst/>
          </a:prstGeom>
        </p:spPr>
      </p:pic>
      <p:sp>
        <p:nvSpPr>
          <p:cNvPr id="6" name="Text Box 1029"/>
          <p:cNvSpPr txBox="1">
            <a:spLocks noChangeArrowheads="1"/>
          </p:cNvSpPr>
          <p:nvPr/>
        </p:nvSpPr>
        <p:spPr bwMode="auto">
          <a:xfrm>
            <a:off x="323528" y="3146363"/>
            <a:ext cx="856895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Example of an input biological table for H, He and C ions expressed </a:t>
            </a:r>
          </a:p>
          <a:p>
            <a:pPr marL="342900" indent="-342900" eaLnBrk="0" hangingPunct="0">
              <a:lnSpc>
                <a:spcPct val="9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as RBE</a:t>
            </a:r>
            <a:r>
              <a:rPr lang="el-GR" baseline="-250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photons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 function of MeV /u   </a:t>
            </a:r>
            <a:endParaRPr 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9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TPSSCORE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52736"/>
            <a:ext cx="8066856" cy="3456384"/>
          </a:xfrm>
        </p:spPr>
        <p:txBody>
          <a:bodyPr/>
          <a:lstStyle/>
          <a:p>
            <a:pPr marL="0" algn="just" eaLnBrk="1" hangingPunct="1">
              <a:buNone/>
            </a:pPr>
            <a:r>
              <a:rPr lang="en-US" sz="2000" dirty="0" smtClean="0">
                <a:latin typeface="+mj-lt"/>
              </a:rPr>
              <a:t>This </a:t>
            </a:r>
            <a:r>
              <a:rPr lang="en-US" sz="2000" dirty="0">
                <a:latin typeface="+mj-lt"/>
              </a:rPr>
              <a:t>card controls some scoring parameters relevant for TPS-like </a:t>
            </a:r>
            <a:r>
              <a:rPr lang="en-US" sz="2000" dirty="0" smtClean="0">
                <a:latin typeface="+mj-lt"/>
              </a:rPr>
              <a:t>calculations.</a:t>
            </a:r>
          </a:p>
          <a:p>
            <a:pPr marL="0" lvl="1" indent="-342900" algn="just" eaLnBrk="1" hangingPunct="1">
              <a:buClr>
                <a:schemeClr val="hlink"/>
              </a:buClr>
              <a:buSzPct val="80000"/>
              <a:buNone/>
            </a:pPr>
            <a:r>
              <a:rPr lang="en-US" sz="2000" dirty="0" smtClean="0">
                <a:latin typeface="+mj-lt"/>
              </a:rPr>
              <a:t>For 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SDUM</a:t>
            </a:r>
            <a:r>
              <a:rPr lang="en-US" dirty="0" smtClean="0">
                <a:latin typeface="Arial" pitchFamily="34" charset="0"/>
                <a:ea typeface="ＭＳ Ｐゴシック"/>
                <a:cs typeface="Arial" pitchFamily="34" charset="0"/>
              </a:rPr>
              <a:t> = </a:t>
            </a:r>
            <a:r>
              <a:rPr lang="en-US" dirty="0" smtClean="0">
                <a:solidFill>
                  <a:srgbClr val="0099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BIOTOBIN</a:t>
            </a:r>
          </a:p>
          <a:p>
            <a:pPr lvl="1" eaLnBrk="1" hangingPunct="1"/>
            <a:r>
              <a:rPr lang="en-US" dirty="0" smtClean="0">
                <a:solidFill>
                  <a:srgbClr val="008000"/>
                </a:solidFill>
                <a:latin typeface="+mj-lt"/>
                <a:ea typeface="ＭＳ Ｐゴシック"/>
                <a:cs typeface="Arial" pitchFamily="34" charset="0"/>
              </a:rPr>
              <a:t>WHAT(1) </a:t>
            </a:r>
            <a:r>
              <a:rPr lang="en-US" dirty="0" smtClean="0">
                <a:latin typeface="+mj-lt"/>
                <a:ea typeface="ＭＳ Ｐゴシック"/>
                <a:cs typeface="Arial" pitchFamily="34" charset="0"/>
              </a:rPr>
              <a:t>= &gt; 0, </a:t>
            </a:r>
            <a:r>
              <a:rPr lang="en-US" kern="1200" dirty="0" smtClean="0">
                <a:latin typeface="+mj-lt"/>
                <a:ea typeface="ＭＳ Ｐゴシック" charset="-128"/>
                <a:cs typeface="ＭＳ Ｐゴシック" charset="-128"/>
              </a:rPr>
              <a:t>alpha-beta cellular line index to be associated to the USRBIN</a:t>
            </a:r>
            <a:r>
              <a:rPr lang="en-US" dirty="0">
                <a:latin typeface="+mj-lt"/>
              </a:rPr>
              <a:t> </a:t>
            </a:r>
            <a:r>
              <a:rPr lang="en-US" kern="1200" dirty="0" smtClean="0">
                <a:latin typeface="+mj-lt"/>
                <a:ea typeface="ＭＳ Ｐゴシック" charset="-128"/>
                <a:cs typeface="ＭＳ Ｐゴシック" charset="-128"/>
              </a:rPr>
              <a:t>defined by </a:t>
            </a:r>
            <a:r>
              <a:rPr lang="en-US" kern="1200" dirty="0" smtClean="0">
                <a:solidFill>
                  <a:srgbClr val="009900"/>
                </a:solidFill>
                <a:latin typeface="+mj-lt"/>
                <a:ea typeface="ＭＳ Ｐゴシック" charset="-128"/>
                <a:cs typeface="ＭＳ Ｐゴシック" charset="-128"/>
              </a:rPr>
              <a:t>WHAT(4)</a:t>
            </a:r>
            <a:r>
              <a:rPr lang="en-US" kern="1200" dirty="0" smtClean="0">
                <a:solidFill>
                  <a:srgbClr val="002060"/>
                </a:solidFill>
                <a:latin typeface="+mj-lt"/>
                <a:ea typeface="ＭＳ Ｐゴシック" charset="-128"/>
                <a:cs typeface="ＭＳ Ｐゴシック" charset="-128"/>
              </a:rPr>
              <a:t>-</a:t>
            </a:r>
            <a:r>
              <a:rPr lang="en-US" kern="1200" dirty="0" smtClean="0">
                <a:solidFill>
                  <a:srgbClr val="009900"/>
                </a:solidFill>
                <a:latin typeface="+mj-lt"/>
                <a:ea typeface="ＭＳ Ｐゴシック" charset="-128"/>
                <a:cs typeface="ＭＳ Ｐゴシック" charset="-128"/>
              </a:rPr>
              <a:t>WHAT(6) </a:t>
            </a:r>
            <a:r>
              <a:rPr lang="en-US" kern="1200" dirty="0" smtClean="0">
                <a:latin typeface="+mj-lt"/>
                <a:ea typeface="ＭＳ Ｐゴシック" charset="-128"/>
                <a:cs typeface="ＭＳ Ｐゴシック" charset="-128"/>
              </a:rPr>
              <a:t>(see </a:t>
            </a:r>
            <a:r>
              <a:rPr lang="en-US" kern="1200" dirty="0" smtClean="0">
                <a:solidFill>
                  <a:srgbClr val="009900"/>
                </a:solidFill>
                <a:latin typeface="+mj-lt"/>
                <a:ea typeface="ＭＳ Ｐゴシック" charset="-128"/>
                <a:cs typeface="ＭＳ Ｐゴシック" charset="-128"/>
              </a:rPr>
              <a:t>RAD-BIOL</a:t>
            </a:r>
            <a:r>
              <a:rPr lang="en-US" kern="1200" dirty="0" smtClean="0">
                <a:latin typeface="+mj-lt"/>
                <a:ea typeface="ＭＳ Ｐゴシック" charset="-128"/>
                <a:cs typeface="ＭＳ Ｐゴシック" charset="-128"/>
              </a:rPr>
              <a:t>)</a:t>
            </a:r>
            <a:endParaRPr lang="en-US" dirty="0" smtClean="0">
              <a:solidFill>
                <a:srgbClr val="008000"/>
              </a:solidFill>
              <a:latin typeface="+mj-lt"/>
              <a:ea typeface="ＭＳ Ｐゴシック"/>
              <a:cs typeface="Arial" pitchFamily="34" charset="0"/>
            </a:endParaRP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+mj-lt"/>
                <a:ea typeface="ＭＳ Ｐゴシック"/>
                <a:cs typeface="Arial" pitchFamily="34" charset="0"/>
              </a:rPr>
              <a:t>WHAT(2), WHAT(3)</a:t>
            </a:r>
            <a:r>
              <a:rPr lang="en-US" dirty="0" smtClean="0">
                <a:latin typeface="+mj-lt"/>
                <a:ea typeface="ＭＳ Ｐゴシック"/>
                <a:cs typeface="Arial" pitchFamily="34" charset="0"/>
              </a:rPr>
              <a:t> = not used</a:t>
            </a: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latin typeface="+mj-lt"/>
                <a:ea typeface="ＭＳ Ｐゴシック"/>
                <a:cs typeface="Arial" pitchFamily="34" charset="0"/>
              </a:rPr>
              <a:t>WHAT(4) </a:t>
            </a:r>
            <a:r>
              <a:rPr lang="en-US" dirty="0" smtClean="0">
                <a:latin typeface="+mj-lt"/>
                <a:ea typeface="ＭＳ Ｐゴシック"/>
                <a:cs typeface="Arial" pitchFamily="34" charset="0"/>
              </a:rPr>
              <a:t>= from binning </a:t>
            </a:r>
            <a:r>
              <a:rPr lang="en-US" sz="1800" kern="1200" dirty="0" smtClean="0">
                <a:solidFill>
                  <a:srgbClr val="009900"/>
                </a:solidFill>
                <a:ea typeface="ＭＳ Ｐゴシック" charset="-128"/>
                <a:cs typeface="ＭＳ Ｐゴシック" charset="-128"/>
              </a:rPr>
              <a:t>WHAT(4)</a:t>
            </a: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ea typeface="ＭＳ Ｐゴシック"/>
                <a:cs typeface="Arial" pitchFamily="34" charset="0"/>
              </a:rPr>
              <a:t>WHAT(5) </a:t>
            </a:r>
            <a:r>
              <a:rPr lang="en-US" dirty="0">
                <a:ea typeface="ＭＳ Ｐゴシック"/>
                <a:cs typeface="Arial" pitchFamily="34" charset="0"/>
              </a:rPr>
              <a:t>= </a:t>
            </a:r>
            <a:r>
              <a:rPr lang="en-US" dirty="0" smtClean="0">
                <a:ea typeface="ＭＳ Ｐゴシック"/>
                <a:cs typeface="Arial" pitchFamily="34" charset="0"/>
              </a:rPr>
              <a:t>to </a:t>
            </a:r>
            <a:r>
              <a:rPr lang="en-US" dirty="0">
                <a:ea typeface="ＭＳ Ｐゴシック"/>
                <a:cs typeface="Arial" pitchFamily="34" charset="0"/>
              </a:rPr>
              <a:t>binning </a:t>
            </a:r>
            <a:r>
              <a:rPr lang="en-US" sz="1800" kern="1200" dirty="0" smtClean="0">
                <a:solidFill>
                  <a:srgbClr val="009900"/>
                </a:solidFill>
                <a:ea typeface="ＭＳ Ｐゴシック" charset="-128"/>
                <a:cs typeface="ＭＳ Ｐゴシック" charset="-128"/>
              </a:rPr>
              <a:t>WHAT(5)</a:t>
            </a:r>
            <a:endParaRPr lang="en-US" dirty="0">
              <a:ea typeface="ＭＳ Ｐゴシック"/>
              <a:cs typeface="Arial" pitchFamily="34" charset="0"/>
            </a:endParaRPr>
          </a:p>
          <a:p>
            <a:pPr lvl="1" algn="just" eaLnBrk="1" hangingPunct="1"/>
            <a:r>
              <a:rPr lang="en-US" dirty="0" smtClean="0">
                <a:solidFill>
                  <a:srgbClr val="008000"/>
                </a:solidFill>
                <a:ea typeface="ＭＳ Ｐゴシック"/>
                <a:cs typeface="Arial" pitchFamily="34" charset="0"/>
              </a:rPr>
              <a:t>WHAT(6) </a:t>
            </a:r>
            <a:r>
              <a:rPr lang="en-US" dirty="0">
                <a:ea typeface="ＭＳ Ｐゴシック"/>
                <a:cs typeface="Arial" pitchFamily="34" charset="0"/>
              </a:rPr>
              <a:t>= </a:t>
            </a:r>
            <a:r>
              <a:rPr lang="en-US" dirty="0" smtClean="0">
                <a:ea typeface="ＭＳ Ｐゴシック"/>
                <a:cs typeface="Arial" pitchFamily="34" charset="0"/>
              </a:rPr>
              <a:t>in step of </a:t>
            </a:r>
            <a:r>
              <a:rPr lang="en-US" sz="1800" kern="1200" dirty="0" smtClean="0">
                <a:solidFill>
                  <a:srgbClr val="009900"/>
                </a:solidFill>
                <a:ea typeface="ＭＳ Ｐゴシック" charset="-128"/>
                <a:cs typeface="ＭＳ Ｐゴシック" charset="-128"/>
              </a:rPr>
              <a:t>WHAT(6)</a:t>
            </a:r>
            <a:endParaRPr lang="en-US" dirty="0">
              <a:ea typeface="ＭＳ Ｐゴシック"/>
              <a:cs typeface="Arial" pitchFamily="34" charset="0"/>
            </a:endParaRPr>
          </a:p>
          <a:p>
            <a:pPr marL="457200" lvl="1" indent="0" algn="just" eaLnBrk="1" hangingPunct="1">
              <a:buNone/>
            </a:pPr>
            <a:endParaRPr lang="en-US" dirty="0" smtClean="0">
              <a:latin typeface="+mj-lt"/>
              <a:ea typeface="ＭＳ Ｐゴシック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4900" y="4647456"/>
            <a:ext cx="820891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RAD-BIOL                                                              TABLENAMAB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USRBIN           11.   ALPHA-D      -42.       10.        0.      30.0ALPHADa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USRBIN            0.        0.       0.0      100.               600.0 &amp;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USRBIN           11.  SQBETA-D      -42.       10.        0.      30.0BETADa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USRBIN            0.        0.       0.0      100.               600.0 &amp;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TPSSCORE      1.                       </a:t>
            </a:r>
            <a:r>
              <a:rPr kumimoji="0" lang="de-DE" altLang="de-DE" sz="18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ALPHADa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 </a:t>
            </a:r>
            <a:r>
              <a:rPr kumimoji="0" lang="de-DE" altLang="de-DE" sz="18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BETADa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         BIOTOBIN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08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 bldLvl="2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/>
              <a:t>TPSSCORE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09600" y="1052736"/>
            <a:ext cx="7924800" cy="773832"/>
          </a:xfrm>
        </p:spPr>
        <p:txBody>
          <a:bodyPr/>
          <a:lstStyle/>
          <a:p>
            <a:r>
              <a:rPr lang="en-US" dirty="0" smtClean="0"/>
              <a:t>Use TPSSCORE to calculate the mixed radiation field liner and quadratic term (left panel)</a:t>
            </a:r>
          </a:p>
          <a:p>
            <a:r>
              <a:rPr lang="en-US" dirty="0" smtClean="0"/>
              <a:t>Use USRBIN dose (D) and TPSSCORE to calculate biological dose (D</a:t>
            </a:r>
            <a:r>
              <a:rPr lang="en-US" baseline="-25000" dirty="0" smtClean="0"/>
              <a:t>RBE</a:t>
            </a:r>
            <a:r>
              <a:rPr lang="en-US" dirty="0" smtClean="0"/>
              <a:t>, right panel in red) in the post-processing</a:t>
            </a: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200269"/>
            <a:ext cx="8138638" cy="3037043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528" y="6392952"/>
            <a:ext cx="78406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400" b="1" i="1" dirty="0">
                <a:solidFill>
                  <a:srgbClr val="002060"/>
                </a:solidFill>
                <a:cs typeface="Arial" panose="020B0604020202020204" pitchFamily="34" charset="0"/>
              </a:rPr>
              <a:t>G. </a:t>
            </a:r>
            <a:r>
              <a:rPr lang="de-DE" altLang="de-DE" sz="1400" b="1" i="1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Battistoni</a:t>
            </a:r>
            <a:r>
              <a:rPr lang="de-DE" altLang="de-DE" sz="14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, et al. Frontiers in </a:t>
            </a:r>
            <a:r>
              <a:rPr lang="de-DE" altLang="de-DE" sz="1400" b="1" i="1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Oncology</a:t>
            </a:r>
            <a:r>
              <a:rPr lang="de-DE" altLang="de-DE" sz="14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 2016</a:t>
            </a:r>
            <a:endParaRPr lang="de-DE" altLang="de-DE" sz="14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1847" y="207445"/>
            <a:ext cx="8854752" cy="609600"/>
          </a:xfrm>
        </p:spPr>
        <p:txBody>
          <a:bodyPr/>
          <a:lstStyle/>
          <a:p>
            <a:r>
              <a:rPr lang="en-US" sz="2800" dirty="0" smtClean="0"/>
              <a:t>FLUKA biological application  for </a:t>
            </a:r>
            <a:r>
              <a:rPr lang="en-US" sz="2800" baseline="30000" dirty="0" smtClean="0"/>
              <a:t>12</a:t>
            </a:r>
            <a:r>
              <a:rPr lang="en-US" sz="2800" dirty="0" smtClean="0"/>
              <a:t>C ion therapy</a:t>
            </a:r>
            <a:endParaRPr lang="en-US" sz="2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098158" y="875568"/>
            <a:ext cx="39558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400" b="1" i="1" dirty="0">
                <a:solidFill>
                  <a:srgbClr val="002060"/>
                </a:solidFill>
                <a:cs typeface="Arial" panose="020B0604020202020204" pitchFamily="34" charset="0"/>
              </a:rPr>
              <a:t>A. </a:t>
            </a:r>
            <a:r>
              <a:rPr lang="de-DE" altLang="de-DE" sz="1400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Mairani</a:t>
            </a:r>
            <a:r>
              <a:rPr lang="de-DE" altLang="de-DE" sz="1400" b="1" i="1" dirty="0">
                <a:solidFill>
                  <a:srgbClr val="002060"/>
                </a:solidFill>
                <a:cs typeface="Arial" panose="020B0604020202020204" pitchFamily="34" charset="0"/>
              </a:rPr>
              <a:t>, et </a:t>
            </a:r>
            <a:r>
              <a:rPr lang="de-DE" altLang="de-DE" sz="14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al. PMB 2010</a:t>
            </a:r>
            <a:endParaRPr lang="de-DE" altLang="de-DE" sz="1400" b="1" i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251520" y="1334959"/>
            <a:ext cx="4908550" cy="2155825"/>
            <a:chOff x="560839" y="1273175"/>
            <a:chExt cx="4908552" cy="2155825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39" y="1273175"/>
              <a:ext cx="2339975" cy="215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016" y="1273175"/>
              <a:ext cx="2492375" cy="215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26171" y="907920"/>
            <a:ext cx="19653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de-DE" sz="2000" b="1" i="1" dirty="0">
                <a:solidFill>
                  <a:srgbClr val="333333"/>
                </a:solidFill>
                <a:latin typeface="+mn-lt"/>
              </a:rPr>
              <a:t>in vitro </a:t>
            </a:r>
            <a:r>
              <a:rPr lang="en-US" altLang="de-DE" sz="2000" b="1" dirty="0">
                <a:solidFill>
                  <a:srgbClr val="333333"/>
                </a:solidFill>
                <a:latin typeface="+mn-lt"/>
              </a:rPr>
              <a:t>data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580384" y="944433"/>
            <a:ext cx="19653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de-DE" sz="2000" b="1" dirty="0">
                <a:solidFill>
                  <a:srgbClr val="333333"/>
                </a:solidFill>
                <a:latin typeface="+mn-lt"/>
              </a:rPr>
              <a:t>predictions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23528" y="6392952"/>
            <a:ext cx="78406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400" b="1" i="1" dirty="0">
                <a:solidFill>
                  <a:srgbClr val="002060"/>
                </a:solidFill>
                <a:cs typeface="Arial" panose="020B0604020202020204" pitchFamily="34" charset="0"/>
              </a:rPr>
              <a:t>G. </a:t>
            </a:r>
            <a:r>
              <a:rPr lang="de-DE" altLang="de-DE" sz="1400" b="1" i="1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Magro</a:t>
            </a:r>
            <a:r>
              <a:rPr lang="de-DE" altLang="de-DE" sz="14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, et al. PMB 2017</a:t>
            </a:r>
            <a:endParaRPr lang="de-DE" altLang="de-DE" sz="14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5136379" y="1841264"/>
            <a:ext cx="33512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de-DE" sz="2000" b="1" dirty="0" smtClean="0">
                <a:solidFill>
                  <a:srgbClr val="333333"/>
                </a:solidFill>
                <a:latin typeface="+mn-lt"/>
              </a:rPr>
              <a:t>FLUKA </a:t>
            </a:r>
            <a:r>
              <a:rPr lang="en-US" altLang="de-DE" sz="2000" b="1" dirty="0">
                <a:solidFill>
                  <a:srgbClr val="333333"/>
                </a:solidFill>
                <a:latin typeface="+mn-lt"/>
              </a:rPr>
              <a:t>+ LEM model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5017196" y="3147669"/>
            <a:ext cx="335121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de-DE" sz="2000" b="1" dirty="0" smtClean="0">
                <a:solidFill>
                  <a:srgbClr val="333333"/>
                </a:solidFill>
                <a:latin typeface="+mn-lt"/>
              </a:rPr>
              <a:t>FLUKA </a:t>
            </a:r>
            <a:r>
              <a:rPr lang="en-US" altLang="de-DE" sz="2000" b="1" dirty="0">
                <a:solidFill>
                  <a:srgbClr val="333333"/>
                </a:solidFill>
                <a:latin typeface="+mn-lt"/>
              </a:rPr>
              <a:t>+ NIRS approach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05" y="3576459"/>
            <a:ext cx="7413879" cy="273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6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82000" cy="762000"/>
          </a:xfrm>
        </p:spPr>
        <p:txBody>
          <a:bodyPr/>
          <a:lstStyle/>
          <a:p>
            <a:r>
              <a:rPr lang="en-US" sz="3000" smtClean="0">
                <a:ea typeface="ＭＳ Ｐゴシック"/>
                <a:cs typeface="ＭＳ Ｐゴシック"/>
              </a:rPr>
              <a:t>Applications of FLUKA to p therapy @ MGH</a:t>
            </a:r>
            <a:r>
              <a:rPr lang="en-US" sz="3300" smtClean="0">
                <a:ea typeface="ＭＳ Ｐゴシック"/>
                <a:cs typeface="ＭＳ Ｐゴシック"/>
              </a:rPr>
              <a:t> </a:t>
            </a:r>
            <a:endParaRPr lang="de-DE" sz="3300" smtClean="0">
              <a:ea typeface="ＭＳ Ｐゴシック"/>
              <a:cs typeface="ＭＳ Ｐゴシック"/>
            </a:endParaRP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76200" y="1295400"/>
            <a:ext cx="4686300" cy="4829175"/>
            <a:chOff x="48" y="702"/>
            <a:chExt cx="2952" cy="3042"/>
          </a:xfrm>
        </p:grpSpPr>
        <p:pic>
          <p:nvPicPr>
            <p:cNvPr id="43018" name="Picture 4" descr="doheaTP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868" r="31300" b="9273"/>
            <a:stretch>
              <a:fillRect/>
            </a:stretch>
          </p:blipFill>
          <p:spPr bwMode="auto">
            <a:xfrm>
              <a:off x="48" y="750"/>
              <a:ext cx="2256" cy="2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9" name="Picture 5" descr="doheaTP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2495" r="4599" b="9273"/>
            <a:stretch>
              <a:fillRect/>
            </a:stretch>
          </p:blipFill>
          <p:spPr bwMode="auto">
            <a:xfrm>
              <a:off x="2304" y="750"/>
              <a:ext cx="696" cy="2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0" name="Text Box 6"/>
            <p:cNvSpPr txBox="1">
              <a:spLocks noChangeArrowheads="1"/>
            </p:cNvSpPr>
            <p:nvPr/>
          </p:nvSpPr>
          <p:spPr bwMode="auto">
            <a:xfrm>
              <a:off x="2256" y="702"/>
              <a:ext cx="5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Arial" pitchFamily="34" charset="0"/>
                </a:rPr>
                <a:t>mGy</a:t>
              </a:r>
              <a:endParaRPr lang="de-DE" sz="2400">
                <a:latin typeface="Arial" pitchFamily="34" charset="0"/>
              </a:endParaRPr>
            </a:p>
          </p:txBody>
        </p:sp>
      </p:grpSp>
      <p:grpSp>
        <p:nvGrpSpPr>
          <p:cNvPr id="43012" name="Group 7"/>
          <p:cNvGrpSpPr>
            <a:grpSpLocks/>
          </p:cNvGrpSpPr>
          <p:nvPr/>
        </p:nvGrpSpPr>
        <p:grpSpPr bwMode="auto">
          <a:xfrm>
            <a:off x="4800600" y="1266825"/>
            <a:ext cx="4343400" cy="4829175"/>
            <a:chOff x="3024" y="720"/>
            <a:chExt cx="2736" cy="3042"/>
          </a:xfrm>
        </p:grpSpPr>
        <p:pic>
          <p:nvPicPr>
            <p:cNvPr id="43015" name="Picture 8" descr="doheadoseMC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868" r="31300" b="10727"/>
            <a:stretch>
              <a:fillRect/>
            </a:stretch>
          </p:blipFill>
          <p:spPr bwMode="auto">
            <a:xfrm>
              <a:off x="3024" y="798"/>
              <a:ext cx="2256" cy="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6" name="Picture 9" descr="doheadoseMC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2051" r="4599" b="10727"/>
            <a:stretch>
              <a:fillRect/>
            </a:stretch>
          </p:blipFill>
          <p:spPr bwMode="auto">
            <a:xfrm>
              <a:off x="5040" y="816"/>
              <a:ext cx="720" cy="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7" name="Text Box 10"/>
            <p:cNvSpPr txBox="1">
              <a:spLocks noChangeArrowheads="1"/>
            </p:cNvSpPr>
            <p:nvPr/>
          </p:nvSpPr>
          <p:spPr bwMode="auto">
            <a:xfrm>
              <a:off x="5047" y="720"/>
              <a:ext cx="5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Arial" pitchFamily="34" charset="0"/>
                </a:rPr>
                <a:t>mGy</a:t>
              </a:r>
              <a:endParaRPr lang="de-DE" sz="2400">
                <a:latin typeface="Arial" pitchFamily="34" charset="0"/>
              </a:endParaRPr>
            </a:p>
          </p:txBody>
        </p:sp>
      </p:grpSp>
      <p:sp>
        <p:nvSpPr>
          <p:cNvPr id="43013" name="Text Box 11"/>
          <p:cNvSpPr txBox="1">
            <a:spLocks noChangeArrowheads="1"/>
          </p:cNvSpPr>
          <p:nvPr/>
        </p:nvSpPr>
        <p:spPr bwMode="auto">
          <a:xfrm>
            <a:off x="1920875" y="990600"/>
            <a:ext cx="409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/>
              <a:t>Clival Chordoma, 0.96 GyE / field</a:t>
            </a:r>
            <a:endParaRPr lang="de-DE"/>
          </a:p>
        </p:txBody>
      </p:sp>
      <p:sp>
        <p:nvSpPr>
          <p:cNvPr id="43014" name="Rectangle 18"/>
          <p:cNvSpPr>
            <a:spLocks noChangeArrowheads="1"/>
          </p:cNvSpPr>
          <p:nvPr/>
        </p:nvSpPr>
        <p:spPr bwMode="auto">
          <a:xfrm>
            <a:off x="6400800" y="838200"/>
            <a:ext cx="2163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Arial" pitchFamily="34" charset="0"/>
              </a:rPr>
              <a:t>Planned dose</a:t>
            </a:r>
            <a:endParaRPr lang="de-DE" sz="2400" b="1" i="1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7772400" cy="762000"/>
          </a:xfrm>
        </p:spPr>
        <p:txBody>
          <a:bodyPr/>
          <a:lstStyle/>
          <a:p>
            <a:r>
              <a:rPr lang="en-US" sz="3300" smtClean="0">
                <a:ea typeface="ＭＳ Ｐゴシック"/>
                <a:cs typeface="ＭＳ Ｐゴシック"/>
              </a:rPr>
              <a:t>Post-radiation PET/CT @ </a:t>
            </a:r>
            <a:r>
              <a:rPr lang="it-IT" sz="3300" smtClean="0">
                <a:ea typeface="ＭＳ Ｐゴシック"/>
                <a:cs typeface="ＭＳ Ｐゴシック"/>
              </a:rPr>
              <a:t>MGH</a:t>
            </a:r>
            <a:endParaRPr lang="de-DE" sz="2400" b="1" smtClean="0">
              <a:ea typeface="ＭＳ Ｐゴシック"/>
              <a:cs typeface="ＭＳ Ｐゴシック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838200"/>
            <a:ext cx="793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/>
              <a:t>Clival Chordoma, 0.96 GyE / field, </a:t>
            </a:r>
            <a:r>
              <a:rPr lang="it-IT" i="1">
                <a:latin typeface="Symbol" pitchFamily="18" charset="2"/>
              </a:rPr>
              <a:t>D</a:t>
            </a:r>
            <a:r>
              <a:rPr lang="it-IT"/>
              <a:t>T1   ~ 26 min, </a:t>
            </a:r>
            <a:r>
              <a:rPr lang="it-IT" i="1">
                <a:latin typeface="Symbol" pitchFamily="18" charset="2"/>
              </a:rPr>
              <a:t>D</a:t>
            </a:r>
            <a:r>
              <a:rPr lang="it-IT"/>
              <a:t>T2   ~ 16 min</a:t>
            </a:r>
            <a:r>
              <a:rPr lang="it-IT" sz="2400">
                <a:latin typeface="Arial" pitchFamily="34" charset="0"/>
              </a:rPr>
              <a:t>  </a:t>
            </a:r>
            <a:endParaRPr lang="de-DE" sz="2400">
              <a:latin typeface="Arial" pitchFamily="34" charset="0"/>
            </a:endParaRPr>
          </a:p>
        </p:txBody>
      </p:sp>
      <p:pic>
        <p:nvPicPr>
          <p:cNvPr id="44036" name="Picture 4" descr="dohe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868" r="31300" b="9273"/>
          <a:stretch>
            <a:fillRect/>
          </a:stretch>
        </p:blipFill>
        <p:spPr bwMode="auto">
          <a:xfrm>
            <a:off x="0" y="1219200"/>
            <a:ext cx="35814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 descr="dohea"/>
          <p:cNvPicPr>
            <a:picLocks noChangeAspect="1" noChangeArrowheads="1"/>
          </p:cNvPicPr>
          <p:nvPr/>
        </p:nvPicPr>
        <p:blipFill>
          <a:blip r:embed="rId3" cstate="print"/>
          <a:srcRect l="80270" r="4599" b="10727"/>
          <a:stretch>
            <a:fillRect/>
          </a:stretch>
        </p:blipFill>
        <p:spPr bwMode="auto">
          <a:xfrm>
            <a:off x="3581400" y="1295400"/>
            <a:ext cx="12954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505200" y="1219200"/>
            <a:ext cx="113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Arial" pitchFamily="34" charset="0"/>
              </a:rPr>
              <a:t>Bq / ml</a:t>
            </a:r>
            <a:endParaRPr lang="de-DE" sz="2400">
              <a:latin typeface="Arial" pitchFamily="34" charset="0"/>
            </a:endParaRPr>
          </a:p>
        </p:txBody>
      </p:sp>
      <p:pic>
        <p:nvPicPr>
          <p:cNvPr id="44039" name="Picture 7" descr="doheaMC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868" r="32190" b="10727"/>
          <a:stretch>
            <a:fillRect/>
          </a:stretch>
        </p:blipFill>
        <p:spPr bwMode="auto">
          <a:xfrm>
            <a:off x="4724400" y="1295400"/>
            <a:ext cx="35052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8" descr="doheaMC"/>
          <p:cNvPicPr>
            <a:picLocks noChangeAspect="1" noChangeArrowheads="1"/>
          </p:cNvPicPr>
          <p:nvPr/>
        </p:nvPicPr>
        <p:blipFill>
          <a:blip r:embed="rId4" cstate="print"/>
          <a:srcRect l="82051" r="6378" b="10727"/>
          <a:stretch>
            <a:fillRect/>
          </a:stretch>
        </p:blipFill>
        <p:spPr bwMode="auto">
          <a:xfrm>
            <a:off x="8153400" y="1295400"/>
            <a:ext cx="9906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7859713" y="1219200"/>
            <a:ext cx="1131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Arial" pitchFamily="34" charset="0"/>
              </a:rPr>
              <a:t>Bq / ml</a:t>
            </a:r>
            <a:endParaRPr lang="de-DE" sz="2400">
              <a:latin typeface="Arial" pitchFamily="34" charset="0"/>
            </a:endParaRPr>
          </a:p>
        </p:txBody>
      </p:sp>
      <p:sp>
        <p:nvSpPr>
          <p:cNvPr id="44042" name="Rectangle 15"/>
          <p:cNvSpPr>
            <a:spLocks noChangeArrowheads="1"/>
          </p:cNvSpPr>
          <p:nvPr/>
        </p:nvSpPr>
        <p:spPr bwMode="auto">
          <a:xfrm>
            <a:off x="6477000" y="381000"/>
            <a:ext cx="2574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Arial" pitchFamily="34" charset="0"/>
              </a:rPr>
              <a:t>Average Activity</a:t>
            </a:r>
            <a:endParaRPr lang="de-DE" sz="2400" b="1" i="1">
              <a:latin typeface="Arial" pitchFamily="34" charset="0"/>
            </a:endParaRPr>
          </a:p>
        </p:txBody>
      </p:sp>
      <p:sp>
        <p:nvSpPr>
          <p:cNvPr id="44043" name="Line 21"/>
          <p:cNvSpPr>
            <a:spLocks noChangeShapeType="1"/>
          </p:cNvSpPr>
          <p:nvPr/>
        </p:nvSpPr>
        <p:spPr bwMode="auto">
          <a:xfrm flipV="1">
            <a:off x="1619250" y="4005263"/>
            <a:ext cx="0" cy="1008062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4044" name="Text Box 22"/>
          <p:cNvSpPr txBox="1">
            <a:spLocks noChangeArrowheads="1"/>
          </p:cNvSpPr>
          <p:nvPr/>
        </p:nvSpPr>
        <p:spPr bwMode="auto">
          <a:xfrm>
            <a:off x="519113" y="4456113"/>
            <a:ext cx="1147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>
                <a:solidFill>
                  <a:srgbClr val="FF9933"/>
                </a:solidFill>
                <a:latin typeface="Arial" pitchFamily="34" charset="0"/>
              </a:rPr>
              <a:t>1 Field</a:t>
            </a:r>
          </a:p>
        </p:txBody>
      </p:sp>
      <p:sp>
        <p:nvSpPr>
          <p:cNvPr id="44045" name="Line 23"/>
          <p:cNvSpPr>
            <a:spLocks noChangeShapeType="1"/>
          </p:cNvSpPr>
          <p:nvPr/>
        </p:nvSpPr>
        <p:spPr bwMode="auto">
          <a:xfrm rot="16200000" flipV="1">
            <a:off x="3059907" y="2780506"/>
            <a:ext cx="0" cy="1008063"/>
          </a:xfrm>
          <a:prstGeom prst="line">
            <a:avLst/>
          </a:prstGeom>
          <a:noFill/>
          <a:ln w="76200">
            <a:solidFill>
              <a:srgbClr val="FF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4046" name="Text Box 24"/>
          <p:cNvSpPr txBox="1">
            <a:spLocks noChangeArrowheads="1"/>
          </p:cNvSpPr>
          <p:nvPr/>
        </p:nvSpPr>
        <p:spPr bwMode="auto">
          <a:xfrm>
            <a:off x="2411413" y="2636838"/>
            <a:ext cx="1147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>
                <a:solidFill>
                  <a:srgbClr val="FF9933"/>
                </a:solidFill>
                <a:latin typeface="Arial" pitchFamily="34" charset="0"/>
              </a:rPr>
              <a:t>2 Field</a:t>
            </a:r>
          </a:p>
        </p:txBody>
      </p:sp>
      <p:sp>
        <p:nvSpPr>
          <p:cNvPr id="44047" name="Rectangle 25"/>
          <p:cNvSpPr>
            <a:spLocks noChangeArrowheads="1"/>
          </p:cNvSpPr>
          <p:nvPr/>
        </p:nvSpPr>
        <p:spPr bwMode="auto">
          <a:xfrm>
            <a:off x="838200" y="6248400"/>
            <a:ext cx="307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1" dirty="0">
                <a:latin typeface="Times New Roman" pitchFamily="18" charset="0"/>
              </a:rPr>
              <a:t>K. </a:t>
            </a:r>
            <a:r>
              <a:rPr lang="de-DE" sz="1800" b="1" dirty="0" err="1">
                <a:latin typeface="Times New Roman" pitchFamily="18" charset="0"/>
              </a:rPr>
              <a:t>Parodi</a:t>
            </a:r>
            <a:r>
              <a:rPr lang="de-DE" sz="1800" b="1" dirty="0">
                <a:latin typeface="Times New Roman" pitchFamily="18" charset="0"/>
              </a:rPr>
              <a:t> et al, IJROBP 2007</a:t>
            </a: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4211960" y="6111875"/>
            <a:ext cx="475265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… and FLUKA-</a:t>
            </a:r>
            <a:r>
              <a:rPr lang="en-GB" dirty="0" err="1">
                <a:solidFill>
                  <a:schemeClr val="tx2"/>
                </a:solidFill>
              </a:rPr>
              <a:t>voxel</a:t>
            </a:r>
            <a:r>
              <a:rPr lang="en-GB" dirty="0">
                <a:solidFill>
                  <a:schemeClr val="tx2"/>
                </a:solidFill>
              </a:rPr>
              <a:t> functionalities being also used at </a:t>
            </a:r>
            <a:r>
              <a:rPr lang="en-GB" dirty="0" smtClean="0">
                <a:solidFill>
                  <a:schemeClr val="tx2"/>
                </a:solidFill>
              </a:rPr>
              <a:t>HIT and CNAO </a:t>
            </a:r>
            <a:r>
              <a:rPr lang="en-GB" dirty="0">
                <a:solidFill>
                  <a:schemeClr val="tx2"/>
                </a:solidFill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/>
                <a:cs typeface="ＭＳ Ｐゴシック"/>
              </a:rPr>
              <a:t>Voxel geometries: examples</a:t>
            </a:r>
          </a:p>
        </p:txBody>
      </p:sp>
      <p:pic>
        <p:nvPicPr>
          <p:cNvPr id="18435" name="Picture 7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1447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685800" y="8382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200" b="1">
                <a:latin typeface="Times New Roman" pitchFamily="18" charset="0"/>
              </a:rPr>
              <a:t>The anthropomorphic </a:t>
            </a:r>
            <a:r>
              <a:rPr lang="it-IT" sz="2200" b="1">
                <a:solidFill>
                  <a:srgbClr val="FF0000"/>
                </a:solidFill>
                <a:latin typeface="Times New Roman" pitchFamily="18" charset="0"/>
              </a:rPr>
              <a:t>GOLEM phantom </a:t>
            </a:r>
          </a:p>
        </p:txBody>
      </p:sp>
      <p:grpSp>
        <p:nvGrpSpPr>
          <p:cNvPr id="2" name="Group 1036"/>
          <p:cNvGrpSpPr>
            <a:grpSpLocks/>
          </p:cNvGrpSpPr>
          <p:nvPr/>
        </p:nvGrpSpPr>
        <p:grpSpPr bwMode="auto">
          <a:xfrm>
            <a:off x="2971800" y="933450"/>
            <a:ext cx="5316538" cy="5543550"/>
            <a:chOff x="1872" y="624"/>
            <a:chExt cx="3349" cy="3492"/>
          </a:xfrm>
        </p:grpSpPr>
        <p:pic>
          <p:nvPicPr>
            <p:cNvPr id="18439" name="Picture 9" descr="golem_flair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083" t="16656" r="37750" b="23354"/>
            <a:stretch>
              <a:fillRect/>
            </a:stretch>
          </p:blipFill>
          <p:spPr bwMode="auto">
            <a:xfrm>
              <a:off x="3552" y="624"/>
              <a:ext cx="1669" cy="3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0" name="AutoShape 1033"/>
            <p:cNvSpPr>
              <a:spLocks noChangeArrowheads="1"/>
            </p:cNvSpPr>
            <p:nvPr/>
          </p:nvSpPr>
          <p:spPr bwMode="auto">
            <a:xfrm>
              <a:off x="1872" y="1417"/>
              <a:ext cx="1632" cy="1612"/>
            </a:xfrm>
            <a:prstGeom prst="rightArrow">
              <a:avLst>
                <a:gd name="adj1" fmla="val 50000"/>
                <a:gd name="adj2" fmla="val 25310"/>
              </a:avLst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/>
                <a:t>Implementation in FLUKA</a:t>
              </a:r>
              <a:endParaRPr lang="de-DE"/>
            </a:p>
            <a:p>
              <a:pPr algn="ctr"/>
              <a:r>
                <a:rPr lang="de-DE"/>
                <a:t>(radioprotection applications)</a:t>
              </a:r>
            </a:p>
          </p:txBody>
        </p:sp>
      </p:grpSp>
      <p:sp>
        <p:nvSpPr>
          <p:cNvPr id="18438" name="Rectangle 1034"/>
          <p:cNvSpPr>
            <a:spLocks noChangeArrowheads="1"/>
          </p:cNvSpPr>
          <p:nvPr/>
        </p:nvSpPr>
        <p:spPr bwMode="auto">
          <a:xfrm>
            <a:off x="2438400" y="5715000"/>
            <a:ext cx="1701800" cy="64135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800" b="1">
                <a:latin typeface="Times New Roman" pitchFamily="18" charset="0"/>
              </a:rPr>
              <a:t>Petoussi-Henss</a:t>
            </a:r>
            <a:r>
              <a:rPr lang="it-IT" sz="1800" b="1">
                <a:solidFill>
                  <a:srgbClr val="FFFF00"/>
                </a:solidFill>
                <a:latin typeface="Times New Roman" pitchFamily="18" charset="0"/>
              </a:rPr>
              <a:t> </a:t>
            </a:r>
            <a:br>
              <a:rPr lang="it-IT" sz="1800" b="1">
                <a:solidFill>
                  <a:srgbClr val="FFFF00"/>
                </a:solidFill>
                <a:latin typeface="Times New Roman" pitchFamily="18" charset="0"/>
              </a:rPr>
            </a:br>
            <a:r>
              <a:rPr lang="it-IT" sz="1800" b="1">
                <a:latin typeface="Times New Roman" pitchFamily="18" charset="0"/>
              </a:rPr>
              <a:t>et al, 2002</a:t>
            </a:r>
            <a:endParaRPr lang="en-US" sz="18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8458200" cy="609600"/>
          </a:xfrm>
        </p:spPr>
        <p:txBody>
          <a:bodyPr/>
          <a:lstStyle/>
          <a:p>
            <a:pPr eaLnBrk="1" hangingPunct="1"/>
            <a:r>
              <a:rPr lang="en-US" sz="3200" smtClean="0">
                <a:ea typeface="ＭＳ Ｐゴシック"/>
                <a:cs typeface="ＭＳ Ｐゴシック"/>
              </a:rPr>
              <a:t>Voxel geometries in medical applications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09600" y="685800"/>
            <a:ext cx="792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en-US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dirty="0" err="1"/>
              <a:t>Voxel</a:t>
            </a:r>
            <a:r>
              <a:rPr lang="en-US" dirty="0"/>
              <a:t> geometries are especially useful to import CT scan of a human body, e.g., for </a:t>
            </a:r>
            <a:r>
              <a:rPr lang="en-US" dirty="0" err="1">
                <a:latin typeface="Arial" pitchFamily="34" charset="0"/>
              </a:rPr>
              <a:t>dosimetric</a:t>
            </a:r>
            <a:r>
              <a:rPr lang="en-US" dirty="0"/>
              <a:t> calculations of the planned treatment in radiotherapy</a:t>
            </a:r>
          </a:p>
        </p:txBody>
      </p:sp>
      <p:grpSp>
        <p:nvGrpSpPr>
          <p:cNvPr id="2" name="Group 1052"/>
          <p:cNvGrpSpPr>
            <a:grpSpLocks/>
          </p:cNvGrpSpPr>
          <p:nvPr/>
        </p:nvGrpSpPr>
        <p:grpSpPr bwMode="auto">
          <a:xfrm>
            <a:off x="609600" y="1905000"/>
            <a:ext cx="8458200" cy="4876800"/>
            <a:chOff x="384" y="1200"/>
            <a:chExt cx="5328" cy="3072"/>
          </a:xfrm>
        </p:grpSpPr>
        <p:grpSp>
          <p:nvGrpSpPr>
            <p:cNvPr id="19461" name="Group 1034"/>
            <p:cNvGrpSpPr>
              <a:grpSpLocks/>
            </p:cNvGrpSpPr>
            <p:nvPr/>
          </p:nvGrpSpPr>
          <p:grpSpPr bwMode="auto">
            <a:xfrm>
              <a:off x="384" y="1296"/>
              <a:ext cx="2688" cy="2688"/>
              <a:chOff x="48" y="702"/>
              <a:chExt cx="2952" cy="3042"/>
            </a:xfrm>
          </p:grpSpPr>
          <p:pic>
            <p:nvPicPr>
              <p:cNvPr id="19469" name="Picture 1035" descr="doheaTP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6868" r="31300" b="9273"/>
              <a:stretch>
                <a:fillRect/>
              </a:stretch>
            </p:blipFill>
            <p:spPr bwMode="auto">
              <a:xfrm>
                <a:off x="48" y="750"/>
                <a:ext cx="2256" cy="29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70" name="Picture 1036" descr="doheaTP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2495" r="4599" b="9273"/>
              <a:stretch>
                <a:fillRect/>
              </a:stretch>
            </p:blipFill>
            <p:spPr bwMode="auto">
              <a:xfrm>
                <a:off x="2304" y="750"/>
                <a:ext cx="696" cy="29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71" name="Text Box 1037"/>
              <p:cNvSpPr txBox="1">
                <a:spLocks noChangeArrowheads="1"/>
              </p:cNvSpPr>
              <p:nvPr/>
            </p:nvSpPr>
            <p:spPr bwMode="auto">
              <a:xfrm>
                <a:off x="2255" y="702"/>
                <a:ext cx="573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" pitchFamily="34" charset="0"/>
                  </a:rPr>
                  <a:t>mGy</a:t>
                </a:r>
                <a:endParaRPr lang="de-DE" sz="2400">
                  <a:latin typeface="Arial" pitchFamily="34" charset="0"/>
                </a:endParaRPr>
              </a:p>
            </p:txBody>
          </p:sp>
        </p:grpSp>
        <p:grpSp>
          <p:nvGrpSpPr>
            <p:cNvPr id="19462" name="Group 1038"/>
            <p:cNvGrpSpPr>
              <a:grpSpLocks/>
            </p:cNvGrpSpPr>
            <p:nvPr/>
          </p:nvGrpSpPr>
          <p:grpSpPr bwMode="auto">
            <a:xfrm>
              <a:off x="3120" y="1248"/>
              <a:ext cx="2592" cy="2743"/>
              <a:chOff x="3024" y="720"/>
              <a:chExt cx="2736" cy="3042"/>
            </a:xfrm>
          </p:grpSpPr>
          <p:pic>
            <p:nvPicPr>
              <p:cNvPr id="19466" name="Picture 1039" descr="doheadoseMC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6868" r="31300" b="10727"/>
              <a:stretch>
                <a:fillRect/>
              </a:stretch>
            </p:blipFill>
            <p:spPr bwMode="auto">
              <a:xfrm>
                <a:off x="3024" y="798"/>
                <a:ext cx="2256" cy="29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67" name="Picture 1040" descr="doheadoseMC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82051" r="4599" b="10727"/>
              <a:stretch>
                <a:fillRect/>
              </a:stretch>
            </p:blipFill>
            <p:spPr bwMode="auto">
              <a:xfrm>
                <a:off x="5040" y="816"/>
                <a:ext cx="720" cy="29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68" name="Text Box 1041"/>
              <p:cNvSpPr txBox="1">
                <a:spLocks noChangeArrowheads="1"/>
              </p:cNvSpPr>
              <p:nvPr/>
            </p:nvSpPr>
            <p:spPr bwMode="auto">
              <a:xfrm>
                <a:off x="5048" y="720"/>
                <a:ext cx="549" cy="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" pitchFamily="34" charset="0"/>
                  </a:rPr>
                  <a:t>mGy</a:t>
                </a:r>
                <a:endParaRPr lang="de-DE" sz="2400">
                  <a:latin typeface="Arial" pitchFamily="34" charset="0"/>
                </a:endParaRPr>
              </a:p>
            </p:txBody>
          </p:sp>
        </p:grpSp>
        <p:sp>
          <p:nvSpPr>
            <p:cNvPr id="19463" name="Text Box 1047"/>
            <p:cNvSpPr txBox="1">
              <a:spLocks noChangeArrowheads="1"/>
            </p:cNvSpPr>
            <p:nvPr/>
          </p:nvSpPr>
          <p:spPr bwMode="auto">
            <a:xfrm>
              <a:off x="2141" y="4041"/>
              <a:ext cx="1224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 sz="1800" b="1">
                  <a:latin typeface="Times New Roman" pitchFamily="18" charset="0"/>
                </a:rPr>
                <a:t>Parodi et al., 2007</a:t>
              </a:r>
              <a:endParaRPr lang="de-DE" sz="1800" b="1">
                <a:latin typeface="Times New Roman" pitchFamily="18" charset="0"/>
              </a:endParaRPr>
            </a:p>
          </p:txBody>
        </p:sp>
        <p:sp>
          <p:nvSpPr>
            <p:cNvPr id="19464" name="Text Box 1048"/>
            <p:cNvSpPr txBox="1">
              <a:spLocks noChangeArrowheads="1"/>
            </p:cNvSpPr>
            <p:nvPr/>
          </p:nvSpPr>
          <p:spPr bwMode="auto">
            <a:xfrm rot="-27330">
              <a:off x="3792" y="1200"/>
              <a:ext cx="864" cy="288"/>
            </a:xfrm>
            <a:prstGeom prst="rect">
              <a:avLst/>
            </a:prstGeom>
            <a:solidFill>
              <a:schemeClr val="bg2"/>
            </a:solidFill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FFFF99"/>
                  </a:solidFill>
                </a:rPr>
                <a:t>FLUKA</a:t>
              </a:r>
              <a:endParaRPr lang="de-DE" sz="2400" b="1">
                <a:solidFill>
                  <a:srgbClr val="FFFF99"/>
                </a:solidFill>
              </a:endParaRPr>
            </a:p>
          </p:txBody>
        </p:sp>
        <p:sp>
          <p:nvSpPr>
            <p:cNvPr id="19465" name="Text Box 1051"/>
            <p:cNvSpPr txBox="1">
              <a:spLocks noChangeArrowheads="1"/>
            </p:cNvSpPr>
            <p:nvPr/>
          </p:nvSpPr>
          <p:spPr bwMode="auto">
            <a:xfrm rot="-27330">
              <a:off x="528" y="1248"/>
              <a:ext cx="1774" cy="288"/>
            </a:xfrm>
            <a:prstGeom prst="rect">
              <a:avLst/>
            </a:prstGeom>
            <a:solidFill>
              <a:schemeClr val="bg2"/>
            </a:solidFill>
            <a:ln w="28575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FFFF99"/>
                  </a:solidFill>
                </a:rPr>
                <a:t>Commercial TPS</a:t>
              </a:r>
              <a:endParaRPr lang="de-DE" sz="2400" b="1">
                <a:solidFill>
                  <a:srgbClr val="FFFF99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Voxel geometry with PET-CT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BC020-4BEF-4DA2-A776-E6F475A4EB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3" descr="pet_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63" y="1050523"/>
            <a:ext cx="8110165" cy="5511376"/>
          </a:xfrm>
          <a:prstGeom prst="rect">
            <a:avLst/>
          </a:prstGeom>
          <a:noFill/>
          <a:ln>
            <a:noFill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91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/>
                <a:cs typeface="ＭＳ Ｐゴシック"/>
              </a:rPr>
              <a:t>The FLUKA voxel geometry</a:t>
            </a:r>
            <a:endParaRPr lang="en-US" sz="3200" baseline="30000" smtClean="0">
              <a:ea typeface="ＭＳ Ｐゴシック"/>
              <a:cs typeface="ＭＳ Ｐゴシック"/>
            </a:endParaRP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620688"/>
            <a:ext cx="79248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The CT scan contains integer values “Hounsfield Unit” reflecting the X-ray attenuation coefficient </a:t>
            </a:r>
            <a:r>
              <a:rPr lang="en-US" sz="2000" dirty="0" err="1" smtClean="0">
                <a:latin typeface="Symbol" pitchFamily="18" charset="2"/>
                <a:ea typeface="ＭＳ Ｐゴシック"/>
                <a:cs typeface="ＭＳ Ｐゴシック"/>
              </a:rPr>
              <a:t>m</a:t>
            </a:r>
            <a:r>
              <a:rPr lang="en-US" sz="2000" baseline="-25000" dirty="0" err="1" smtClean="0">
                <a:latin typeface="Arial" pitchFamily="34" charset="0"/>
                <a:ea typeface="ＭＳ Ｐゴシック"/>
                <a:cs typeface="ＭＳ Ｐゴシック"/>
              </a:rPr>
              <a:t>x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     </a:t>
            </a:r>
            <a:r>
              <a:rPr lang="en-US" sz="1000" dirty="0" smtClean="0">
                <a:latin typeface="Arial" pitchFamily="34" charset="0"/>
                <a:ea typeface="ＭＳ Ｐゴシック"/>
                <a:cs typeface="ＭＳ Ｐゴシック"/>
              </a:rPr>
              <a:t>     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      </a:t>
            </a:r>
            <a:r>
              <a:rPr lang="en-US" sz="2000" dirty="0" err="1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HU</a:t>
            </a:r>
            <a:r>
              <a:rPr lang="en-US" sz="2000" baseline="-25000" dirty="0" err="1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x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 = 1000 (</a:t>
            </a:r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  <a:ea typeface="ＭＳ Ｐゴシック"/>
                <a:cs typeface="ＭＳ Ｐゴシック"/>
              </a:rPr>
              <a:t>m</a:t>
            </a:r>
            <a:r>
              <a:rPr lang="en-US" sz="2000" baseline="-25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x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-</a:t>
            </a:r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  <a:ea typeface="ＭＳ Ｐゴシック"/>
                <a:cs typeface="ＭＳ Ｐゴシック"/>
              </a:rPr>
              <a:t>m</a:t>
            </a:r>
            <a:r>
              <a:rPr lang="en-US" sz="2000" baseline="-25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H20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) / </a:t>
            </a:r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  <a:ea typeface="ＭＳ Ｐゴシック"/>
                <a:cs typeface="ＭＳ Ｐゴシック"/>
              </a:rPr>
              <a:t>m</a:t>
            </a:r>
            <a:r>
              <a:rPr lang="en-US" sz="2000" baseline="-25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H20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,  typically 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-1000 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  <a:sym typeface="Symbol" pitchFamily="18" charset="2"/>
              </a:rPr>
              <a:t>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 HU 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  <a:sym typeface="Symbol" pitchFamily="18" charset="2"/>
              </a:rPr>
              <a:t>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ea typeface="ＭＳ Ｐゴシック"/>
                <a:cs typeface="ＭＳ Ｐゴシック"/>
              </a:rPr>
              <a:t> 3500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/>
            </a:r>
            <a:b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lang="en-US" sz="1000" dirty="0" smtClean="0"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We will use loosely the word “</a:t>
            </a:r>
            <a:r>
              <a:rPr lang="en-US" sz="20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organ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” to indicate a </a:t>
            </a:r>
            <a:r>
              <a:rPr lang="en-US" sz="20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group of </a:t>
            </a:r>
            <a:r>
              <a:rPr lang="en-US" sz="2000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voxels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(or even more than one group) </a:t>
            </a:r>
            <a:r>
              <a:rPr lang="en-US" sz="20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made of the same “tissue” material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(same HU value or in a given HU interval)</a:t>
            </a:r>
          </a:p>
          <a:p>
            <a:pPr algn="just" eaLnBrk="1" hangingPunct="1">
              <a:lnSpc>
                <a:spcPct val="90000"/>
              </a:lnSpc>
            </a:pPr>
            <a:endParaRPr lang="en-US" sz="3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The code handles each </a:t>
            </a:r>
            <a:r>
              <a:rPr lang="en-US" sz="20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organ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as a </a:t>
            </a:r>
            <a:r>
              <a:rPr lang="en-US" sz="20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CG region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, possibly in addition to other conventional “</a:t>
            </a:r>
            <a:r>
              <a:rPr lang="en-US" sz="2000" dirty="0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non-</a:t>
            </a:r>
            <a:r>
              <a:rPr lang="en-US" sz="2000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  <a:cs typeface="ＭＳ Ｐゴシック"/>
              </a:rPr>
              <a:t>voxel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” regions defined by the user</a:t>
            </a:r>
          </a:p>
          <a:p>
            <a:pPr algn="just" eaLnBrk="1" hangingPunct="1">
              <a:lnSpc>
                <a:spcPct val="90000"/>
              </a:lnSpc>
            </a:pPr>
            <a:endParaRPr lang="en-US" sz="3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The </a:t>
            </a:r>
            <a:r>
              <a:rPr lang="en-US" sz="2000" dirty="0" err="1" smtClean="0">
                <a:latin typeface="Arial" pitchFamily="34" charset="0"/>
                <a:ea typeface="ＭＳ Ｐゴシック"/>
                <a:cs typeface="ＭＳ Ｐゴシック"/>
              </a:rPr>
              <a:t>voxel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structure can be complemented by parts written in the standard Combinatorial geometry</a:t>
            </a:r>
          </a:p>
          <a:p>
            <a:pPr algn="just" eaLnBrk="1" hangingPunct="1">
              <a:lnSpc>
                <a:spcPct val="90000"/>
              </a:lnSpc>
            </a:pPr>
            <a:endParaRPr lang="en-US" sz="3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The code assumes that the </a:t>
            </a:r>
            <a:r>
              <a:rPr lang="en-US" sz="2000" dirty="0" err="1" smtClean="0">
                <a:latin typeface="Arial" pitchFamily="34" charset="0"/>
                <a:ea typeface="ＭＳ Ｐゴシック"/>
                <a:cs typeface="ＭＳ Ｐゴシック"/>
              </a:rPr>
              <a:t>voxel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structure is contained in a parallelepiped. This </a:t>
            </a:r>
            <a:r>
              <a:rPr lang="en-US" sz="2000" b="1" dirty="0" smtClean="0">
                <a:solidFill>
                  <a:srgbClr val="006600"/>
                </a:solidFill>
                <a:latin typeface="Arial" pitchFamily="34" charset="0"/>
                <a:ea typeface="ＭＳ Ｐゴシック"/>
                <a:cs typeface="ＭＳ Ｐゴシック"/>
              </a:rPr>
              <a:t>RPP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is automatically generated from the </a:t>
            </a:r>
            <a:r>
              <a:rPr lang="en-US" sz="2000" dirty="0" err="1" smtClean="0">
                <a:latin typeface="Arial" pitchFamily="34" charset="0"/>
                <a:ea typeface="ＭＳ Ｐゴシック"/>
                <a:cs typeface="ＭＳ Ｐゴシック"/>
              </a:rPr>
              <a:t>voxel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information.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In the past conversion programs customized by the user were needed, </a:t>
            </a:r>
            <a:r>
              <a:rPr lang="en-US" sz="2000" b="1" dirty="0" smtClean="0">
                <a:latin typeface="Arial" pitchFamily="34" charset="0"/>
                <a:ea typeface="ＭＳ Ｐゴシック"/>
                <a:cs typeface="ＭＳ Ｐゴシック"/>
              </a:rPr>
              <a:t>recently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for medical applications </a:t>
            </a:r>
            <a:r>
              <a:rPr lang="en-US" sz="2000" b="1" dirty="0" smtClean="0">
                <a:latin typeface="Arial" pitchFamily="34" charset="0"/>
                <a:ea typeface="ＭＳ Ｐゴシック"/>
                <a:cs typeface="ＭＳ Ｐゴシック"/>
              </a:rPr>
              <a:t>FLAIR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takes care of the conversion.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4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4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4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The FLUKA voxel geometry</a:t>
            </a:r>
            <a:endParaRPr lang="en-US" baseline="30000" smtClean="0">
              <a:ea typeface="ＭＳ Ｐゴシック"/>
              <a:cs typeface="ＭＳ Ｐゴシック"/>
            </a:endParaRP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55712"/>
            <a:ext cx="8153400" cy="5181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To describe a </a:t>
            </a:r>
            <a:r>
              <a:rPr lang="en-US" dirty="0" err="1" smtClean="0">
                <a:latin typeface="Arial" pitchFamily="34" charset="0"/>
                <a:ea typeface="ＭＳ Ｐゴシック"/>
                <a:cs typeface="ＭＳ Ｐゴシック"/>
              </a:rPr>
              <a:t>voxel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geometry, the user must </a:t>
            </a:r>
            <a:r>
              <a:rPr lang="en-US" b="1" dirty="0" smtClean="0">
                <a:latin typeface="Arial" pitchFamily="34" charset="0"/>
                <a:ea typeface="ＭＳ Ｐゴシック"/>
                <a:cs typeface="ＭＳ Ｐゴシック"/>
              </a:rPr>
              <a:t>convert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his </a:t>
            </a:r>
            <a:r>
              <a:rPr lang="en-US" b="1" dirty="0" smtClean="0">
                <a:latin typeface="Arial" pitchFamily="34" charset="0"/>
                <a:ea typeface="ＭＳ Ｐゴシック"/>
                <a:cs typeface="ＭＳ Ｐゴシック"/>
              </a:rPr>
              <a:t>CT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scan or equivalent data to a format understood by FLUKA. Starting from DICOM images, this is performed directly by FLAIR.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This stage should :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</a:rPr>
              <a:t>Assign an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organ index to 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</a:rPr>
              <a:t>each </a:t>
            </a:r>
            <a:r>
              <a:rPr lang="en-US" dirty="0" err="1" smtClean="0">
                <a:solidFill>
                  <a:srgbClr val="008000"/>
                </a:solidFill>
                <a:latin typeface="Arial" pitchFamily="34" charset="0"/>
                <a:ea typeface="ＭＳ Ｐゴシック"/>
              </a:rPr>
              <a:t>voxel</a:t>
            </a:r>
            <a:r>
              <a:rPr lang="en-US" dirty="0" smtClean="0">
                <a:latin typeface="Arial" pitchFamily="34" charset="0"/>
                <a:ea typeface="ＭＳ Ｐゴシック"/>
              </a:rPr>
              <a:t>.  In many practical cases, the user will have a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continuum of HU (CT values)</a:t>
            </a:r>
            <a:r>
              <a:rPr lang="en-US" dirty="0" smtClean="0">
                <a:latin typeface="Arial" pitchFamily="34" charset="0"/>
                <a:ea typeface="ＭＳ Ｐゴシック"/>
              </a:rPr>
              <a:t>, and may have to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group these values in intervals.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</a:rPr>
              <a:t>Each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organ</a:t>
            </a:r>
            <a:r>
              <a:rPr lang="en-US" dirty="0" smtClean="0">
                <a:latin typeface="Arial" pitchFamily="34" charset="0"/>
                <a:ea typeface="ＭＳ Ｐゴシック"/>
              </a:rPr>
              <a:t> is identified by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a unique integer</a:t>
            </a:r>
            <a:r>
              <a:rPr lang="en-US" dirty="0" smtClean="0">
                <a:latin typeface="Arial" pitchFamily="34" charset="0"/>
                <a:ea typeface="ＭＳ Ｐゴシック"/>
              </a:rPr>
              <a:t> </a:t>
            </a:r>
            <a:r>
              <a:rPr lang="en-US" dirty="0" smtClean="0">
                <a:latin typeface="Arial" pitchFamily="34" charset="0"/>
                <a:ea typeface="ＭＳ Ｐゴシック"/>
                <a:cs typeface="Tahoma" pitchFamily="34" charset="0"/>
              </a:rPr>
              <a:t>≤</a:t>
            </a:r>
            <a:r>
              <a:rPr lang="en-US" dirty="0" smtClean="0">
                <a:latin typeface="Arial" pitchFamily="34" charset="0"/>
                <a:ea typeface="ＭＳ Ｐゴシック"/>
              </a:rPr>
              <a:t>32767. The organ numbering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does not need to be contiguous </a:t>
            </a:r>
            <a:r>
              <a:rPr lang="en-US" dirty="0" smtClean="0">
                <a:latin typeface="Arial" pitchFamily="34" charset="0"/>
                <a:ea typeface="ＭＳ Ｐゴシック"/>
              </a:rPr>
              <a:t>i.e. “holes” in the numbering sequence are allowed.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One of the organs</a:t>
            </a:r>
            <a:r>
              <a:rPr lang="en-US" dirty="0" smtClean="0">
                <a:latin typeface="Arial" pitchFamily="34" charset="0"/>
                <a:ea typeface="ＭＳ Ｐゴシック"/>
              </a:rPr>
              <a:t> must have number </a:t>
            </a:r>
            <a:r>
              <a:rPr lang="en-US" b="1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0</a:t>
            </a:r>
            <a:r>
              <a:rPr lang="en-US" dirty="0" smtClean="0">
                <a:latin typeface="Arial" pitchFamily="34" charset="0"/>
                <a:ea typeface="ＭＳ Ｐゴシック"/>
              </a:rPr>
              <a:t> and plays the role of the 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medium surrounding the </a:t>
            </a:r>
            <a:r>
              <a:rPr lang="en-US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voxels</a:t>
            </a:r>
            <a:r>
              <a:rPr lang="en-US" dirty="0" smtClean="0">
                <a:latin typeface="Arial" pitchFamily="34" charset="0"/>
                <a:ea typeface="ＭＳ Ｐゴシック"/>
              </a:rPr>
              <a:t> (usually vacuum or air).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/>
              </a:rPr>
              <a:t>The user assigns to 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</a:rPr>
              <a:t>each NONZERO organ</a:t>
            </a:r>
            <a:r>
              <a:rPr lang="en-US" dirty="0" smtClean="0">
                <a:latin typeface="Arial" pitchFamily="34" charset="0"/>
                <a:ea typeface="ＭＳ Ｐゴシック"/>
              </a:rPr>
              <a:t> a </a:t>
            </a:r>
            <a:r>
              <a:rPr lang="en-US" dirty="0" err="1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voxel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ea typeface="ＭＳ Ｐゴシック"/>
              </a:rPr>
              <a:t>-region number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ＭＳ Ｐゴシック"/>
              </a:rPr>
              <a:t>. </a:t>
            </a:r>
            <a:r>
              <a:rPr lang="en-US" dirty="0" smtClean="0">
                <a:latin typeface="Arial" pitchFamily="34" charset="0"/>
                <a:ea typeface="ＭＳ Ｐゴシック"/>
              </a:rPr>
              <a:t>The </a:t>
            </a:r>
            <a:r>
              <a:rPr lang="en-US" dirty="0" err="1" smtClean="0">
                <a:latin typeface="Arial" pitchFamily="34" charset="0"/>
                <a:ea typeface="ＭＳ Ｐゴシック"/>
              </a:rPr>
              <a:t>voxel</a:t>
            </a:r>
            <a:r>
              <a:rPr lang="en-US" dirty="0" smtClean="0">
                <a:latin typeface="Arial" pitchFamily="34" charset="0"/>
                <a:ea typeface="ＭＳ Ｐゴシック"/>
              </a:rPr>
              <a:t>-region numbering has to be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</a:rPr>
              <a:t> contiguous </a:t>
            </a:r>
            <a:r>
              <a:rPr lang="en-US" dirty="0" smtClean="0">
                <a:latin typeface="Arial" pitchFamily="34" charset="0"/>
                <a:ea typeface="ＭＳ Ｐゴシック"/>
              </a:rPr>
              <a:t>and starts</a:t>
            </a:r>
            <a:r>
              <a:rPr lang="en-US" dirty="0" smtClean="0">
                <a:solidFill>
                  <a:srgbClr val="008000"/>
                </a:solidFill>
                <a:latin typeface="Arial" pitchFamily="34" charset="0"/>
                <a:ea typeface="ＭＳ Ｐゴシック"/>
              </a:rPr>
              <a:t> from 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The FLUKA voxel geometry</a:t>
            </a:r>
            <a:r>
              <a:rPr lang="en-US" baseline="30000" smtClean="0"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25538"/>
            <a:ext cx="799465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The information is input to FLUKA through a special file *.</a:t>
            </a:r>
            <a:r>
              <a:rPr lang="en-US" sz="2000" dirty="0" err="1" smtClean="0">
                <a:latin typeface="Arial" pitchFamily="34" charset="0"/>
                <a:ea typeface="ＭＳ Ｐゴシック"/>
                <a:cs typeface="ＭＳ Ｐゴシック"/>
              </a:rPr>
              <a:t>vxl</a:t>
            </a: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 containing: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Arial" pitchFamily="34" charset="0"/>
                <a:ea typeface="ＭＳ Ｐゴシック"/>
              </a:rPr>
              <a:t>The number of voxels in each coordinate axis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>
                <a:latin typeface="Arial" pitchFamily="34" charset="0"/>
                <a:ea typeface="ＭＳ Ｐゴシック"/>
              </a:rPr>
              <a:t>The voxel dimension in each coordinate axis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Arial" pitchFamily="34" charset="0"/>
                <a:ea typeface="ＭＳ Ｐゴシック"/>
              </a:rPr>
              <a:t>The number of voxel-regions, and the maximum organ number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Arial" pitchFamily="34" charset="0"/>
                <a:ea typeface="ＭＳ Ｐゴシック"/>
              </a:rPr>
              <a:t>A list of the organ corresponding to each voxel</a:t>
            </a:r>
            <a:endParaRPr lang="en-US" sz="1600" dirty="0" smtClean="0">
              <a:solidFill>
                <a:srgbClr val="008000"/>
              </a:solidFill>
              <a:latin typeface="Arial" pitchFamily="34" charset="0"/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Arial" pitchFamily="34" charset="0"/>
                <a:ea typeface="ＭＳ Ｐゴシック"/>
              </a:rPr>
              <a:t>A list of the</a:t>
            </a:r>
            <a:r>
              <a:rPr lang="en-US" sz="1800" dirty="0" smtClean="0">
                <a:solidFill>
                  <a:srgbClr val="010103"/>
                </a:solidFill>
                <a:latin typeface="Arial" pitchFamily="34" charset="0"/>
                <a:ea typeface="ＭＳ Ｐゴシック"/>
              </a:rPr>
              <a:t> </a:t>
            </a:r>
            <a:r>
              <a:rPr lang="en-US" sz="1800" dirty="0" err="1" smtClean="0">
                <a:solidFill>
                  <a:srgbClr val="010103"/>
                </a:solidFill>
                <a:latin typeface="Arial" pitchFamily="34" charset="0"/>
                <a:ea typeface="ＭＳ Ｐゴシック"/>
              </a:rPr>
              <a:t>voxel</a:t>
            </a:r>
            <a:r>
              <a:rPr lang="en-US" sz="1800" dirty="0" smtClean="0">
                <a:solidFill>
                  <a:srgbClr val="010103"/>
                </a:solidFill>
                <a:latin typeface="Arial" pitchFamily="34" charset="0"/>
                <a:ea typeface="ＭＳ Ｐゴシック"/>
              </a:rPr>
              <a:t>-region number </a:t>
            </a:r>
            <a:r>
              <a:rPr lang="en-US" sz="1800" dirty="0" smtClean="0">
                <a:latin typeface="Arial" pitchFamily="34" charset="0"/>
                <a:ea typeface="ＭＳ Ｐゴシック"/>
              </a:rPr>
              <a:t>corresponding to each </a:t>
            </a:r>
            <a:r>
              <a:rPr lang="en-US" sz="1800" dirty="0" smtClean="0">
                <a:solidFill>
                  <a:srgbClr val="010103"/>
                </a:solidFill>
                <a:latin typeface="Arial" pitchFamily="34" charset="0"/>
                <a:ea typeface="ＭＳ Ｐゴシック"/>
              </a:rPr>
              <a:t>organ</a:t>
            </a:r>
          </a:p>
          <a:p>
            <a:pPr eaLnBrk="1" hangingPunct="1">
              <a:lnSpc>
                <a:spcPct val="90000"/>
              </a:lnSpc>
            </a:pPr>
            <a:endParaRPr lang="en-US" sz="1800" dirty="0" smtClean="0">
              <a:solidFill>
                <a:srgbClr val="010103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bldLvl="2" autoUpdateAnimBg="0"/>
    </p:bldLst>
  </p:timing>
</p:sld>
</file>

<file path=ppt/theme/theme1.xml><?xml version="1.0" encoding="utf-8"?>
<a:theme xmlns:a="http://schemas.openxmlformats.org/drawingml/2006/main" name="1_Blueprint">
  <a:themeElements>
    <a:clrScheme name="1_Blueprint 9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0033CC"/>
      </a:accent2>
      <a:accent3>
        <a:srgbClr val="FFFFFF"/>
      </a:accent3>
      <a:accent4>
        <a:srgbClr val="353A77"/>
      </a:accent4>
      <a:accent5>
        <a:srgbClr val="F4E9C1"/>
      </a:accent5>
      <a:accent6>
        <a:srgbClr val="002DB9"/>
      </a:accent6>
      <a:hlink>
        <a:srgbClr val="6F89F7"/>
      </a:hlink>
      <a:folHlink>
        <a:srgbClr val="CFDBFD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print 9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0033CC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002DB9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transport</Template>
  <TotalTime>2</TotalTime>
  <Words>1852</Words>
  <Application>Microsoft Office PowerPoint</Application>
  <PresentationFormat>Overhead</PresentationFormat>
  <Paragraphs>281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ＭＳ Ｐゴシック</vt:lpstr>
      <vt:lpstr>Arial</vt:lpstr>
      <vt:lpstr>Comic Sans MS</vt:lpstr>
      <vt:lpstr>Symbol</vt:lpstr>
      <vt:lpstr>Tahoma</vt:lpstr>
      <vt:lpstr>Times New Roman</vt:lpstr>
      <vt:lpstr>Wingdings</vt:lpstr>
      <vt:lpstr>1_Blueprint</vt:lpstr>
      <vt:lpstr>Voxels and Medical Applications</vt:lpstr>
      <vt:lpstr>The FLUKA voxel geometry</vt:lpstr>
      <vt:lpstr>Voxel geometries: examples</vt:lpstr>
      <vt:lpstr>Voxel geometries: examples</vt:lpstr>
      <vt:lpstr>Voxel geometries in medical applications</vt:lpstr>
      <vt:lpstr>Voxel geometry with PET-CT</vt:lpstr>
      <vt:lpstr>The FLUKA voxel geometry</vt:lpstr>
      <vt:lpstr>The FLUKA voxel geometry</vt:lpstr>
      <vt:lpstr>The FLUKA voxel geometry </vt:lpstr>
      <vt:lpstr>Input file</vt:lpstr>
      <vt:lpstr>Processing the DICOM files with FLAIR I</vt:lpstr>
      <vt:lpstr>Processing the DICOM files with FLAIR II</vt:lpstr>
      <vt:lpstr>Processing the DICOM files with FLAIR III</vt:lpstr>
      <vt:lpstr>Processing the DICOM files with FLAIR IV</vt:lpstr>
      <vt:lpstr>Processing the DICOM files with FLAIR V</vt:lpstr>
      <vt:lpstr>Processing the DICOM files with FLAIR VI</vt:lpstr>
      <vt:lpstr>Voxel Body</vt:lpstr>
      <vt:lpstr>Voxel Regions</vt:lpstr>
      <vt:lpstr>Few remarks</vt:lpstr>
      <vt:lpstr>Practical issues for Medical Applications</vt:lpstr>
      <vt:lpstr>CT stoichiometric calibration (I)</vt:lpstr>
      <vt:lpstr>CT stoichiometric calibration (II)</vt:lpstr>
      <vt:lpstr>The region-dependent CORRFACT card</vt:lpstr>
      <vt:lpstr>How to account for HU-dependent dEdx</vt:lpstr>
      <vt:lpstr>Forcing FLUKA to follow the same range calibration curve as TPS for p @ MGH Boston</vt:lpstr>
      <vt:lpstr>Applications of FLUKA to p therapy @ MGH</vt:lpstr>
      <vt:lpstr>Applications of FLUKA to p therapy @ MGH</vt:lpstr>
      <vt:lpstr>PowerPoint Presentation</vt:lpstr>
      <vt:lpstr>Biological predictions with mixed field</vt:lpstr>
      <vt:lpstr>RAD-BIOL</vt:lpstr>
      <vt:lpstr>TPSSCORE</vt:lpstr>
      <vt:lpstr>TPSSCORE</vt:lpstr>
      <vt:lpstr>FLUKA biological application  for 12C ion therapy</vt:lpstr>
      <vt:lpstr>Applications of FLUKA to p therapy @ MGH </vt:lpstr>
      <vt:lpstr>Post-radiation PET/CT @ MGH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FLUKA Utilities</dc:title>
  <dc:subject>fluka.r flukaplot.r</dc:subject>
  <dc:creator>Andrea Mairani</dc:creator>
  <cp:keywords>FLUKA, Computers</cp:keywords>
  <cp:lastModifiedBy>alfredo</cp:lastModifiedBy>
  <cp:revision>316</cp:revision>
  <dcterms:created xsi:type="dcterms:W3CDTF">2008-09-27T07:34:52Z</dcterms:created>
  <dcterms:modified xsi:type="dcterms:W3CDTF">2019-11-16T10:08:56Z</dcterms:modified>
</cp:coreProperties>
</file>