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74" r:id="rId2"/>
    <p:sldId id="282" r:id="rId3"/>
    <p:sldId id="283" r:id="rId4"/>
  </p:sldIdLst>
  <p:sldSz cx="9144000" cy="6858000" type="overhead"/>
  <p:notesSz cx="7102475" cy="102346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00"/>
    <a:srgbClr val="CC0066"/>
    <a:srgbClr val="00CC00"/>
    <a:srgbClr val="FF0000"/>
    <a:srgbClr val="008000"/>
    <a:srgbClr val="000000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31" autoAdjust="0"/>
    <p:restoredTop sz="86583" autoAdjust="0"/>
  </p:normalViewPr>
  <p:slideViewPr>
    <p:cSldViewPr>
      <p:cViewPr varScale="1">
        <p:scale>
          <a:sx n="67" d="100"/>
          <a:sy n="67" d="100"/>
        </p:scale>
        <p:origin x="-119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885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3620" y="1"/>
            <a:ext cx="307885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542"/>
            <a:ext cx="307885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3620" y="9723542"/>
            <a:ext cx="307885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73EEF72-A754-4BEE-AE1A-6FF39E284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48704" cy="55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t" anchorCtr="0" compatLnSpc="1">
            <a:prstTxWarp prst="textNoShape">
              <a:avLst/>
            </a:prstTxWarp>
          </a:bodyPr>
          <a:lstStyle>
            <a:lvl1pPr algn="l" defTabSz="950754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0218" y="1"/>
            <a:ext cx="3129109" cy="55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t" anchorCtr="0" compatLnSpc="1">
            <a:prstTxWarp prst="textNoShape">
              <a:avLst/>
            </a:prstTxWarp>
          </a:bodyPr>
          <a:lstStyle>
            <a:lvl1pPr algn="r" defTabSz="950754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1713" y="785813"/>
            <a:ext cx="5140325" cy="38544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3191" y="4876609"/>
            <a:ext cx="5214623" cy="4565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56514"/>
            <a:ext cx="3048704" cy="469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b" anchorCtr="0" compatLnSpc="1">
            <a:prstTxWarp prst="textNoShape">
              <a:avLst/>
            </a:prstTxWarp>
          </a:bodyPr>
          <a:lstStyle>
            <a:lvl1pPr algn="l" defTabSz="950754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0218" y="9756514"/>
            <a:ext cx="3129109" cy="469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b" anchorCtr="0" compatLnSpc="1">
            <a:prstTxWarp prst="textNoShape">
              <a:avLst/>
            </a:prstTxWarp>
          </a:bodyPr>
          <a:lstStyle>
            <a:lvl1pPr algn="r" defTabSz="950754">
              <a:defRPr sz="1300"/>
            </a:lvl1pPr>
          </a:lstStyle>
          <a:p>
            <a:pPr>
              <a:defRPr/>
            </a:pPr>
            <a:fld id="{8391C4BF-5D1B-4BE0-BEE7-3D0D8434E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8EDF6-6A19-4169-B71F-47A11B4E7EC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F83E11-EC2A-4680-AD6B-650AFBD71EFA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1588" y="887413"/>
            <a:ext cx="6654800" cy="2851150"/>
            <a:chOff x="1" y="559"/>
            <a:chExt cx="4192" cy="1796"/>
          </a:xfrm>
        </p:grpSpPr>
        <p:sp>
          <p:nvSpPr>
            <p:cNvPr id="5" name="Line 2"/>
            <p:cNvSpPr>
              <a:spLocks noChangeShapeType="1"/>
            </p:cNvSpPr>
            <p:nvPr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" name="Line 3"/>
            <p:cNvSpPr>
              <a:spLocks noChangeShapeType="1"/>
            </p:cNvSpPr>
            <p:nvPr/>
          </p:nvSpPr>
          <p:spPr bwMode="ltGray">
            <a:xfrm flipH="1" flipV="1">
              <a:off x="1" y="1922"/>
              <a:ext cx="32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ltGray">
            <a:xfrm flipH="1" flipV="1">
              <a:off x="382" y="936"/>
              <a:ext cx="38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Arc 5"/>
            <p:cNvSpPr>
              <a:spLocks/>
            </p:cNvSpPr>
            <p:nvPr/>
          </p:nvSpPr>
          <p:spPr bwMode="ltGray">
            <a:xfrm rot="16200000">
              <a:off x="426" y="864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198 w 43198"/>
                <a:gd name="T1" fmla="*/ 21879 h 43200"/>
                <a:gd name="T2" fmla="*/ 21875 w 43198"/>
                <a:gd name="T3" fmla="*/ 2 h 43200"/>
                <a:gd name="T4" fmla="*/ 21600 w 4319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43200" fill="none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</a:path>
                <a:path w="43198" h="43200" stroke="0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2349500" y="3098800"/>
            <a:ext cx="6045200" cy="2876550"/>
            <a:chOff x="1480" y="1952"/>
            <a:chExt cx="3808" cy="1812"/>
          </a:xfrm>
        </p:grpSpPr>
        <p:sp>
          <p:nvSpPr>
            <p:cNvPr id="10" name="Line 7"/>
            <p:cNvSpPr>
              <a:spLocks noChangeShapeType="1"/>
            </p:cNvSpPr>
            <p:nvPr/>
          </p:nvSpPr>
          <p:spPr bwMode="ltGray">
            <a:xfrm>
              <a:off x="1480" y="3442"/>
              <a:ext cx="380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ltGray">
            <a:xfrm>
              <a:off x="5172" y="1952"/>
              <a:ext cx="0" cy="181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" name="Arc 9"/>
            <p:cNvSpPr>
              <a:spLocks/>
            </p:cNvSpPr>
            <p:nvPr/>
          </p:nvSpPr>
          <p:spPr bwMode="ltGray">
            <a:xfrm rot="5400000">
              <a:off x="5098" y="3351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050 w 43200"/>
                <a:gd name="T1" fmla="*/ 7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205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309938"/>
            <a:ext cx="7162800" cy="20240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FLUKA Houston Course: Combinatorial Geometry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4862A727-9C61-4BCC-A103-FD440A3AB9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4AB30-6D2D-436C-BA7A-B8BE764FB7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04800"/>
            <a:ext cx="19812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7912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97AF2-ECBA-4FBD-88E6-30A9BFAF8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861F7-12B0-46C2-9DE3-C5F45D5C1C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32DF7-E4E8-4489-A367-253C13D51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955008-211E-4BB6-9633-98B009906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043FD-C4AB-415F-9FDC-E5205373B8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B29B3-0B8F-49FE-BA2C-0020E32F43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B0F96-6F5B-4BE8-81C2-856BB206B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17173-2ED1-4E88-998C-D18A63EEA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32D8DD-633D-45AE-A5D2-F43B5AA184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352800" y="0"/>
            <a:ext cx="5791200" cy="152400"/>
          </a:xfrm>
          <a:prstGeom prst="rect">
            <a:avLst/>
          </a:prstGeom>
          <a:pattFill prst="pct70">
            <a:fgClr>
              <a:schemeClr val="folHlink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1028" name="Group 7"/>
          <p:cNvGrpSpPr>
            <a:grpSpLocks/>
          </p:cNvGrpSpPr>
          <p:nvPr/>
        </p:nvGrpSpPr>
        <p:grpSpPr bwMode="auto">
          <a:xfrm>
            <a:off x="304800" y="533400"/>
            <a:ext cx="1893888" cy="2590800"/>
            <a:chOff x="192" y="336"/>
            <a:chExt cx="1193" cy="1632"/>
          </a:xfrm>
        </p:grpSpPr>
        <p:sp>
          <p:nvSpPr>
            <p:cNvPr id="2" name="Line 4"/>
            <p:cNvSpPr>
              <a:spLocks noChangeShapeType="1"/>
            </p:cNvSpPr>
            <p:nvPr/>
          </p:nvSpPr>
          <p:spPr bwMode="ltGray">
            <a:xfrm flipH="1">
              <a:off x="192" y="566"/>
              <a:ext cx="1193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" name="Line 5"/>
            <p:cNvSpPr>
              <a:spLocks noChangeShapeType="1"/>
            </p:cNvSpPr>
            <p:nvPr/>
          </p:nvSpPr>
          <p:spPr bwMode="ltGray">
            <a:xfrm>
              <a:off x="383" y="336"/>
              <a:ext cx="0" cy="163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" name="Arc 6"/>
            <p:cNvSpPr>
              <a:spLocks/>
            </p:cNvSpPr>
            <p:nvPr/>
          </p:nvSpPr>
          <p:spPr bwMode="ltGray">
            <a:xfrm>
              <a:off x="325" y="506"/>
              <a:ext cx="121" cy="12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1029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7924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B15053-FA92-4E6E-9524-DBF9CB7343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Rectangle 14"/>
          <p:cNvSpPr>
            <a:spLocks noGrp="1" noChangeArrowheads="1"/>
          </p:cNvSpPr>
          <p:nvPr userDrawn="1"/>
        </p:nvSpPr>
        <p:spPr bwMode="auto">
          <a:xfrm>
            <a:off x="2627313" y="6248400"/>
            <a:ext cx="446405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 anchor="b"/>
          <a:lstStyle/>
          <a:p>
            <a:pPr eaLnBrk="0" hangingPunct="0"/>
            <a:endParaRPr lang="en-GB" sz="1200">
              <a:solidFill>
                <a:srgbClr val="40458C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uka.org/fluka.php?id=course&amp;sub=program&amp;navig=2&amp;which=demokritos2009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71550" y="1700213"/>
            <a:ext cx="7772400" cy="1095375"/>
          </a:xfrm>
        </p:spPr>
        <p:txBody>
          <a:bodyPr/>
          <a:lstStyle/>
          <a:p>
            <a:pPr eaLnBrk="1" hangingPunct="1"/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Exercise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Basic Input</a:t>
            </a:r>
            <a:endParaRPr lang="en-US" dirty="0" smtClean="0"/>
          </a:p>
        </p:txBody>
      </p:sp>
      <p:pic>
        <p:nvPicPr>
          <p:cNvPr id="3076" name="Picture 8" descr="logo3000x20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2050" y="0"/>
            <a:ext cx="29019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2411413" y="4437063"/>
            <a:ext cx="57610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US" sz="2000" dirty="0" smtClean="0"/>
          </a:p>
          <a:p>
            <a:pPr marL="342900" indent="-342900" algn="r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 dirty="0" smtClean="0"/>
              <a:t>Beginners FLUKA Course</a:t>
            </a:r>
            <a:endParaRPr lang="en-US" sz="20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64E69D6-42F6-4360-9616-36AC9B3886B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Exercise </a:t>
            </a:r>
            <a:r>
              <a:rPr lang="en-US" sz="3200" dirty="0" smtClean="0"/>
              <a:t>1: Basic Input</a:t>
            </a:r>
            <a:endParaRPr lang="en-US" sz="3200" dirty="0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55697"/>
            <a:ext cx="8283575" cy="5545137"/>
          </a:xfrm>
        </p:spPr>
        <p:txBody>
          <a:bodyPr/>
          <a:lstStyle/>
          <a:p>
            <a:pPr defTabSz="590550" eaLnBrk="1" hangingPunct="1">
              <a:buNone/>
            </a:pPr>
            <a:r>
              <a:rPr lang="en-US" sz="1800" b="1" dirty="0" smtClean="0">
                <a:solidFill>
                  <a:srgbClr val="800000"/>
                </a:solidFill>
              </a:rPr>
              <a:t>Proton beam impinging on a cylinder of pre-def </a:t>
            </a:r>
            <a:r>
              <a:rPr lang="en-US" sz="1800" b="1" dirty="0" smtClean="0">
                <a:solidFill>
                  <a:srgbClr val="800000"/>
                </a:solidFill>
              </a:rPr>
              <a:t>material</a:t>
            </a:r>
          </a:p>
          <a:p>
            <a:pPr defTabSz="590550" eaLnBrk="1" hangingPunct="1"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		</a:t>
            </a:r>
            <a:endParaRPr lang="en-US" sz="1800" dirty="0" smtClean="0"/>
          </a:p>
          <a:p>
            <a:pPr defTabSz="590550" eaLnBrk="1" hangingPunct="1">
              <a:buNone/>
            </a:pPr>
            <a:r>
              <a:rPr lang="en-US" sz="1800" dirty="0" smtClean="0"/>
              <a:t>Get </a:t>
            </a:r>
            <a:r>
              <a:rPr lang="en-US" sz="1800" dirty="0" smtClean="0"/>
              <a:t>the source example files from the course website </a:t>
            </a:r>
          </a:p>
          <a:p>
            <a:pPr algn="ctr" defTabSz="590550" eaLnBrk="1" hangingPunct="1">
              <a:buNone/>
            </a:pPr>
            <a:r>
              <a:rPr lang="en-US" sz="1600" dirty="0" smtClean="0">
                <a:hlinkClick r:id="rId3"/>
              </a:rPr>
              <a:t>http://www.fluka.org/fluka.php?id=course&amp;sub=program&amp;which=demokritos2009</a:t>
            </a:r>
            <a:r>
              <a:rPr lang="en-US" sz="1600" dirty="0" smtClean="0"/>
              <a:t> </a:t>
            </a:r>
            <a:endParaRPr lang="en-US" sz="1600" dirty="0" smtClean="0">
              <a:solidFill>
                <a:srgbClr val="800000"/>
              </a:solidFill>
            </a:endParaRPr>
          </a:p>
          <a:p>
            <a:pPr defTabSz="590550" eaLnBrk="1" hangingPunct="1">
              <a:buNone/>
            </a:pPr>
            <a:endParaRPr lang="en-US" sz="1800" dirty="0" smtClean="0">
              <a:solidFill>
                <a:srgbClr val="800000"/>
              </a:solidFill>
            </a:endParaRPr>
          </a:p>
          <a:p>
            <a:pPr defTabSz="590550" eaLnBrk="1" hangingPunct="1">
              <a:buNone/>
            </a:pPr>
            <a:r>
              <a:rPr lang="en-US" sz="1800" dirty="0" smtClean="0"/>
              <a:t>      Download all the </a:t>
            </a:r>
            <a:r>
              <a:rPr lang="en-US" sz="1800" dirty="0" smtClean="0">
                <a:solidFill>
                  <a:srgbClr val="800000"/>
                </a:solidFill>
              </a:rPr>
              <a:t>ex1*.inp</a:t>
            </a:r>
            <a:r>
              <a:rPr lang="en-US" sz="1800" dirty="0" smtClean="0"/>
              <a:t> files to ~/work/ex1 directory</a:t>
            </a:r>
            <a:br>
              <a:rPr lang="en-US" sz="1800" dirty="0" smtClean="0"/>
            </a:br>
            <a:endParaRPr lang="en-US" sz="1800" dirty="0" smtClean="0"/>
          </a:p>
          <a:p>
            <a:pPr defTabSz="590550" eaLnBrk="1" hangingPunct="1">
              <a:buNone/>
            </a:pPr>
            <a:endParaRPr lang="en-US" sz="400" dirty="0" smtClean="0"/>
          </a:p>
          <a:p>
            <a:pPr defTabSz="590550" eaLnBrk="1" hangingPunct="1">
              <a:buNone/>
            </a:pPr>
            <a:r>
              <a:rPr lang="en-US" sz="1800" dirty="0" smtClean="0"/>
              <a:t>Different input formats:</a:t>
            </a:r>
          </a:p>
          <a:p>
            <a:pPr defTabSz="590550" eaLnBrk="1" hangingPunct="1">
              <a:buFontTx/>
              <a:buChar char="•"/>
            </a:pPr>
            <a:r>
              <a:rPr lang="en-US" sz="1800" dirty="0" smtClean="0">
                <a:solidFill>
                  <a:srgbClr val="FF0000"/>
                </a:solidFill>
              </a:rPr>
              <a:t>ex1.inp</a:t>
            </a:r>
            <a:r>
              <a:rPr lang="en-US" sz="1800" dirty="0" smtClean="0"/>
              <a:t>			</a:t>
            </a:r>
            <a:r>
              <a:rPr lang="it-IT" sz="1600" dirty="0" smtClean="0"/>
              <a:t>fixed </a:t>
            </a:r>
            <a:r>
              <a:rPr lang="en-US" sz="1600" dirty="0" smtClean="0"/>
              <a:t>card format</a:t>
            </a:r>
            <a:r>
              <a:rPr lang="en-US" sz="1800" dirty="0" smtClean="0"/>
              <a:t>	</a:t>
            </a:r>
            <a:r>
              <a:rPr lang="it-IT" sz="1600" dirty="0" smtClean="0"/>
              <a:t>free geometry format</a:t>
            </a:r>
            <a:r>
              <a:rPr lang="it-IT" sz="1800" dirty="0" smtClean="0"/>
              <a:t> </a:t>
            </a:r>
            <a:r>
              <a:rPr lang="it-IT" sz="1800" b="1" dirty="0" smtClean="0"/>
              <a:t>(RECOMMENDED)</a:t>
            </a:r>
            <a:endParaRPr lang="en-US" sz="1800" b="1" dirty="0" smtClean="0"/>
          </a:p>
          <a:p>
            <a:pPr defTabSz="590550" eaLnBrk="1" hangingPunct="1">
              <a:buFontTx/>
              <a:buChar char="•"/>
            </a:pPr>
            <a:r>
              <a:rPr lang="en-US" sz="1800" dirty="0" smtClean="0"/>
              <a:t>ex1free.inp		</a:t>
            </a:r>
            <a:r>
              <a:rPr lang="it-IT" sz="1600" dirty="0" smtClean="0"/>
              <a:t>free </a:t>
            </a:r>
            <a:r>
              <a:rPr lang="en-US" sz="1600" dirty="0" smtClean="0"/>
              <a:t>card format</a:t>
            </a:r>
            <a:r>
              <a:rPr lang="en-US" sz="1800" dirty="0" smtClean="0"/>
              <a:t>	</a:t>
            </a:r>
            <a:r>
              <a:rPr lang="it-IT" sz="1600" dirty="0" smtClean="0"/>
              <a:t>free geometry format</a:t>
            </a:r>
            <a:r>
              <a:rPr lang="it-IT" sz="1800" dirty="0" smtClean="0"/>
              <a:t> </a:t>
            </a:r>
            <a:endParaRPr lang="en-US" sz="1800" dirty="0" smtClean="0"/>
          </a:p>
          <a:p>
            <a:pPr defTabSz="590550" eaLnBrk="1" hangingPunct="1">
              <a:buFontTx/>
              <a:buNone/>
            </a:pPr>
            <a:r>
              <a:rPr lang="en-US" sz="1800" i="1" dirty="0" smtClean="0"/>
              <a:t>obsolete (but supported)</a:t>
            </a:r>
          </a:p>
          <a:p>
            <a:pPr defTabSz="590550" eaLnBrk="1" hangingPunct="1">
              <a:buFontTx/>
              <a:buChar char="•"/>
            </a:pPr>
            <a:r>
              <a:rPr lang="en-US" sz="1800" dirty="0" smtClean="0"/>
              <a:t>ex1fix.inp		</a:t>
            </a:r>
            <a:r>
              <a:rPr lang="it-IT" sz="1600" dirty="0" smtClean="0"/>
              <a:t>fixed </a:t>
            </a:r>
            <a:r>
              <a:rPr lang="en-US" sz="1600" dirty="0" smtClean="0"/>
              <a:t>card format</a:t>
            </a:r>
            <a:r>
              <a:rPr lang="en-US" sz="1800" dirty="0" smtClean="0"/>
              <a:t>	</a:t>
            </a:r>
            <a:r>
              <a:rPr lang="it-IT" sz="1600" dirty="0" smtClean="0"/>
              <a:t>fixed geometry format </a:t>
            </a:r>
            <a:r>
              <a:rPr lang="it-IT" sz="1800" b="1" dirty="0" smtClean="0"/>
              <a:t>(DEFAULT)</a:t>
            </a:r>
            <a:r>
              <a:rPr lang="it-IT" sz="1800" dirty="0" smtClean="0"/>
              <a:t> </a:t>
            </a:r>
            <a:endParaRPr lang="en-US" sz="1800" dirty="0" smtClean="0"/>
          </a:p>
          <a:p>
            <a:pPr defTabSz="590550" eaLnBrk="1" hangingPunct="1">
              <a:buFontTx/>
              <a:buChar char="•"/>
            </a:pPr>
            <a:r>
              <a:rPr lang="en-US" sz="1800" dirty="0" smtClean="0"/>
              <a:t>ex1double.inp		</a:t>
            </a:r>
            <a:r>
              <a:rPr lang="it-IT" sz="1600" dirty="0" smtClean="0"/>
              <a:t>fixed </a:t>
            </a:r>
            <a:r>
              <a:rPr lang="en-US" sz="1600" dirty="0" smtClean="0"/>
              <a:t>card format</a:t>
            </a:r>
            <a:r>
              <a:rPr lang="en-US" sz="1800" dirty="0" smtClean="0"/>
              <a:t>	</a:t>
            </a:r>
            <a:r>
              <a:rPr lang="it-IT" sz="1600" dirty="0" smtClean="0"/>
              <a:t>high-accuracy fixed geometry format</a:t>
            </a:r>
            <a:r>
              <a:rPr lang="it-IT" sz="1800" dirty="0" smtClean="0"/>
              <a:t> </a:t>
            </a:r>
            <a:endParaRPr lang="en-US" sz="1800" dirty="0" smtClean="0"/>
          </a:p>
          <a:p>
            <a:pPr defTabSz="590550" eaLnBrk="1" hangingPunct="1">
              <a:buFontTx/>
              <a:buChar char="•"/>
            </a:pPr>
            <a:r>
              <a:rPr lang="en-US" sz="1800" dirty="0" smtClean="0"/>
              <a:t>ex1fixfree.inp		</a:t>
            </a:r>
            <a:r>
              <a:rPr lang="it-IT" sz="1600" dirty="0" smtClean="0"/>
              <a:t>free </a:t>
            </a:r>
            <a:r>
              <a:rPr lang="en-US" sz="1600" dirty="0" smtClean="0"/>
              <a:t>card format</a:t>
            </a:r>
            <a:r>
              <a:rPr lang="en-US" sz="1800" dirty="0" smtClean="0"/>
              <a:t>	</a:t>
            </a:r>
            <a:r>
              <a:rPr lang="it-IT" sz="1600" dirty="0" smtClean="0"/>
              <a:t>fixed geometry format</a:t>
            </a:r>
            <a:r>
              <a:rPr lang="it-IT" sz="1800" dirty="0" smtClean="0"/>
              <a:t> </a:t>
            </a:r>
            <a:endParaRPr lang="en-US" sz="1800" dirty="0" smtClean="0"/>
          </a:p>
          <a:p>
            <a:pPr defTabSz="590550" eaLnBrk="1" hangingPunct="1">
              <a:buNone/>
            </a:pPr>
            <a:endParaRPr lang="it-IT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1: Basic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590550" eaLnBrk="1" hangingPunct="1">
              <a:buNone/>
            </a:pPr>
            <a:r>
              <a:rPr lang="en-US" dirty="0" smtClean="0"/>
              <a:t>run ex1.inp in the ex1 dir</a:t>
            </a:r>
          </a:p>
          <a:p>
            <a:pPr defTabSz="590550" eaLnBrk="1" hangingPunct="1">
              <a:buNone/>
            </a:pPr>
            <a:r>
              <a:rPr lang="en-US" dirty="0" smtClean="0">
                <a:solidFill>
                  <a:srgbClr val="000000"/>
                </a:solidFill>
              </a:rPr>
              <a:t>$</a:t>
            </a:r>
            <a:r>
              <a:rPr lang="en-US" sz="1800" dirty="0" smtClean="0">
                <a:solidFill>
                  <a:srgbClr val="FF0000"/>
                </a:solidFill>
              </a:rPr>
              <a:t>$FLUPRO/</a:t>
            </a:r>
            <a:r>
              <a:rPr lang="en-US" sz="1800" dirty="0" err="1" smtClean="0">
                <a:solidFill>
                  <a:srgbClr val="FF0000"/>
                </a:solidFill>
              </a:rPr>
              <a:t>flutil</a:t>
            </a:r>
            <a:r>
              <a:rPr lang="en-US" sz="1800" dirty="0" smtClean="0">
                <a:solidFill>
                  <a:srgbClr val="FF0000"/>
                </a:solidFill>
              </a:rPr>
              <a:t>/</a:t>
            </a:r>
            <a:r>
              <a:rPr lang="en-US" sz="1800" dirty="0" err="1" smtClean="0">
                <a:solidFill>
                  <a:srgbClr val="FF0000"/>
                </a:solidFill>
              </a:rPr>
              <a:t>rfluka</a:t>
            </a:r>
            <a:r>
              <a:rPr lang="en-US" sz="1800" dirty="0" smtClean="0">
                <a:solidFill>
                  <a:srgbClr val="FF0000"/>
                </a:solidFill>
              </a:rPr>
              <a:t> –N0 –M4 ex1 &amp;</a:t>
            </a:r>
          </a:p>
          <a:p>
            <a:pPr defTabSz="590550" eaLnBrk="1" hangingPunct="1">
              <a:buNone/>
            </a:pPr>
            <a:endParaRPr lang="en-US" dirty="0" smtClean="0"/>
          </a:p>
          <a:p>
            <a:pPr defTabSz="590550" eaLnBrk="1" hangingPunct="1">
              <a:buNone/>
            </a:pPr>
            <a:r>
              <a:rPr lang="en-US" dirty="0" smtClean="0"/>
              <a:t>look at the .out file</a:t>
            </a:r>
          </a:p>
          <a:p>
            <a:pPr defTabSz="590550" eaLnBrk="1" hangingPunct="1">
              <a:buNone/>
            </a:pPr>
            <a:r>
              <a:rPr lang="en-US" dirty="0" smtClean="0">
                <a:solidFill>
                  <a:srgbClr val="000000"/>
                </a:solidFill>
              </a:rPr>
              <a:t>$</a:t>
            </a:r>
            <a:r>
              <a:rPr lang="en-US" sz="1800" dirty="0" err="1" smtClean="0">
                <a:solidFill>
                  <a:srgbClr val="FF0000"/>
                </a:solidFill>
              </a:rPr>
              <a:t>emacs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rgbClr val="000000"/>
                </a:solidFill>
              </a:rPr>
              <a:t>[or any editor]</a:t>
            </a:r>
            <a:r>
              <a:rPr lang="en-US" sz="1800" dirty="0" smtClean="0">
                <a:solidFill>
                  <a:srgbClr val="FF0000"/>
                </a:solidFill>
              </a:rPr>
              <a:t> ex1001.out &amp;</a:t>
            </a:r>
          </a:p>
          <a:p>
            <a:pPr defTabSz="590550" eaLnBrk="1" hangingPunct="1">
              <a:buNone/>
            </a:pPr>
            <a:endParaRPr lang="en-US" dirty="0" smtClean="0"/>
          </a:p>
          <a:p>
            <a:pPr defTabSz="590550" eaLnBrk="1" hangingPunct="1">
              <a:buFont typeface="Wingdings" pitchFamily="2" charset="2"/>
              <a:buChar char="q"/>
            </a:pPr>
            <a:r>
              <a:rPr lang="en-US" dirty="0" smtClean="0"/>
              <a:t>find the inelastic scattering length for beam particles in the target</a:t>
            </a:r>
          </a:p>
          <a:p>
            <a:pPr defTabSz="590550" eaLnBrk="1" hangingPunct="1">
              <a:buFont typeface="Wingdings" pitchFamily="2" charset="2"/>
              <a:buChar char="q"/>
            </a:pPr>
            <a:r>
              <a:rPr lang="en-US" dirty="0" smtClean="0"/>
              <a:t>convert the beam momentum spread into energy spread (in </a:t>
            </a:r>
            <a:r>
              <a:rPr lang="en-US" dirty="0" err="1" smtClean="0"/>
              <a:t>MeV</a:t>
            </a:r>
            <a:r>
              <a:rPr lang="en-US" dirty="0" smtClean="0"/>
              <a:t>) </a:t>
            </a:r>
          </a:p>
          <a:p>
            <a:pPr algn="just" defTabSz="590550" eaLnBrk="1" hangingPunct="1">
              <a:buFont typeface="Wingdings" pitchFamily="2" charset="2"/>
              <a:buChar char="q"/>
            </a:pPr>
            <a:r>
              <a:rPr lang="en-US" dirty="0" smtClean="0"/>
              <a:t>determine how many primaries are needed to have a run (with 4 cycles) lasting in total as many minutes as the number of neutrons of the </a:t>
            </a:r>
            <a:r>
              <a:rPr lang="en-US" baseline="30000" dirty="0" smtClean="0"/>
              <a:t>6</a:t>
            </a:r>
            <a:r>
              <a:rPr lang="en-US" dirty="0" smtClean="0"/>
              <a:t>He’s isotope</a:t>
            </a:r>
          </a:p>
          <a:p>
            <a:pPr defTabSz="590550" eaLnBrk="1" hangingPunct="1">
              <a:buFont typeface="Wingdings" pitchFamily="2" charset="2"/>
              <a:buChar char="q"/>
            </a:pPr>
            <a:r>
              <a:rPr lang="en-US" dirty="0" smtClean="0"/>
              <a:t>find the fraction of energy leaving the system</a:t>
            </a:r>
          </a:p>
          <a:p>
            <a:pPr defTabSz="590550" eaLnBrk="1" hangingPunct="1">
              <a:buFont typeface="Wingdings" pitchFamily="2" charset="2"/>
              <a:buChar char="q"/>
            </a:pPr>
            <a:r>
              <a:rPr lang="en-US" dirty="0" smtClean="0"/>
              <a:t>calculate the power leaving the system for a beam current of 4mA (in S.I. units)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D861F7-12B0-46C2-9DE3-C5F45D5C1C1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ueprint 2">
    <a:dk1>
      <a:srgbClr val="40458C"/>
    </a:dk1>
    <a:lt1>
      <a:srgbClr val="FFFFFF"/>
    </a:lt1>
    <a:dk2>
      <a:srgbClr val="660066"/>
    </a:dk2>
    <a:lt2>
      <a:srgbClr val="B7C1EB"/>
    </a:lt2>
    <a:accent1>
      <a:srgbClr val="ECD882"/>
    </a:accent1>
    <a:accent2>
      <a:srgbClr val="B2B2B2"/>
    </a:accent2>
    <a:accent3>
      <a:srgbClr val="FFFFFF"/>
    </a:accent3>
    <a:accent4>
      <a:srgbClr val="353A77"/>
    </a:accent4>
    <a:accent5>
      <a:srgbClr val="F4E9C1"/>
    </a:accent5>
    <a:accent6>
      <a:srgbClr val="A1A1A1"/>
    </a:accent6>
    <a:hlink>
      <a:srgbClr val="6F89F7"/>
    </a:hlink>
    <a:folHlink>
      <a:srgbClr val="CFDBF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8210</TotalTime>
  <Words>139</Words>
  <Application>Microsoft PowerPoint</Application>
  <PresentationFormat>Overhead</PresentationFormat>
  <Paragraphs>34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Blueprint</vt:lpstr>
      <vt:lpstr>Exercise 1: Basic Input</vt:lpstr>
      <vt:lpstr>Exercise 1: Basic Input</vt:lpstr>
      <vt:lpstr>Exercise 1: Basic Input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Vasilis Vlachoudis</dc:creator>
  <cp:lastModifiedBy>Vasilis Vlachoudis</cp:lastModifiedBy>
  <cp:revision>888</cp:revision>
  <cp:lastPrinted>2004-07-08T08:47:15Z</cp:lastPrinted>
  <dcterms:created xsi:type="dcterms:W3CDTF">2003-02-06T18:33:45Z</dcterms:created>
  <dcterms:modified xsi:type="dcterms:W3CDTF">2009-03-23T19:35:13Z</dcterms:modified>
</cp:coreProperties>
</file>