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4" r:id="rId2"/>
    <p:sldId id="283" r:id="rId3"/>
    <p:sldId id="284" r:id="rId4"/>
    <p:sldId id="285" r:id="rId5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31" autoAdjust="0"/>
    <p:restoredTop sz="86583" autoAdjust="0"/>
  </p:normalViewPr>
  <p:slideViewPr>
    <p:cSldViewPr>
      <p:cViewPr varScale="1">
        <p:scale>
          <a:sx n="71" d="100"/>
          <a:sy n="71" d="100"/>
        </p:scale>
        <p:origin x="-6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62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62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A25759B-9592-4A68-AA98-6CDADB028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704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218" y="1"/>
            <a:ext cx="3129109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191" y="4876609"/>
            <a:ext cx="5214623" cy="45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514"/>
            <a:ext cx="3048704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218" y="9756514"/>
            <a:ext cx="3129109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fld id="{EDF7259E-F883-44B1-8E8D-513AB2E34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FCBE2-AD1B-4E73-904C-60AF437A111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0E3A00-6C13-4521-8D6F-EEE296A2620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AA069A-EA6C-46F9-8CA1-B42E14A650E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AA069A-EA6C-46F9-8CA1-B42E14A650E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FLUKA Houston Course: Combinatorial Geometry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C8C2E9D-9E30-492F-AF63-40A10AE00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B8065-B050-4922-B1B4-71EB6A047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5974F-9422-4FA8-9274-28B42956C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2AE17-AF6C-4665-9C0A-FDE861AA7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51C8-8402-4C8B-9D80-AAF1A11A9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6A3F6-4095-4505-B4D3-9162B3AF4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9CC87-AE16-45F4-800B-D226B7DF2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AEB9A-31EA-481B-A3C4-FDA107CD4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CAF0A-15FE-4610-899F-0BBD61B26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AED63-12BA-4D01-89AD-BBB2F21EF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DA1A3-EF82-4D01-94E8-768B59A71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logo3000x2000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357166"/>
            <a:ext cx="9144000" cy="6143668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EE683E-B126-4FF3-AED1-5556218FD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 userDrawn="1"/>
        </p:nvSpPr>
        <p:spPr bwMode="auto">
          <a:xfrm>
            <a:off x="2627313" y="6248400"/>
            <a:ext cx="44640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b"/>
          <a:lstStyle/>
          <a:p>
            <a:pPr eaLnBrk="0" hangingPunct="0"/>
            <a:endParaRPr lang="en-GB" sz="1200">
              <a:solidFill>
                <a:srgbClr val="4045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3: Geometry</a:t>
            </a:r>
            <a:endParaRPr lang="en-US" dirty="0" smtClean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195513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800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800" dirty="0" smtClean="0"/>
              <a:t>Beginners </a:t>
            </a:r>
            <a:r>
              <a:rPr lang="en-US" sz="2800" dirty="0"/>
              <a:t>FLUKA </a:t>
            </a:r>
            <a:r>
              <a:rPr lang="en-US" sz="2800" dirty="0" smtClean="0"/>
              <a:t>Course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354AB20-1288-43E0-B243-AF67B789CFF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Exercise 3: Geometry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43000"/>
            <a:ext cx="8534400" cy="5181600"/>
          </a:xfrm>
        </p:spPr>
        <p:txBody>
          <a:bodyPr/>
          <a:lstStyle/>
          <a:p>
            <a:pPr defTabSz="590550" eaLnBrk="1" hangingPunct="1">
              <a:buFont typeface="Wingdings" pitchFamily="2" charset="2"/>
              <a:buNone/>
            </a:pPr>
            <a:r>
              <a:rPr lang="en-US" smtClean="0"/>
              <a:t>download the solution of ex2.inp from the website into a new ex3 directory and rename it to ex3.inp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smtClean="0"/>
          </a:p>
          <a:p>
            <a:pPr defTabSz="590550" eaLnBrk="1" hangingPunct="1">
              <a:buFont typeface="Wingdings" pitchFamily="2" charset="2"/>
              <a:buNone/>
            </a:pPr>
            <a:r>
              <a:rPr lang="en-US" smtClean="0"/>
              <a:t>open it using FLAIR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smtClean="0"/>
          </a:p>
          <a:p>
            <a:pPr defTabSz="590550" eaLnBrk="1" hangingPunct="1">
              <a:buFont typeface="Wingdings" pitchFamily="2" charset="2"/>
              <a:buChar char="q"/>
            </a:pPr>
            <a:r>
              <a:rPr lang="en-US" smtClean="0"/>
              <a:t>convert the cylinder to an infinite one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smtClean="0"/>
          </a:p>
          <a:p>
            <a:pPr defTabSz="590550" eaLnBrk="1" hangingPunct="1"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i="1" smtClean="0">
                <a:solidFill>
                  <a:srgbClr val="800000"/>
                </a:solidFill>
              </a:rPr>
              <a:t>use a ZCC body for the cylinder</a:t>
            </a:r>
          </a:p>
          <a:p>
            <a:pPr defTabSz="590550" eaLnBrk="1" hangingPunct="1"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i="1" smtClean="0">
                <a:solidFill>
                  <a:srgbClr val="800000"/>
                </a:solidFill>
              </a:rPr>
              <a:t>use two XYP planes, at z=0. and z=10.cm, to cut it </a:t>
            </a:r>
          </a:p>
          <a:p>
            <a:pPr defTabSz="590550" eaLnBrk="1" hangingPunct="1"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i="1" smtClean="0">
                <a:solidFill>
                  <a:srgbClr val="800000"/>
                </a:solidFill>
              </a:rPr>
              <a:t>re-define the regions TARGET and VAC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i="1" smtClean="0">
              <a:solidFill>
                <a:srgbClr val="800000"/>
              </a:solidFill>
            </a:endParaRPr>
          </a:p>
          <a:p>
            <a:pPr defTabSz="590550" eaLnBrk="1" hangingPunct="1">
              <a:buFont typeface="Wingdings" pitchFamily="2" charset="2"/>
              <a:buNone/>
            </a:pPr>
            <a:r>
              <a:rPr lang="en-US" smtClean="0"/>
              <a:t>run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821537-91BF-4956-A693-63627BA3530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Exercise 3: Geometry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836613"/>
            <a:ext cx="8139112" cy="5876925"/>
          </a:xfrm>
        </p:spPr>
        <p:txBody>
          <a:bodyPr/>
          <a:lstStyle/>
          <a:p>
            <a:pPr defTabSz="590550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mtClean="0"/>
              <a:t>segment the target into three pieces by two transverse cuts</a:t>
            </a:r>
          </a:p>
          <a:p>
            <a:pPr defTabSz="59055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800" smtClean="0"/>
          </a:p>
          <a:p>
            <a:pPr defTabSz="59055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i="1" smtClean="0">
                <a:solidFill>
                  <a:srgbClr val="800000"/>
                </a:solidFill>
              </a:rPr>
              <a:t>first segment: from z=0. to z=1.cm (new XYP needed)</a:t>
            </a:r>
          </a:p>
          <a:p>
            <a:pPr defTabSz="59055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i="1" smtClean="0">
                <a:solidFill>
                  <a:srgbClr val="800000"/>
                </a:solidFill>
              </a:rPr>
              <a:t>second segment: from z=1.cm to z=2.cm (new XYP needed)</a:t>
            </a:r>
          </a:p>
          <a:p>
            <a:pPr defTabSz="59055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i="1" smtClean="0">
                <a:solidFill>
                  <a:srgbClr val="800000"/>
                </a:solidFill>
              </a:rPr>
              <a:t>third segment: from z=2.cm to z=10.cm (no further bodies needed)</a:t>
            </a:r>
          </a:p>
          <a:p>
            <a:pPr defTabSz="59055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i="1" smtClean="0">
                <a:solidFill>
                  <a:srgbClr val="800000"/>
                </a:solidFill>
              </a:rPr>
              <a:t>define the 3 target regions</a:t>
            </a:r>
          </a:p>
          <a:p>
            <a:pPr defTabSz="59055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i="1" smtClean="0">
                <a:solidFill>
                  <a:srgbClr val="800000"/>
                </a:solidFill>
              </a:rPr>
              <a:t>assign them water, ALUMINUM (pre-def), and LEAD (pre-def)</a:t>
            </a:r>
          </a:p>
          <a:p>
            <a:pPr defTabSz="590550"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en-US" sz="800" smtClean="0"/>
          </a:p>
          <a:p>
            <a:pPr defTabSz="590550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mtClean="0"/>
              <a:t>activate the geometry debugging with a 1mm grid                   from (x,y,z)=(-6.,0.,-6.) to (x,y,z)=(6.,0.,11.)</a:t>
            </a:r>
          </a:p>
          <a:p>
            <a:pPr defTabSz="59055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800" smtClean="0"/>
          </a:p>
          <a:p>
            <a:pPr defTabSz="59055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i="1" smtClean="0">
                <a:solidFill>
                  <a:srgbClr val="800000"/>
                </a:solidFill>
              </a:rPr>
              <a:t>see in the manual the GEOEND card</a:t>
            </a:r>
          </a:p>
          <a:p>
            <a:pPr defTabSz="590550" eaLnBrk="1" hangingPunct="1">
              <a:lnSpc>
                <a:spcPct val="90000"/>
              </a:lnSpc>
              <a:spcBef>
                <a:spcPct val="75000"/>
              </a:spcBef>
              <a:buFont typeface="Wingdings" pitchFamily="2" charset="2"/>
              <a:buNone/>
            </a:pPr>
            <a:r>
              <a:rPr lang="en-US" smtClean="0"/>
              <a:t>run, search for </a:t>
            </a:r>
            <a:r>
              <a:rPr lang="en-US" i="1" smtClean="0"/>
              <a:t>Geometry debugging</a:t>
            </a:r>
            <a:r>
              <a:rPr lang="en-US" smtClean="0"/>
              <a:t> in the .out file, and enjoy the lack of errors</a:t>
            </a:r>
          </a:p>
          <a:p>
            <a:pPr defTabSz="590550"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en-US" smtClean="0"/>
          </a:p>
          <a:p>
            <a:pPr defTabSz="590550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mtClean="0"/>
              <a:t>perform the same operation by the dedicated FLAIR Process/Debug frame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821537-91BF-4956-A693-63627BA3530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Exercise 3: </a:t>
            </a:r>
            <a:r>
              <a:rPr lang="en-US" sz="3200" dirty="0" smtClean="0"/>
              <a:t>Advanced &amp; Homework</a:t>
            </a:r>
            <a:endParaRPr lang="en-US" sz="32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85860"/>
            <a:ext cx="8139112" cy="5427678"/>
          </a:xfrm>
        </p:spPr>
        <p:txBody>
          <a:bodyPr/>
          <a:lstStyle/>
          <a:p>
            <a:pPr defTabSz="590550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dirty="0" smtClean="0"/>
              <a:t>create a bit more realistic and complex geometry</a:t>
            </a:r>
          </a:p>
        </p:txBody>
      </p:sp>
      <p:pic>
        <p:nvPicPr>
          <p:cNvPr id="1026" name="Picture 2" descr="D:\FlukaCourse_Athens\Acropolis_of_Athens_0136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71546"/>
            <a:ext cx="9144000" cy="55805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8207</TotalTime>
  <Words>222</Words>
  <Application>Microsoft PowerPoint</Application>
  <PresentationFormat>Overhead</PresentationFormat>
  <Paragraphs>39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Blueprint</vt:lpstr>
      <vt:lpstr>Exercise 3: Geometry</vt:lpstr>
      <vt:lpstr>Exercise 3: Geometry</vt:lpstr>
      <vt:lpstr>Exercise 3: Geometry</vt:lpstr>
      <vt:lpstr>Exercise 3: Advanced &amp; Homework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Markus Brugger</cp:lastModifiedBy>
  <cp:revision>883</cp:revision>
  <cp:lastPrinted>2004-07-08T08:47:15Z</cp:lastPrinted>
  <dcterms:created xsi:type="dcterms:W3CDTF">2003-02-06T18:33:45Z</dcterms:created>
  <dcterms:modified xsi:type="dcterms:W3CDTF">2009-03-30T22:09:14Z</dcterms:modified>
</cp:coreProperties>
</file>