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7102475" cy="10234613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40458C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40458C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40458C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40458C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40458C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0"/>
        <p:guide pos="227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555" tIns="47777" rIns="95555" bIns="47777" anchor="ctr"/>
          <a:lstStyle/>
          <a:p>
            <a:pPr>
              <a:defRPr/>
            </a:pP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46311" cy="5489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426" tIns="48154" rIns="94426" bIns="48154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Font typeface="Tahoma" pitchFamily="34" charset="0"/>
              <a:buNone/>
              <a:tabLst>
                <a:tab pos="756476" algn="l"/>
                <a:tab pos="1512951" algn="l"/>
                <a:tab pos="2269427" algn="l"/>
              </a:tabLst>
              <a:defRPr sz="1300">
                <a:solidFill>
                  <a:srgbClr val="000000"/>
                </a:solidFill>
                <a:latin typeface="Tahoma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09273" y="0"/>
            <a:ext cx="3126697" cy="5489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426" tIns="48154" rIns="94426" bIns="48154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Font typeface="Tahoma" pitchFamily="34" charset="0"/>
              <a:buNone/>
              <a:tabLst>
                <a:tab pos="756476" algn="l"/>
                <a:tab pos="1512951" algn="l"/>
                <a:tab pos="2269427" algn="l"/>
                <a:tab pos="3025902" algn="l"/>
              </a:tabLst>
              <a:defRPr sz="1300">
                <a:solidFill>
                  <a:srgbClr val="000000"/>
                </a:solidFill>
                <a:latin typeface="Tahoma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000125" y="785813"/>
            <a:ext cx="5138738" cy="38528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62963" y="4875823"/>
            <a:ext cx="5211719" cy="45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426" tIns="48154" rIns="94426" bIns="48154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754942"/>
            <a:ext cx="3046311" cy="4681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426" tIns="48154" rIns="94426" bIns="48154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Font typeface="Tahoma" pitchFamily="34" charset="0"/>
              <a:buNone/>
              <a:tabLst>
                <a:tab pos="756476" algn="l"/>
                <a:tab pos="1512951" algn="l"/>
                <a:tab pos="2269427" algn="l"/>
              </a:tabLst>
              <a:defRPr sz="1300">
                <a:solidFill>
                  <a:srgbClr val="000000"/>
                </a:solidFill>
                <a:latin typeface="Tahoma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09273" y="9754942"/>
            <a:ext cx="3126697" cy="4681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426" tIns="48154" rIns="94426" bIns="48154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Font typeface="Tahoma" pitchFamily="34" charset="0"/>
              <a:buNone/>
              <a:tabLst>
                <a:tab pos="756476" algn="l"/>
                <a:tab pos="1512951" algn="l"/>
                <a:tab pos="2269427" algn="l"/>
                <a:tab pos="3025902" algn="l"/>
              </a:tabLst>
              <a:defRPr sz="1300">
                <a:solidFill>
                  <a:srgbClr val="000000"/>
                </a:solidFill>
                <a:latin typeface="Tahoma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DF6B805-80A6-48B5-867B-BEA36F858D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EB8441-CC76-47E5-97A0-6D0CEF029C7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959614" y="786265"/>
            <a:ext cx="5221767" cy="38538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55" tIns="47777" rIns="95555" bIns="47777" anchor="ctr"/>
          <a:lstStyle/>
          <a:p>
            <a:endParaRPr lang="en-US"/>
          </a:p>
        </p:txBody>
      </p:sp>
      <p:sp>
        <p:nvSpPr>
          <p:cNvPr id="7172" name="Rectangle 2"/>
          <p:cNvSpPr>
            <a:spLocks noChangeArrowheads="1"/>
          </p:cNvSpPr>
          <p:nvPr>
            <p:ph type="body"/>
          </p:nvPr>
        </p:nvSpPr>
        <p:spPr>
          <a:xfrm>
            <a:off x="962963" y="4875823"/>
            <a:ext cx="5213393" cy="456428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ADF1FD4-D6F2-4541-A5BB-4B68623375CB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959614" y="786265"/>
            <a:ext cx="5221767" cy="38538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55" tIns="47777" rIns="95555" bIns="47777" anchor="ctr"/>
          <a:lstStyle/>
          <a:p>
            <a:endParaRPr lang="en-US"/>
          </a:p>
        </p:txBody>
      </p:sp>
      <p:sp>
        <p:nvSpPr>
          <p:cNvPr id="8196" name="Rectangle 2"/>
          <p:cNvSpPr>
            <a:spLocks noChangeArrowheads="1"/>
          </p:cNvSpPr>
          <p:nvPr>
            <p:ph type="body"/>
          </p:nvPr>
        </p:nvSpPr>
        <p:spPr>
          <a:xfrm>
            <a:off x="962963" y="4875823"/>
            <a:ext cx="5213393" cy="456428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813773-CAD6-4D17-9BC2-0945A6577686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959614" y="786265"/>
            <a:ext cx="5221767" cy="38538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55" tIns="47777" rIns="95555" bIns="47777" anchor="ctr"/>
          <a:lstStyle/>
          <a:p>
            <a:endParaRPr lang="en-US"/>
          </a:p>
        </p:txBody>
      </p:sp>
      <p:sp>
        <p:nvSpPr>
          <p:cNvPr id="9220" name="Rectangle 2"/>
          <p:cNvSpPr>
            <a:spLocks noChangeArrowheads="1"/>
          </p:cNvSpPr>
          <p:nvPr>
            <p:ph type="body"/>
          </p:nvPr>
        </p:nvSpPr>
        <p:spPr>
          <a:xfrm>
            <a:off x="962963" y="4875823"/>
            <a:ext cx="5213393" cy="456428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DC22D-90F6-461E-B1BB-83E9F124DE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82931-C9C4-46B3-8142-5BE9F69226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3050"/>
            <a:ext cx="1979613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57912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13CC6-DEC0-4A52-B801-9E8B006D89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61D33-4763-4305-8672-FA0BE9B22A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73DE-E1A2-4A9F-8436-0446E33B03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9778C-0C21-4591-A4AD-1D09CB4A8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BB534-6201-49A0-BE46-166C889CD9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CA7AE-913E-494C-B2AF-E6049E5068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15312-BA4C-4902-A15F-4EA27F0AD8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C0979-32A6-438C-88FE-763309ECA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709A-642A-4E56-BCC0-541E0813FE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6963E-4B4B-4EA7-AD21-41FDCE71A6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C1AD9-3C13-4774-9910-299C50BAF7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4F91-B185-4803-A6D9-2C950C0E6A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604963"/>
            <a:ext cx="2074863" cy="452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76950" cy="452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7E468-BA6E-4213-B273-63A96E5B35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1013"/>
            <a:ext cx="77708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B884C-B350-4DB5-BECA-837EC425CD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082D0-BEEB-47F2-AB01-5323FCBBED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4613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3886200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CC068-2517-49B9-873D-4EB6D1281D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9F16A-1287-43B5-B84C-1B5370CD3E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61EDA-59E9-41A0-909F-98489A6B22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52AC9-FF6F-4ED9-8909-A00304BAE3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3D2C-8C94-47D5-A75A-2B3B3C5A09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FB28A-643E-4A08-A2A4-EFE23EFA7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352800" y="0"/>
            <a:ext cx="5791200" cy="1524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839200" y="0"/>
            <a:ext cx="1588" cy="2362200"/>
          </a:xfrm>
          <a:prstGeom prst="line">
            <a:avLst/>
          </a:prstGeom>
          <a:noFill/>
          <a:ln w="12600">
            <a:solidFill>
              <a:srgbClr val="6F89F7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304800" y="533400"/>
            <a:ext cx="1892300" cy="2589213"/>
            <a:chOff x="192" y="336"/>
            <a:chExt cx="1192" cy="1631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auto">
            <a:xfrm flipH="1">
              <a:off x="191" y="566"/>
              <a:ext cx="1195" cy="1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auto">
            <a:xfrm>
              <a:off x="383" y="336"/>
              <a:ext cx="1" cy="1632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>
              <a:off x="325" y="506"/>
              <a:ext cx="121" cy="122"/>
            </a:xfrm>
            <a:custGeom>
              <a:avLst/>
              <a:gdLst>
                <a:gd name="G0" fmla="sin 10800 0"/>
                <a:gd name="G1" fmla="+- G0 10800 0"/>
                <a:gd name="G2" fmla="cos 10800 0"/>
                <a:gd name="G3" fmla="+- G2 10800 0"/>
                <a:gd name="G4" fmla="sin 10800 17694720"/>
                <a:gd name="G5" fmla="+- G4 10800 0"/>
                <a:gd name="G6" fmla="cos 10800 17694720"/>
                <a:gd name="G7" fmla="+- G6 10800 0"/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21599 w 21600"/>
                <a:gd name="T15" fmla="*/ 2159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-1" y="4835"/>
                    <a:pt x="4834" y="0"/>
                    <a:pt x="10799" y="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-1" y="4835"/>
                    <a:pt x="4834" y="0"/>
                    <a:pt x="10799" y="0"/>
                  </a:cubicBezTo>
                </a:path>
              </a:pathLst>
            </a:cu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3050"/>
            <a:ext cx="7770813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3213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400800"/>
            <a:ext cx="1903413" cy="30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6th FLUKA Course, CERN, June 23-27, 2008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6934200" y="6400800"/>
            <a:ext cx="1598613" cy="30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4FEC50-CCB0-48FA-988B-3F0BC56656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9pPr>
    </p:titleStyle>
    <p:bodyStyle>
      <a:lvl1pPr marL="341313" indent="-341313" algn="l" defTabSz="457200" rtl="0" eaLnBrk="0" fontAlgn="base" hangingPunct="0">
        <a:lnSpc>
          <a:spcPct val="97000"/>
        </a:lnSpc>
        <a:spcBef>
          <a:spcPts val="500"/>
        </a:spcBef>
        <a:spcAft>
          <a:spcPct val="0"/>
        </a:spcAft>
        <a:buClr>
          <a:srgbClr val="6F89F7"/>
        </a:buClr>
        <a:buSzPct val="80000"/>
        <a:buFont typeface="Wingdings" pitchFamily="2" charset="2"/>
        <a:buChar char=""/>
        <a:defRPr sz="2000">
          <a:solidFill>
            <a:srgbClr val="40458C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7000"/>
        </a:lnSpc>
        <a:spcBef>
          <a:spcPts val="4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>
          <a:solidFill>
            <a:srgbClr val="40458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7000"/>
        </a:lnSpc>
        <a:spcBef>
          <a:spcPts val="400"/>
        </a:spcBef>
        <a:spcAft>
          <a:spcPct val="0"/>
        </a:spcAft>
        <a:buClr>
          <a:srgbClr val="6F89F7"/>
        </a:buClr>
        <a:buSzPct val="95000"/>
        <a:buFont typeface="Wingdings" pitchFamily="2" charset="2"/>
        <a:buChar char=""/>
        <a:defRPr sz="1600">
          <a:solidFill>
            <a:srgbClr val="40458C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5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1588" y="887413"/>
            <a:ext cx="6653212" cy="2849562"/>
            <a:chOff x="1" y="559"/>
            <a:chExt cx="4191" cy="179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506" y="559"/>
              <a:ext cx="1" cy="1796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 flipV="1">
              <a:off x="0" y="1921"/>
              <a:ext cx="3213" cy="3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4"/>
            <p:cNvSpPr>
              <a:spLocks noChangeShapeType="1"/>
            </p:cNvSpPr>
            <p:nvPr/>
          </p:nvSpPr>
          <p:spPr bwMode="auto">
            <a:xfrm flipH="1" flipV="1">
              <a:off x="381" y="935"/>
              <a:ext cx="3813" cy="3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 rot="16200000">
              <a:off x="426" y="864"/>
              <a:ext cx="156" cy="157"/>
            </a:xfrm>
            <a:custGeom>
              <a:avLst/>
              <a:gdLst>
                <a:gd name="G0" fmla="sin 10800 48452"/>
                <a:gd name="G1" fmla="+- G0 10800 0"/>
                <a:gd name="G2" fmla="cos 10800 48452"/>
                <a:gd name="G3" fmla="+- G2 10800 0"/>
                <a:gd name="G4" fmla="sin 10800 17742553"/>
                <a:gd name="G5" fmla="+- G4 10800 0"/>
                <a:gd name="G6" fmla="cos 10800 17742553"/>
                <a:gd name="G7" fmla="+- G6 10800 0"/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21599 w 21600"/>
                <a:gd name="T15" fmla="*/ 2159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 stroke="0">
                  <a:moveTo>
                    <a:pt x="21599" y="10939"/>
                  </a:moveTo>
                  <a:cubicBezTo>
                    <a:pt x="21523" y="16848"/>
                    <a:pt x="16710" y="21599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0845" y="-1"/>
                    <a:pt x="10891" y="0"/>
                    <a:pt x="10936" y="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599" y="10939"/>
                  </a:moveTo>
                  <a:cubicBezTo>
                    <a:pt x="21523" y="16848"/>
                    <a:pt x="16710" y="21599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0845" y="-1"/>
                    <a:pt x="10891" y="0"/>
                    <a:pt x="10936" y="0"/>
                  </a:cubicBezTo>
                </a:path>
              </a:pathLst>
            </a:cu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2349500" y="3098800"/>
            <a:ext cx="6043613" cy="2874963"/>
            <a:chOff x="1480" y="1952"/>
            <a:chExt cx="3807" cy="1811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1480" y="3442"/>
              <a:ext cx="3808" cy="1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5172" y="1952"/>
              <a:ext cx="1" cy="1812"/>
            </a:xfrm>
            <a:prstGeom prst="line">
              <a:avLst/>
            </a:pr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>
              <a:off x="5100" y="3350"/>
              <a:ext cx="156" cy="157"/>
            </a:xfrm>
            <a:custGeom>
              <a:avLst/>
              <a:gdLst>
                <a:gd name="G0" fmla="sin 10800 17599070"/>
                <a:gd name="G1" fmla="+- G0 10800 0"/>
                <a:gd name="G2" fmla="cos 10800 17599070"/>
                <a:gd name="G3" fmla="+- G2 10800 0"/>
                <a:gd name="G4" fmla="sin 10800 11796480"/>
                <a:gd name="G5" fmla="+- G4 10800 0"/>
                <a:gd name="G6" fmla="cos 10800 11796480"/>
                <a:gd name="G7" fmla="+- G6 10800 0"/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21599 w 21600"/>
                <a:gd name="T15" fmla="*/ 2159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 stroke="0">
                  <a:moveTo>
                    <a:pt x="10524" y="3"/>
                  </a:moveTo>
                  <a:cubicBezTo>
                    <a:pt x="10615" y="1"/>
                    <a:pt x="10707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524" y="3"/>
                  </a:moveTo>
                  <a:cubicBezTo>
                    <a:pt x="10615" y="1"/>
                    <a:pt x="10707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</a:path>
              </a:pathLst>
            </a:custGeom>
            <a:noFill/>
            <a:ln w="1260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1013"/>
            <a:ext cx="77708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Tahoma" pitchFamily="3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ahoma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ahoma" pitchFamily="3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96C9EF-B3B7-4A1D-AA4B-1B55B6794D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xStyles>
    <p:titleStyle>
      <a:lvl1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pitchFamily="34" charset="0"/>
        <a:defRPr sz="3600">
          <a:solidFill>
            <a:srgbClr val="660066"/>
          </a:solidFill>
          <a:latin typeface="Tahoma" pitchFamily="34" charset="0"/>
          <a:ea typeface="DejaVu Sans" charset="0"/>
          <a:cs typeface="DejaVu Sans" charset="0"/>
        </a:defRPr>
      </a:lvl9pPr>
    </p:titleStyle>
    <p:bodyStyle>
      <a:lvl1pPr marL="341313" indent="-341313" algn="l" defTabSz="457200" rtl="0" eaLnBrk="0" fontAlgn="base" hangingPunct="0">
        <a:lnSpc>
          <a:spcPct val="97000"/>
        </a:lnSpc>
        <a:spcBef>
          <a:spcPts val="500"/>
        </a:spcBef>
        <a:spcAft>
          <a:spcPct val="0"/>
        </a:spcAft>
        <a:buClr>
          <a:srgbClr val="6F89F7"/>
        </a:buClr>
        <a:buSzPct val="80000"/>
        <a:buFont typeface="Wingdings" pitchFamily="2" charset="2"/>
        <a:buChar char=""/>
        <a:defRPr sz="2000">
          <a:solidFill>
            <a:srgbClr val="40458C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7000"/>
        </a:lnSpc>
        <a:spcBef>
          <a:spcPts val="4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>
          <a:solidFill>
            <a:srgbClr val="40458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7000"/>
        </a:lnSpc>
        <a:spcBef>
          <a:spcPts val="400"/>
        </a:spcBef>
        <a:spcAft>
          <a:spcPct val="0"/>
        </a:spcAft>
        <a:buClr>
          <a:srgbClr val="6F89F7"/>
        </a:buClr>
        <a:buSzPct val="95000"/>
        <a:buFont typeface="Wingdings" pitchFamily="2" charset="2"/>
        <a:buChar char=""/>
        <a:defRPr sz="1600">
          <a:solidFill>
            <a:srgbClr val="40458C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5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7000"/>
        </a:lnSpc>
        <a:spcBef>
          <a:spcPts val="35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1400">
          <a:solidFill>
            <a:srgbClr val="40458C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</a:t>
            </a: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5: Scoring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4114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algn="ctr" eaLnBrk="0" hangingPunct="0">
              <a:lnSpc>
                <a:spcPct val="97000"/>
              </a:lnSpc>
              <a:spcBef>
                <a:spcPts val="500"/>
              </a:spcBef>
              <a:buClr>
                <a:srgbClr val="6F89F7"/>
              </a:buClr>
              <a:buSzPct val="80000"/>
              <a:buFont typeface="Wingdings" pitchFamily="2" charset="2"/>
              <a:buNone/>
            </a:pPr>
            <a:endParaRPr lang="en-US" sz="2000" dirty="0" smtClean="0">
              <a:solidFill>
                <a:srgbClr val="40458C"/>
              </a:solidFill>
              <a:latin typeface="Tahoma" pitchFamily="34" charset="0"/>
            </a:endParaRPr>
          </a:p>
          <a:p>
            <a:pPr marL="341313" indent="-341313" algn="r" eaLnBrk="0" hangingPunct="0">
              <a:lnSpc>
                <a:spcPct val="97000"/>
              </a:lnSpc>
              <a:spcBef>
                <a:spcPts val="500"/>
              </a:spcBef>
              <a:buClr>
                <a:srgbClr val="6F89F7"/>
              </a:buClr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40458C"/>
                </a:solidFill>
                <a:latin typeface="Tahoma" pitchFamily="34" charset="0"/>
              </a:rPr>
              <a:t>Beginners FLUKA Course</a:t>
            </a:r>
            <a:endParaRPr lang="en-US" sz="2000" dirty="0">
              <a:solidFill>
                <a:srgbClr val="40458C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/>
              <a:t>Exercise 5: Scoring</a:t>
            </a:r>
            <a:endParaRPr lang="en-GB" sz="3200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14400"/>
            <a:ext cx="7924800" cy="5440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download ex4.inp into the ex5 directory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rename it to ex5.inp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open it using FLAIR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add a </a:t>
            </a:r>
            <a:r>
              <a:rPr lang="en-GB" u="sng" smtClean="0"/>
              <a:t>boundary crossing scoring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mtClean="0"/>
              <a:t>from target segment 2 (aluminum)</a:t>
            </a:r>
            <a:br>
              <a:rPr lang="en-GB" smtClean="0"/>
            </a:br>
            <a:r>
              <a:rPr lang="en-GB" smtClean="0"/>
              <a:t>to target segment 3 (lead)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50"/>
              </a:spcAft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smtClean="0">
                <a:solidFill>
                  <a:srgbClr val="800000"/>
                </a:solidFill>
              </a:rPr>
              <a:t>to get </a:t>
            </a:r>
            <a:r>
              <a:rPr lang="en-GB" i="1" u="sng" smtClean="0">
                <a:solidFill>
                  <a:srgbClr val="800000"/>
                </a:solidFill>
              </a:rPr>
              <a:t>fluence</a:t>
            </a:r>
            <a:r>
              <a:rPr lang="en-GB" i="1" smtClean="0">
                <a:solidFill>
                  <a:srgbClr val="800000"/>
                </a:solidFill>
              </a:rPr>
              <a:t> of electrons and positrons with log-E bins </a:t>
            </a:r>
            <a:br>
              <a:rPr lang="en-GB" i="1" smtClean="0">
                <a:solidFill>
                  <a:srgbClr val="800000"/>
                </a:solidFill>
              </a:rPr>
            </a:br>
            <a:r>
              <a:rPr lang="en-GB" i="1" smtClean="0">
                <a:solidFill>
                  <a:srgbClr val="800000"/>
                </a:solidFill>
              </a:rPr>
              <a:t>(find a suitable energy range and # of bins) with 1 angular bin</a:t>
            </a:r>
            <a:br>
              <a:rPr lang="en-GB" i="1" smtClean="0">
                <a:solidFill>
                  <a:srgbClr val="800000"/>
                </a:solidFill>
              </a:rPr>
            </a:br>
            <a:r>
              <a:rPr lang="en-GB" i="1" smtClean="0">
                <a:solidFill>
                  <a:srgbClr val="800000"/>
                </a:solidFill>
              </a:rPr>
              <a:t>(unformatted output on unit 51)</a:t>
            </a:r>
            <a:r>
              <a:rPr lang="ar-SA" i="1" smtClean="0">
                <a:solidFill>
                  <a:srgbClr val="800000"/>
                </a:solidFill>
                <a:cs typeface="Arial" charset="0"/>
              </a:rPr>
              <a:t>‏</a:t>
            </a:r>
            <a:endParaRPr lang="en-GB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50"/>
              </a:spcAft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smtClean="0">
                <a:solidFill>
                  <a:srgbClr val="800000"/>
                </a:solidFill>
              </a:rPr>
              <a:t>add a second scoring to get instead </a:t>
            </a:r>
            <a:r>
              <a:rPr lang="en-GB" i="1" u="sng" smtClean="0">
                <a:solidFill>
                  <a:srgbClr val="800000"/>
                </a:solidFill>
              </a:rPr>
              <a:t>current</a:t>
            </a:r>
            <a:r>
              <a:rPr lang="en-GB" i="1" smtClean="0">
                <a:solidFill>
                  <a:srgbClr val="800000"/>
                </a:solidFill>
              </a:rPr>
              <a:t>              (unformatted output on unit 52)</a:t>
            </a:r>
            <a:r>
              <a:rPr lang="ar-SA" i="1" smtClean="0">
                <a:solidFill>
                  <a:srgbClr val="800000"/>
                </a:solidFill>
                <a:cs typeface="Arial" charset="0"/>
              </a:rPr>
              <a:t>‏</a:t>
            </a:r>
            <a:endParaRPr lang="en-GB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run 5 times 1000 primaries, process the data files, and plot the results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Note the difference between </a:t>
            </a:r>
            <a:r>
              <a:rPr lang="en-GB" u="sng" smtClean="0"/>
              <a:t>fluence</a:t>
            </a:r>
            <a:r>
              <a:rPr lang="en-GB" smtClean="0"/>
              <a:t> and </a:t>
            </a:r>
            <a:r>
              <a:rPr lang="en-GB" u="sng" smtClean="0"/>
              <a:t>current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/>
              <a:t>Exercise </a:t>
            </a:r>
            <a:r>
              <a:rPr lang="en-GB" sz="3200" dirty="0" smtClean="0"/>
              <a:t>5: Scoring</a:t>
            </a:r>
            <a:endParaRPr lang="en-GB" sz="3200" dirty="0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43000"/>
            <a:ext cx="8355013" cy="5181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change the number of primaries/cycles and look at statistical errors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add energy deposition scoring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50"/>
              </a:spcAft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smtClean="0">
                <a:solidFill>
                  <a:srgbClr val="800000"/>
                </a:solidFill>
              </a:rPr>
              <a:t>for the three target segments using USRBIN by region	 (formatted output on unit 41)</a:t>
            </a:r>
          </a:p>
          <a:p>
            <a:pPr eaLnBrk="1" hangingPunct="1">
              <a:lnSpc>
                <a:spcPct val="100000"/>
              </a:lnSpc>
              <a:spcBef>
                <a:spcPts val="2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smtClean="0"/>
          </a:p>
          <a:p>
            <a:pPr eaLnBrk="1" hangingPunct="1">
              <a:lnSpc>
                <a:spcPct val="100000"/>
              </a:lnSpc>
              <a:spcBef>
                <a:spcPts val="2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smtClean="0"/>
          </a:p>
          <a:p>
            <a:pPr eaLnBrk="1" hangingPunct="1">
              <a:lnSpc>
                <a:spcPct val="10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check that results are consistent with standard output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lnSpc>
                <a:spcPct val="100000"/>
              </a:lnSpc>
              <a:buFont typeface="Wingdings" pitchFamily="2" charset="2"/>
              <a:buChar char="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 get energy deposition </a:t>
            </a:r>
            <a:r>
              <a:rPr lang="en-GB" b="1" smtClean="0"/>
              <a:t>only</a:t>
            </a:r>
            <a:r>
              <a:rPr lang="en-GB" smtClean="0"/>
              <a:t> by electrons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50"/>
              </a:spcAft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smtClean="0">
                <a:solidFill>
                  <a:srgbClr val="800000"/>
                </a:solidFill>
              </a:rPr>
              <a:t>for the three target segments using USRBIN by region	 (formatted output on unit 42) and AUXSCORE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50"/>
              </a:spcAft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60</Words>
  <PresentationFormat>On-screen Show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Tahoma</vt:lpstr>
      <vt:lpstr>Wingdings</vt:lpstr>
      <vt:lpstr>Times New Roman</vt:lpstr>
      <vt:lpstr>Office Theme</vt:lpstr>
      <vt:lpstr>1_Office Theme</vt:lpstr>
      <vt:lpstr>Exercise 5: Scoring</vt:lpstr>
      <vt:lpstr>Exercise 5: Scoring</vt:lpstr>
      <vt:lpstr>Exercise 5: Scoring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11</cp:revision>
  <dcterms:modified xsi:type="dcterms:W3CDTF">2009-03-23T19:37:42Z</dcterms:modified>
</cp:coreProperties>
</file>