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4" r:id="rId2"/>
    <p:sldId id="290" r:id="rId3"/>
  </p:sldIdLst>
  <p:sldSz cx="9144000" cy="6858000" type="overhead"/>
  <p:notesSz cx="7102475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CC0066"/>
    <a:srgbClr val="00CC00"/>
    <a:srgbClr val="FF0000"/>
    <a:srgbClr val="008000"/>
    <a:srgbClr val="0000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31" autoAdjust="0"/>
    <p:restoredTop sz="86583" autoAdjust="0"/>
  </p:normalViewPr>
  <p:slideViewPr>
    <p:cSldViewPr>
      <p:cViewPr varScale="1">
        <p:scale>
          <a:sx n="62" d="100"/>
          <a:sy n="62" d="100"/>
        </p:scale>
        <p:origin x="-13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620" y="1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542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620" y="9723542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334CC915-55D2-4906-81EC-B41DB81CDD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8704" cy="55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218" y="1"/>
            <a:ext cx="3129109" cy="55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001713" y="785813"/>
            <a:ext cx="5140325" cy="3854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3191" y="4876609"/>
            <a:ext cx="5214623" cy="4565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6514"/>
            <a:ext cx="3048704" cy="46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218" y="9756514"/>
            <a:ext cx="3129109" cy="46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pPr>
              <a:defRPr/>
            </a:pPr>
            <a:fld id="{937E4D9B-93E4-4031-B574-B8C1246DAB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9C11FB-74E6-4985-A80D-106AF801212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FLUKA Houston Course: Combinatorial Geometry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7695FA5-C753-4E7C-91CE-08A08CD03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CERN FLUKA Course, June 23-27,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ED312-C4FF-43FB-ABFF-3CC4342EE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CERN FLUKA Course, June 23-27,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EBBC6-A337-452D-AB03-B6EB8392A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CERN FLUKA Course, June 23-27,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B3062-9204-4128-A28D-2C531327C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CERN FLUKA Course, June 23-27,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8653B-A58A-436D-B25A-696106AEC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CERN FLUKA Course, June 23-27,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7B36B-C801-4E66-9036-A34AE2810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CERN FLUKA Course, June 23-27, 2008</a:t>
            </a: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A0FE2-ABBF-48D2-BC8C-7360359E73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CERN FLUKA Course, June 23-27, 2008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5695E-AB36-408F-A0EA-F156ED27E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CERN FLUKA Course, June 23-27, 2008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C0CEF-520A-4523-B8DC-20FEC7116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CERN FLUKA Course, June 23-27,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57B48-4457-4589-A9EC-7F2405DC3C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CERN FLUKA Course, June 23-27,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8D595-5B09-4DEB-9DA5-A7A562379E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1028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27313" y="6400800"/>
            <a:ext cx="4465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CERN FLUKA Course, June 23-27, 2008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6A2D633-3EE6-4085-8B14-B4FC29FFE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00113" y="2133600"/>
            <a:ext cx="7772400" cy="7921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Exercise 6: Low Energy Neutrons</a:t>
            </a:r>
            <a:endParaRPr lang="en-US" smtClean="0"/>
          </a:p>
        </p:txBody>
      </p:sp>
      <p:pic>
        <p:nvPicPr>
          <p:cNvPr id="3076" name="Picture 8" descr="logo3000x20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484438" y="4437063"/>
            <a:ext cx="57610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2000" dirty="0" smtClean="0"/>
          </a:p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 smtClean="0"/>
              <a:t>Beginners FLUKA Course</a:t>
            </a:r>
            <a:endParaRPr lang="en-US" sz="2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Exercise 6: Low Energy Neutrons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908050"/>
            <a:ext cx="7924800" cy="5545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800" smtClean="0"/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Create a folder called ex6, download the solution of ex5 (only ex5.inp) from the website, rename it to ex6.inp and open it in </a:t>
            </a:r>
            <a:r>
              <a:rPr lang="en-US" sz="1800" i="1" smtClean="0"/>
              <a:t>flair</a:t>
            </a:r>
            <a:endParaRPr lang="en-US" sz="1800" smtClean="0"/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Change the materials of the regions </a:t>
            </a:r>
            <a:r>
              <a:rPr lang="en-US" sz="1800" i="1" smtClean="0"/>
              <a:t>TARGS1</a:t>
            </a:r>
            <a:r>
              <a:rPr lang="en-US" sz="1800" smtClean="0"/>
              <a:t> and </a:t>
            </a:r>
            <a:r>
              <a:rPr lang="en-US" sz="1800" i="1" smtClean="0"/>
              <a:t>TARGS2</a:t>
            </a:r>
            <a:r>
              <a:rPr lang="en-US" sz="1800" smtClean="0"/>
              <a:t> to lead. Change the material of region </a:t>
            </a:r>
            <a:r>
              <a:rPr lang="en-US" sz="1800" i="1" smtClean="0"/>
              <a:t>TARGS3</a:t>
            </a:r>
            <a:r>
              <a:rPr lang="en-US" sz="1800" smtClean="0"/>
              <a:t> to water.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Add an estimator to score the fluence of neutrons </a:t>
            </a:r>
            <a:r>
              <a:rPr lang="en-US" sz="1800" b="1" smtClean="0"/>
              <a:t>in</a:t>
            </a:r>
            <a:r>
              <a:rPr lang="en-US" sz="1800" smtClean="0"/>
              <a:t> water (region TARGS3):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smtClean="0"/>
              <a:t>Use logarithmic energy binning down to the group of lowest energy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smtClean="0"/>
              <a:t>Write the output unformatted to unit 56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Run 5 times 5000 primaries and plot the results as a lethargy spectrum (x-axis: GeoMean, y-axis: Y*&lt;Xgeo&gt;, both axis logarithmically)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Save the plot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Identify the peak in thermal part of spectrum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Note: automatic matching of group structure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Redo the exercise for water at 87K</a:t>
            </a:r>
            <a:endParaRPr lang="en-GB" sz="800" i="1" smtClean="0">
              <a:solidFill>
                <a:srgbClr val="800000"/>
              </a:solidFill>
            </a:endParaRPr>
          </a:p>
          <a:p>
            <a:pPr eaLnBrk="1" hangingPunct="1">
              <a:spcBef>
                <a:spcPct val="50000"/>
              </a:spcBef>
              <a:spcAft>
                <a:spcPct val="70000"/>
              </a:spcAft>
              <a:buFont typeface="Tahoma" pitchFamily="34" charset="0"/>
              <a:buNone/>
            </a:pPr>
            <a:r>
              <a:rPr lang="en-GB" sz="1800" i="1" smtClean="0">
                <a:solidFill>
                  <a:srgbClr val="800000"/>
                </a:solidFill>
              </a:rPr>
              <a:t>	applying LOW-MAT</a:t>
            </a:r>
            <a:r>
              <a:rPr lang="ar-SA" sz="1800" i="1" smtClean="0">
                <a:solidFill>
                  <a:srgbClr val="800000"/>
                </a:solidFill>
                <a:cs typeface="Arial" charset="0"/>
              </a:rPr>
              <a:t>‏</a:t>
            </a:r>
            <a:r>
              <a:rPr lang="en-US" sz="1800" i="1" smtClean="0">
                <a:solidFill>
                  <a:srgbClr val="800000"/>
                </a:solidFill>
                <a:cs typeface="Arial" charset="0"/>
              </a:rPr>
              <a:t> to water components</a:t>
            </a:r>
            <a:endParaRPr lang="en-US" sz="1800" smtClean="0"/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Compare the new plot to the previous one</a:t>
            </a:r>
          </a:p>
          <a:p>
            <a:pPr eaLnBrk="1" hangingPunct="1">
              <a:lnSpc>
                <a:spcPct val="90000"/>
              </a:lnSpc>
            </a:pPr>
            <a:endParaRPr lang="en-US" sz="1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print 2">
    <a:dk1>
      <a:srgbClr val="40458C"/>
    </a:dk1>
    <a:lt1>
      <a:srgbClr val="FFFFFF"/>
    </a:lt1>
    <a:dk2>
      <a:srgbClr val="660066"/>
    </a:dk2>
    <a:lt2>
      <a:srgbClr val="B7C1EB"/>
    </a:lt2>
    <a:accent1>
      <a:srgbClr val="ECD882"/>
    </a:accent1>
    <a:accent2>
      <a:srgbClr val="B2B2B2"/>
    </a:accent2>
    <a:accent3>
      <a:srgbClr val="FFFFFF"/>
    </a:accent3>
    <a:accent4>
      <a:srgbClr val="353A77"/>
    </a:accent4>
    <a:accent5>
      <a:srgbClr val="F4E9C1"/>
    </a:accent5>
    <a:accent6>
      <a:srgbClr val="A1A1A1"/>
    </a:accent6>
    <a:hlink>
      <a:srgbClr val="6F89F7"/>
    </a:hlink>
    <a:folHlink>
      <a:srgbClr val="CFDBF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9623</TotalTime>
  <Words>151</Words>
  <Application>Microsoft PowerPoint</Application>
  <PresentationFormat>Overhead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Tahoma</vt:lpstr>
      <vt:lpstr>Arial</vt:lpstr>
      <vt:lpstr>Wingdings</vt:lpstr>
      <vt:lpstr>Times New Roman</vt:lpstr>
      <vt:lpstr>Blueprint</vt:lpstr>
      <vt:lpstr>Exercise 6: Low Energy Neutrons</vt:lpstr>
      <vt:lpstr>Exercise 6: Low Energy Neutrons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Vasilis Vlachoudis</dc:creator>
  <cp:lastModifiedBy>Vasilis Vlachoudis</cp:lastModifiedBy>
  <cp:revision>886</cp:revision>
  <cp:lastPrinted>2004-07-08T08:47:15Z</cp:lastPrinted>
  <dcterms:created xsi:type="dcterms:W3CDTF">2003-02-06T18:33:45Z</dcterms:created>
  <dcterms:modified xsi:type="dcterms:W3CDTF">2009-03-23T19:41:20Z</dcterms:modified>
</cp:coreProperties>
</file>