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5"/>
  </p:notesMasterIdLst>
  <p:sldIdLst>
    <p:sldId id="342" r:id="rId2"/>
    <p:sldId id="341" r:id="rId3"/>
    <p:sldId id="343" r:id="rId4"/>
  </p:sldIdLst>
  <p:sldSz cx="9144000" cy="6858000" type="screen4x3"/>
  <p:notesSz cx="7102475" cy="10234613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27B206"/>
    <a:srgbClr val="0000FF"/>
    <a:srgbClr val="FF0000"/>
    <a:srgbClr val="FF3300"/>
    <a:srgbClr val="3DF71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199" autoAdjust="0"/>
    <p:restoredTop sz="90634" autoAdjust="0"/>
  </p:normalViewPr>
  <p:slideViewPr>
    <p:cSldViewPr>
      <p:cViewPr varScale="1">
        <p:scale>
          <a:sx n="71" d="100"/>
          <a:sy n="71" d="100"/>
        </p:scale>
        <p:origin x="-10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048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886" y="0"/>
            <a:ext cx="3078048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0557" y="4861781"/>
            <a:ext cx="5681363" cy="4604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68"/>
            <a:ext cx="3078048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886" y="9721868"/>
            <a:ext cx="3078048" cy="51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fld id="{EB100E8B-870D-4EEC-BE2F-EE3C73EE14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34521D-C5ED-4E20-9314-0BBA887D26D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001713" y="787400"/>
            <a:ext cx="5137150" cy="3852863"/>
          </a:xfrm>
          <a:ln w="12700" cap="flat"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3335" y="4877009"/>
            <a:ext cx="5214338" cy="4563948"/>
          </a:xfrm>
          <a:noFill/>
          <a:ln/>
        </p:spPr>
        <p:txBody>
          <a:bodyPr lIns="90488" tIns="46038" rIns="90488" bIns="46038"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201811-D1C1-48EB-A951-658EDC0DEE9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71078A-9D25-4B3F-AFD2-288D74931C33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588" y="887413"/>
            <a:ext cx="6654800" cy="2851150"/>
            <a:chOff x="1" y="559"/>
            <a:chExt cx="4192" cy="1796"/>
          </a:xfrm>
        </p:grpSpPr>
        <p:sp>
          <p:nvSpPr>
            <p:cNvPr id="5" name="Line 3"/>
            <p:cNvSpPr>
              <a:spLocks noChangeShapeType="1"/>
            </p:cNvSpPr>
            <p:nvPr/>
          </p:nvSpPr>
          <p:spPr bwMode="ltGray">
            <a:xfrm>
              <a:off x="506" y="559"/>
              <a:ext cx="0" cy="179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" name="Line 4"/>
            <p:cNvSpPr>
              <a:spLocks noChangeShapeType="1"/>
            </p:cNvSpPr>
            <p:nvPr/>
          </p:nvSpPr>
          <p:spPr bwMode="ltGray">
            <a:xfrm flipH="1" flipV="1">
              <a:off x="1" y="1922"/>
              <a:ext cx="32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ltGray">
            <a:xfrm flipH="1" flipV="1">
              <a:off x="382" y="936"/>
              <a:ext cx="38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Arc 6"/>
            <p:cNvSpPr>
              <a:spLocks/>
            </p:cNvSpPr>
            <p:nvPr/>
          </p:nvSpPr>
          <p:spPr bwMode="ltGray">
            <a:xfrm rot="16200000">
              <a:off x="426" y="864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198 w 43198"/>
                <a:gd name="T1" fmla="*/ 21879 h 43200"/>
                <a:gd name="T2" fmla="*/ 21875 w 43198"/>
                <a:gd name="T3" fmla="*/ 2 h 43200"/>
                <a:gd name="T4" fmla="*/ 21600 w 4319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8" h="43200" fill="none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</a:path>
                <a:path w="43198" h="43200" stroke="0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2349500" y="3098800"/>
            <a:ext cx="6045200" cy="2876550"/>
            <a:chOff x="1480" y="1952"/>
            <a:chExt cx="3808" cy="1812"/>
          </a:xfrm>
        </p:grpSpPr>
        <p:sp>
          <p:nvSpPr>
            <p:cNvPr id="10" name="Line 8"/>
            <p:cNvSpPr>
              <a:spLocks noChangeShapeType="1"/>
            </p:cNvSpPr>
            <p:nvPr/>
          </p:nvSpPr>
          <p:spPr bwMode="ltGray">
            <a:xfrm>
              <a:off x="1480" y="3442"/>
              <a:ext cx="3808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ltGray">
            <a:xfrm>
              <a:off x="5172" y="1952"/>
              <a:ext cx="0" cy="181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" name="Arc 10"/>
            <p:cNvSpPr>
              <a:spLocks/>
            </p:cNvSpPr>
            <p:nvPr/>
          </p:nvSpPr>
          <p:spPr bwMode="ltGray">
            <a:xfrm rot="5400000">
              <a:off x="5098" y="3351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050 w 43200"/>
                <a:gd name="T1" fmla="*/ 7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21607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1607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309938"/>
            <a:ext cx="7162800" cy="20240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2F5F5A41-2921-4699-ADA8-A00FB0A94D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5F134-143F-4252-979A-7072891B45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04800"/>
            <a:ext cx="19812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7912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6D76F-F86C-47C4-9892-AADDFF261C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C7C1C-4AD1-4214-8413-DD8B24D2A8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E8B45-810C-4185-A546-DCE2EEEE3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50B75-F741-4C50-A725-FD2313A404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77974-D46C-49C9-B56E-DAB6B684A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E7FD6F-1014-415A-AA90-FE5785EF76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A43A0-EB09-4C77-A23A-A92B5637F8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A8A32D-06E4-4B42-BA36-D9F02D4460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E7979-DF8E-4FC6-9E75-BABEE1F0EF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ChangeArrowheads="1"/>
          </p:cNvSpPr>
          <p:nvPr/>
        </p:nvSpPr>
        <p:spPr bwMode="ltGray">
          <a:xfrm>
            <a:off x="3352800" y="0"/>
            <a:ext cx="5791200" cy="152400"/>
          </a:xfrm>
          <a:prstGeom prst="rect">
            <a:avLst/>
          </a:prstGeom>
          <a:pattFill prst="pct70">
            <a:fgClr>
              <a:schemeClr val="folHlink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215043" name="Line 3"/>
          <p:cNvSpPr>
            <a:spLocks noChangeShapeType="1"/>
          </p:cNvSpPr>
          <p:nvPr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304800" y="533400"/>
            <a:ext cx="1893888" cy="2590800"/>
            <a:chOff x="192" y="336"/>
            <a:chExt cx="1193" cy="1632"/>
          </a:xfrm>
        </p:grpSpPr>
        <p:sp>
          <p:nvSpPr>
            <p:cNvPr id="215045" name="Line 5"/>
            <p:cNvSpPr>
              <a:spLocks noChangeShapeType="1"/>
            </p:cNvSpPr>
            <p:nvPr/>
          </p:nvSpPr>
          <p:spPr bwMode="ltGray">
            <a:xfrm flipH="1">
              <a:off x="192" y="566"/>
              <a:ext cx="1193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15046" name="Line 6"/>
            <p:cNvSpPr>
              <a:spLocks noChangeShapeType="1"/>
            </p:cNvSpPr>
            <p:nvPr/>
          </p:nvSpPr>
          <p:spPr bwMode="ltGray">
            <a:xfrm>
              <a:off x="383" y="336"/>
              <a:ext cx="0" cy="163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15047" name="Arc 7"/>
            <p:cNvSpPr>
              <a:spLocks/>
            </p:cNvSpPr>
            <p:nvPr/>
          </p:nvSpPr>
          <p:spPr bwMode="ltGray">
            <a:xfrm>
              <a:off x="325" y="506"/>
              <a:ext cx="121" cy="12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1029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7924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050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51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0" y="6400800"/>
            <a:ext cx="3962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52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FE46D82-30E2-419C-BF39-A6D55896C4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700213"/>
            <a:ext cx="7772400" cy="1095375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Exercise 7: </a:t>
            </a:r>
            <a:r>
              <a:rPr lang="en-US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Importance </a:t>
            </a:r>
            <a:r>
              <a:rPr lang="en-US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biasing</a:t>
            </a:r>
            <a:endParaRPr lang="en-US" sz="4000" dirty="0" smtClean="0"/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3048000" y="4419600"/>
            <a:ext cx="511175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r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endParaRPr lang="en-US" dirty="0" smtClean="0"/>
          </a:p>
          <a:p>
            <a:pPr marL="342900" indent="-342900" algn="r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dirty="0" smtClean="0"/>
              <a:t>Beginners FLUKA Course</a:t>
            </a:r>
            <a:endParaRPr lang="en-US" dirty="0"/>
          </a:p>
        </p:txBody>
      </p:sp>
      <p:pic>
        <p:nvPicPr>
          <p:cNvPr id="3076" name="Picture 8" descr="logo3000x20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2050" y="0"/>
            <a:ext cx="290195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0"/>
          <p:cNvSpPr>
            <a:spLocks noChangeArrowheads="1"/>
          </p:cNvSpPr>
          <p:nvPr/>
        </p:nvSpPr>
        <p:spPr bwMode="auto">
          <a:xfrm>
            <a:off x="6681788" y="4405313"/>
            <a:ext cx="914400" cy="400050"/>
          </a:xfrm>
          <a:prstGeom prst="rect">
            <a:avLst/>
          </a:prstGeom>
          <a:solidFill>
            <a:schemeClr val="bg1"/>
          </a:solidFill>
          <a:ln w="6350">
            <a:solidFill>
              <a:srgbClr val="000000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it-IT">
              <a:solidFill>
                <a:schemeClr val="bg1"/>
              </a:solidFill>
            </a:endParaRPr>
          </a:p>
        </p:txBody>
      </p:sp>
      <p:sp>
        <p:nvSpPr>
          <p:cNvPr id="4099" name="Line 42"/>
          <p:cNvSpPr>
            <a:spLocks noChangeShapeType="1"/>
          </p:cNvSpPr>
          <p:nvPr/>
        </p:nvSpPr>
        <p:spPr bwMode="auto">
          <a:xfrm>
            <a:off x="6834188" y="4405313"/>
            <a:ext cx="0" cy="3810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00" name="Line 43"/>
          <p:cNvSpPr>
            <a:spLocks noChangeShapeType="1"/>
          </p:cNvSpPr>
          <p:nvPr/>
        </p:nvSpPr>
        <p:spPr bwMode="auto">
          <a:xfrm>
            <a:off x="6986588" y="4405313"/>
            <a:ext cx="0" cy="3810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01" name="Line 46"/>
          <p:cNvSpPr>
            <a:spLocks noChangeShapeType="1"/>
          </p:cNvSpPr>
          <p:nvPr/>
        </p:nvSpPr>
        <p:spPr bwMode="auto">
          <a:xfrm flipV="1">
            <a:off x="5614988" y="3795713"/>
            <a:ext cx="0" cy="6096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02" name="Line 48"/>
          <p:cNvSpPr>
            <a:spLocks noChangeShapeType="1"/>
          </p:cNvSpPr>
          <p:nvPr/>
        </p:nvSpPr>
        <p:spPr bwMode="auto">
          <a:xfrm>
            <a:off x="5614988" y="3795713"/>
            <a:ext cx="281940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03" name="Line 49"/>
          <p:cNvSpPr>
            <a:spLocks noChangeShapeType="1"/>
          </p:cNvSpPr>
          <p:nvPr/>
        </p:nvSpPr>
        <p:spPr bwMode="auto">
          <a:xfrm flipV="1">
            <a:off x="8420100" y="3795713"/>
            <a:ext cx="0" cy="6096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04" name="Line 50"/>
          <p:cNvSpPr>
            <a:spLocks noChangeShapeType="1"/>
          </p:cNvSpPr>
          <p:nvPr/>
        </p:nvSpPr>
        <p:spPr bwMode="auto">
          <a:xfrm flipV="1">
            <a:off x="8739188" y="2805113"/>
            <a:ext cx="0" cy="16002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05" name="Line 52"/>
          <p:cNvSpPr>
            <a:spLocks noChangeShapeType="1"/>
          </p:cNvSpPr>
          <p:nvPr/>
        </p:nvSpPr>
        <p:spPr bwMode="auto">
          <a:xfrm flipV="1">
            <a:off x="5310188" y="2805113"/>
            <a:ext cx="0" cy="16002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06" name="Line 53"/>
          <p:cNvSpPr>
            <a:spLocks noChangeShapeType="1"/>
          </p:cNvSpPr>
          <p:nvPr/>
        </p:nvSpPr>
        <p:spPr bwMode="auto">
          <a:xfrm>
            <a:off x="5310188" y="2805113"/>
            <a:ext cx="342900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07" name="Line 54"/>
          <p:cNvSpPr>
            <a:spLocks noChangeShapeType="1"/>
          </p:cNvSpPr>
          <p:nvPr/>
        </p:nvSpPr>
        <p:spPr bwMode="auto">
          <a:xfrm>
            <a:off x="5310188" y="4405313"/>
            <a:ext cx="30480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08" name="Line 55"/>
          <p:cNvSpPr>
            <a:spLocks noChangeShapeType="1"/>
          </p:cNvSpPr>
          <p:nvPr/>
        </p:nvSpPr>
        <p:spPr bwMode="auto">
          <a:xfrm>
            <a:off x="8434388" y="4405313"/>
            <a:ext cx="30480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09" name="Line 59"/>
          <p:cNvSpPr>
            <a:spLocks noChangeShapeType="1"/>
          </p:cNvSpPr>
          <p:nvPr/>
        </p:nvSpPr>
        <p:spPr bwMode="auto">
          <a:xfrm>
            <a:off x="8420100" y="4786313"/>
            <a:ext cx="30480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10" name="Line 60"/>
          <p:cNvSpPr>
            <a:spLocks noChangeShapeType="1"/>
          </p:cNvSpPr>
          <p:nvPr/>
        </p:nvSpPr>
        <p:spPr bwMode="auto">
          <a:xfrm>
            <a:off x="5310188" y="4805363"/>
            <a:ext cx="30480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11" name="Line 61"/>
          <p:cNvSpPr>
            <a:spLocks noChangeShapeType="1"/>
          </p:cNvSpPr>
          <p:nvPr/>
        </p:nvSpPr>
        <p:spPr bwMode="auto">
          <a:xfrm flipV="1">
            <a:off x="8439150" y="4786313"/>
            <a:ext cx="0" cy="6096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12" name="Line 62"/>
          <p:cNvSpPr>
            <a:spLocks noChangeShapeType="1"/>
          </p:cNvSpPr>
          <p:nvPr/>
        </p:nvSpPr>
        <p:spPr bwMode="auto">
          <a:xfrm flipV="1">
            <a:off x="5629275" y="4800600"/>
            <a:ext cx="0" cy="6096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13" name="Line 63"/>
          <p:cNvSpPr>
            <a:spLocks noChangeShapeType="1"/>
          </p:cNvSpPr>
          <p:nvPr/>
        </p:nvSpPr>
        <p:spPr bwMode="auto">
          <a:xfrm flipV="1">
            <a:off x="5310188" y="4800600"/>
            <a:ext cx="0" cy="16002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14" name="Line 64"/>
          <p:cNvSpPr>
            <a:spLocks noChangeShapeType="1"/>
          </p:cNvSpPr>
          <p:nvPr/>
        </p:nvSpPr>
        <p:spPr bwMode="auto">
          <a:xfrm flipV="1">
            <a:off x="8739188" y="4786313"/>
            <a:ext cx="0" cy="16002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15" name="Line 65"/>
          <p:cNvSpPr>
            <a:spLocks noChangeShapeType="1"/>
          </p:cNvSpPr>
          <p:nvPr/>
        </p:nvSpPr>
        <p:spPr bwMode="auto">
          <a:xfrm>
            <a:off x="5295900" y="6386513"/>
            <a:ext cx="342900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16" name="Line 66"/>
          <p:cNvSpPr>
            <a:spLocks noChangeShapeType="1"/>
          </p:cNvSpPr>
          <p:nvPr/>
        </p:nvSpPr>
        <p:spPr bwMode="auto">
          <a:xfrm>
            <a:off x="5624513" y="5395913"/>
            <a:ext cx="2819400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17" name="Text Box 67"/>
          <p:cNvSpPr txBox="1">
            <a:spLocks noChangeArrowheads="1"/>
          </p:cNvSpPr>
          <p:nvPr/>
        </p:nvSpPr>
        <p:spPr bwMode="auto">
          <a:xfrm>
            <a:off x="5462588" y="4586288"/>
            <a:ext cx="369887" cy="244475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-50</a:t>
            </a:r>
          </a:p>
        </p:txBody>
      </p:sp>
      <p:sp>
        <p:nvSpPr>
          <p:cNvPr id="4118" name="Text Box 68"/>
          <p:cNvSpPr txBox="1">
            <a:spLocks noChangeArrowheads="1"/>
          </p:cNvSpPr>
          <p:nvPr/>
        </p:nvSpPr>
        <p:spPr bwMode="auto">
          <a:xfrm>
            <a:off x="5124450" y="4586288"/>
            <a:ext cx="369888" cy="244475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-60</a:t>
            </a:r>
          </a:p>
        </p:txBody>
      </p:sp>
      <p:sp>
        <p:nvSpPr>
          <p:cNvPr id="4119" name="Text Box 69"/>
          <p:cNvSpPr txBox="1">
            <a:spLocks noChangeArrowheads="1"/>
          </p:cNvSpPr>
          <p:nvPr/>
        </p:nvSpPr>
        <p:spPr bwMode="auto">
          <a:xfrm>
            <a:off x="8591550" y="4586288"/>
            <a:ext cx="323850" cy="244475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60</a:t>
            </a:r>
          </a:p>
        </p:txBody>
      </p:sp>
      <p:sp>
        <p:nvSpPr>
          <p:cNvPr id="4120" name="Text Box 70"/>
          <p:cNvSpPr txBox="1">
            <a:spLocks noChangeArrowheads="1"/>
          </p:cNvSpPr>
          <p:nvPr/>
        </p:nvSpPr>
        <p:spPr bwMode="auto">
          <a:xfrm>
            <a:off x="8267700" y="4586288"/>
            <a:ext cx="323850" cy="244475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50</a:t>
            </a:r>
          </a:p>
        </p:txBody>
      </p:sp>
      <p:sp>
        <p:nvSpPr>
          <p:cNvPr id="4121" name="Line 71"/>
          <p:cNvSpPr>
            <a:spLocks noChangeShapeType="1"/>
          </p:cNvSpPr>
          <p:nvPr/>
        </p:nvSpPr>
        <p:spPr bwMode="auto">
          <a:xfrm>
            <a:off x="5715000" y="4619625"/>
            <a:ext cx="6096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22" name="Text Box 72"/>
          <p:cNvSpPr txBox="1">
            <a:spLocks noChangeArrowheads="1"/>
          </p:cNvSpPr>
          <p:nvPr/>
        </p:nvSpPr>
        <p:spPr bwMode="auto">
          <a:xfrm>
            <a:off x="6986588" y="3567113"/>
            <a:ext cx="323850" cy="244475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4123" name="Text Box 73"/>
          <p:cNvSpPr txBox="1">
            <a:spLocks noChangeArrowheads="1"/>
          </p:cNvSpPr>
          <p:nvPr/>
        </p:nvSpPr>
        <p:spPr bwMode="auto">
          <a:xfrm>
            <a:off x="6951663" y="2576513"/>
            <a:ext cx="393700" cy="244475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250</a:t>
            </a:r>
          </a:p>
        </p:txBody>
      </p:sp>
      <p:sp>
        <p:nvSpPr>
          <p:cNvPr id="4124" name="Text Box 74"/>
          <p:cNvSpPr txBox="1">
            <a:spLocks noChangeArrowheads="1"/>
          </p:cNvSpPr>
          <p:nvPr/>
        </p:nvSpPr>
        <p:spPr bwMode="auto">
          <a:xfrm>
            <a:off x="5410200" y="2895600"/>
            <a:ext cx="1514475" cy="304800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Comic Sans MS" pitchFamily="66" charset="0"/>
              </a:rPr>
              <a:t>Concrete shield</a:t>
            </a:r>
          </a:p>
        </p:txBody>
      </p:sp>
      <p:sp>
        <p:nvSpPr>
          <p:cNvPr id="4125" name="Text Box 75"/>
          <p:cNvSpPr txBox="1">
            <a:spLocks noChangeArrowheads="1"/>
          </p:cNvSpPr>
          <p:nvPr/>
        </p:nvSpPr>
        <p:spPr bwMode="auto">
          <a:xfrm>
            <a:off x="7507288" y="3109913"/>
            <a:ext cx="393700" cy="244475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240</a:t>
            </a:r>
          </a:p>
        </p:txBody>
      </p:sp>
      <p:sp>
        <p:nvSpPr>
          <p:cNvPr id="4126" name="Line 76"/>
          <p:cNvSpPr>
            <a:spLocks noChangeShapeType="1"/>
          </p:cNvSpPr>
          <p:nvPr/>
        </p:nvSpPr>
        <p:spPr bwMode="auto">
          <a:xfrm flipV="1">
            <a:off x="7672388" y="2805113"/>
            <a:ext cx="0" cy="304800"/>
          </a:xfrm>
          <a:prstGeom prst="line">
            <a:avLst/>
          </a:prstGeom>
          <a:noFill/>
          <a:ln w="6350">
            <a:solidFill>
              <a:srgbClr val="000000"/>
            </a:solidFill>
            <a:prstDash val="dash"/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27" name="Line 77"/>
          <p:cNvSpPr>
            <a:spLocks noChangeShapeType="1"/>
          </p:cNvSpPr>
          <p:nvPr/>
        </p:nvSpPr>
        <p:spPr bwMode="auto">
          <a:xfrm>
            <a:off x="7672388" y="3338513"/>
            <a:ext cx="0" cy="457200"/>
          </a:xfrm>
          <a:prstGeom prst="line">
            <a:avLst/>
          </a:prstGeom>
          <a:noFill/>
          <a:ln w="6350">
            <a:solidFill>
              <a:srgbClr val="000000"/>
            </a:solidFill>
            <a:prstDash val="dash"/>
            <a:round/>
            <a:headEnd type="none" w="sm" len="sm"/>
            <a:tailEnd type="triangl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4128" name="Rectangle 8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3200" dirty="0" smtClean="0"/>
              <a:t>Exercise 7: </a:t>
            </a:r>
            <a:r>
              <a:rPr lang="en-US" sz="3200" dirty="0" smtClean="0"/>
              <a:t>Importance biasing</a:t>
            </a:r>
          </a:p>
        </p:txBody>
      </p:sp>
      <p:sp>
        <p:nvSpPr>
          <p:cNvPr id="202836" name="Rectangle 84"/>
          <p:cNvSpPr>
            <a:spLocks noChangeArrowheads="1"/>
          </p:cNvSpPr>
          <p:nvPr/>
        </p:nvSpPr>
        <p:spPr bwMode="auto">
          <a:xfrm>
            <a:off x="685800" y="1020763"/>
            <a:ext cx="4495800" cy="5684837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182563" indent="-182563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Arial" pitchFamily="34" charset="0"/>
              <a:buChar char="•"/>
              <a:defRPr/>
            </a:pPr>
            <a:r>
              <a:rPr lang="en-US" sz="1800" dirty="0">
                <a:latin typeface="+mj-lt"/>
              </a:rPr>
              <a:t>Create a new directory ex7 and download the </a:t>
            </a:r>
            <a:r>
              <a:rPr lang="en-US" sz="1800" b="1" dirty="0">
                <a:latin typeface="+mj-lt"/>
              </a:rPr>
              <a:t>ex5.inp</a:t>
            </a:r>
            <a:r>
              <a:rPr lang="en-US" sz="1800" dirty="0">
                <a:latin typeface="+mj-lt"/>
              </a:rPr>
              <a:t>, renamed it to </a:t>
            </a:r>
            <a:r>
              <a:rPr lang="en-US" sz="1800" b="1" dirty="0">
                <a:latin typeface="+mj-lt"/>
              </a:rPr>
              <a:t>ex7.inp</a:t>
            </a:r>
          </a:p>
          <a:p>
            <a:pPr marL="182563" indent="-182563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sz="1800" b="1" dirty="0">
                <a:solidFill>
                  <a:srgbClr val="FF0000"/>
                </a:solidFill>
                <a:latin typeface="+mj-lt"/>
              </a:rPr>
              <a:t>Step </a:t>
            </a:r>
            <a:r>
              <a:rPr lang="en-US" sz="1800" b="1" dirty="0">
                <a:solidFill>
                  <a:srgbClr val="FF0000"/>
                </a:solidFill>
                <a:latin typeface="+mj-lt"/>
              </a:rPr>
              <a:t>1:</a:t>
            </a:r>
          </a:p>
          <a:p>
            <a:pPr marL="182563" indent="-182563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change </a:t>
            </a:r>
            <a:r>
              <a:rPr lang="en-US" sz="1600" dirty="0">
                <a:latin typeface="+mj-lt"/>
              </a:rPr>
              <a:t>targets back to H</a:t>
            </a:r>
            <a:r>
              <a:rPr lang="en-US" sz="1600" baseline="-25000" dirty="0">
                <a:latin typeface="+mj-lt"/>
              </a:rPr>
              <a:t>2</a:t>
            </a:r>
            <a:r>
              <a:rPr lang="en-US" sz="1600" dirty="0">
                <a:latin typeface="+mj-lt"/>
              </a:rPr>
              <a:t>O/Al/</a:t>
            </a:r>
            <a:r>
              <a:rPr lang="en-US" sz="1600" dirty="0" err="1">
                <a:latin typeface="+mj-lt"/>
              </a:rPr>
              <a:t>Pb</a:t>
            </a:r>
            <a:endParaRPr lang="en-US" sz="1600" dirty="0">
              <a:latin typeface="+mj-lt"/>
            </a:endParaRPr>
          </a:p>
          <a:p>
            <a:pPr marL="182563" indent="-182563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add </a:t>
            </a:r>
            <a:r>
              <a:rPr lang="en-US" sz="1600" dirty="0">
                <a:latin typeface="+mj-lt"/>
              </a:rPr>
              <a:t>a 240 cm thick concrete </a:t>
            </a:r>
            <a:r>
              <a:rPr lang="en-US" sz="1600" dirty="0">
                <a:latin typeface="+mj-lt"/>
              </a:rPr>
              <a:t>shield around </a:t>
            </a:r>
            <a:r>
              <a:rPr lang="en-US" sz="1600" dirty="0">
                <a:latin typeface="+mj-lt"/>
              </a:rPr>
              <a:t>the target</a:t>
            </a:r>
          </a:p>
          <a:p>
            <a:pPr marL="182563" indent="-182563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calculate </a:t>
            </a:r>
            <a:r>
              <a:rPr lang="en-US" sz="1600" dirty="0">
                <a:latin typeface="+mj-lt"/>
              </a:rPr>
              <a:t>neutron fluence </a:t>
            </a:r>
            <a:r>
              <a:rPr lang="en-US" sz="1600" dirty="0">
                <a:latin typeface="+mj-lt"/>
              </a:rPr>
              <a:t>inside the </a:t>
            </a:r>
            <a:r>
              <a:rPr lang="en-US" sz="1600" dirty="0">
                <a:latin typeface="+mj-lt"/>
              </a:rPr>
              <a:t>shield</a:t>
            </a:r>
          </a:p>
          <a:p>
            <a:pPr marL="182563" indent="-182563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sz="1400" i="1" dirty="0">
                <a:solidFill>
                  <a:srgbClr val="800000"/>
                </a:solidFill>
                <a:latin typeface="+mj-lt"/>
              </a:rPr>
              <a:t>	in </a:t>
            </a:r>
            <a:r>
              <a:rPr lang="en-US" sz="1400" i="1" dirty="0">
                <a:solidFill>
                  <a:srgbClr val="800000"/>
                </a:solidFill>
                <a:latin typeface="+mj-lt"/>
              </a:rPr>
              <a:t>region-independent mesh (</a:t>
            </a:r>
            <a:r>
              <a:rPr lang="en-US" sz="1400" i="1" dirty="0">
                <a:solidFill>
                  <a:srgbClr val="800000"/>
                </a:solidFill>
                <a:latin typeface="+mj-lt"/>
              </a:rPr>
              <a:t>USRBIN) create a contour </a:t>
            </a:r>
            <a:r>
              <a:rPr lang="en-US" sz="1400" i="1" dirty="0">
                <a:solidFill>
                  <a:srgbClr val="800000"/>
                </a:solidFill>
                <a:latin typeface="+mj-lt"/>
              </a:rPr>
              <a:t>plot with </a:t>
            </a:r>
            <a:r>
              <a:rPr lang="en-US" sz="1400" i="1" dirty="0">
                <a:solidFill>
                  <a:srgbClr val="800000"/>
                </a:solidFill>
                <a:latin typeface="+mj-lt"/>
              </a:rPr>
              <a:t>FLAIR</a:t>
            </a:r>
          </a:p>
          <a:p>
            <a:pPr marL="182563" indent="-182563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US" sz="1800" b="1" dirty="0">
                <a:solidFill>
                  <a:srgbClr val="FF0000"/>
                </a:solidFill>
              </a:rPr>
              <a:t>Step 2:</a:t>
            </a:r>
          </a:p>
          <a:p>
            <a:pPr marL="182563" indent="-182563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Arial" pitchFamily="34" charset="0"/>
              <a:buChar char="•"/>
              <a:defRPr/>
            </a:pPr>
            <a:r>
              <a:rPr lang="en-US" sz="1600" dirty="0"/>
              <a:t>split </a:t>
            </a:r>
            <a:r>
              <a:rPr lang="en-US" sz="1600" dirty="0"/>
              <a:t>lateral shield into 6 layers </a:t>
            </a:r>
            <a:r>
              <a:rPr lang="en-US" sz="1600" dirty="0"/>
              <a:t>of 40 </a:t>
            </a:r>
            <a:r>
              <a:rPr lang="en-US" sz="1600" dirty="0"/>
              <a:t>cm thickness each and assign region </a:t>
            </a:r>
            <a:r>
              <a:rPr lang="en-US" sz="1600" dirty="0"/>
              <a:t>importance </a:t>
            </a:r>
            <a:r>
              <a:rPr lang="en-US" sz="1600" dirty="0"/>
              <a:t>factor to each layer such </a:t>
            </a:r>
            <a:r>
              <a:rPr lang="en-US" sz="1600" dirty="0"/>
              <a:t>that </a:t>
            </a:r>
            <a:r>
              <a:rPr lang="en-US" sz="1600" dirty="0"/>
              <a:t>the importance increases between </a:t>
            </a:r>
            <a:r>
              <a:rPr lang="en-US" sz="1600" dirty="0"/>
              <a:t>adjacent </a:t>
            </a:r>
            <a:r>
              <a:rPr lang="en-US" sz="1600" dirty="0"/>
              <a:t>layers by a factor of </a:t>
            </a:r>
            <a:r>
              <a:rPr lang="en-US" sz="1600" dirty="0"/>
              <a:t>two</a:t>
            </a:r>
          </a:p>
          <a:p>
            <a:pPr marL="182563" indent="-182563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Arial" pitchFamily="34" charset="0"/>
              <a:buChar char="•"/>
              <a:defRPr/>
            </a:pPr>
            <a:r>
              <a:rPr lang="en-US" sz="1600" dirty="0"/>
              <a:t>calculate </a:t>
            </a:r>
            <a:r>
              <a:rPr lang="en-US" sz="1600" dirty="0"/>
              <a:t>again the neutron </a:t>
            </a:r>
            <a:r>
              <a:rPr lang="en-US" sz="1600" dirty="0"/>
              <a:t>fluence inside </a:t>
            </a:r>
            <a:r>
              <a:rPr lang="en-US" sz="1600" dirty="0"/>
              <a:t>the shield, </a:t>
            </a:r>
            <a:r>
              <a:rPr lang="en-US" sz="1600" i="1" dirty="0">
                <a:solidFill>
                  <a:srgbClr val="800000"/>
                </a:solidFill>
              </a:rPr>
              <a:t>create contour </a:t>
            </a:r>
            <a:r>
              <a:rPr lang="en-US" sz="1600" i="1" dirty="0">
                <a:solidFill>
                  <a:srgbClr val="800000"/>
                </a:solidFill>
              </a:rPr>
              <a:t>plot </a:t>
            </a:r>
            <a:r>
              <a:rPr lang="en-US" sz="1600" dirty="0"/>
              <a:t>and </a:t>
            </a:r>
            <a:r>
              <a:rPr lang="en-US" sz="1600" dirty="0"/>
              <a:t>compare to case without </a:t>
            </a:r>
            <a:r>
              <a:rPr lang="en-US" sz="1600" dirty="0"/>
              <a:t>region importance biasing</a:t>
            </a:r>
          </a:p>
          <a:p>
            <a:pPr marL="182563" indent="-182563" algn="l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defRPr/>
            </a:pPr>
            <a:r>
              <a:rPr lang="en-US" sz="1600" dirty="0">
                <a:solidFill>
                  <a:srgbClr val="800000"/>
                </a:solidFill>
              </a:rPr>
              <a:t>Tip: you can create a #define BIAS variable and enclose the BIASING cards with #if BIAS…#</a:t>
            </a:r>
            <a:r>
              <a:rPr lang="en-US" sz="1600" dirty="0" err="1">
                <a:solidFill>
                  <a:srgbClr val="800000"/>
                </a:solidFill>
              </a:rPr>
              <a:t>endif</a:t>
            </a:r>
            <a:r>
              <a:rPr lang="en-US" sz="1600" dirty="0">
                <a:solidFill>
                  <a:srgbClr val="800000"/>
                </a:solidFill>
              </a:rPr>
              <a:t> cards. Then create a second run in the Run Frame with the BIAS disabled</a:t>
            </a:r>
            <a:endParaRPr lang="en-US" sz="1400" dirty="0">
              <a:latin typeface="+mj-lt"/>
            </a:endParaRPr>
          </a:p>
        </p:txBody>
      </p:sp>
      <p:sp>
        <p:nvSpPr>
          <p:cNvPr id="4130" name="Text Box 86"/>
          <p:cNvSpPr txBox="1">
            <a:spLocks noChangeArrowheads="1"/>
          </p:cNvSpPr>
          <p:nvPr/>
        </p:nvSpPr>
        <p:spPr bwMode="auto">
          <a:xfrm>
            <a:off x="4921250" y="941388"/>
            <a:ext cx="3943350" cy="1600200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l"/>
            <a:r>
              <a:rPr lang="en-US" sz="1400" b="1" u="sng">
                <a:latin typeface="Courier New" pitchFamily="49" charset="0"/>
              </a:rPr>
              <a:t>Concrete:</a:t>
            </a:r>
            <a:r>
              <a:rPr lang="en-US" sz="1400" b="1">
                <a:latin typeface="Courier New" pitchFamily="49" charset="0"/>
              </a:rPr>
              <a:t>  </a:t>
            </a:r>
            <a:r>
              <a:rPr lang="en-US" sz="1400">
                <a:latin typeface="Courier New" pitchFamily="49" charset="0"/>
              </a:rPr>
              <a:t>(mass fraction)</a:t>
            </a:r>
            <a:endParaRPr lang="en-US" sz="1400" b="1" u="sng" baseline="30000">
              <a:latin typeface="Courier New" pitchFamily="49" charset="0"/>
            </a:endParaRPr>
          </a:p>
          <a:p>
            <a:pPr algn="l"/>
            <a:r>
              <a:rPr lang="en-US" sz="1400">
                <a:latin typeface="Courier New" pitchFamily="49" charset="0"/>
              </a:rPr>
              <a:t>Hydrogen   0.01   Aluminum   0.034 </a:t>
            </a:r>
          </a:p>
          <a:p>
            <a:pPr algn="l"/>
            <a:r>
              <a:rPr lang="en-US" sz="1400">
                <a:latin typeface="Courier New" pitchFamily="49" charset="0"/>
              </a:rPr>
              <a:t>Carbon     0.001  Silicon    0.337</a:t>
            </a:r>
          </a:p>
          <a:p>
            <a:pPr algn="l"/>
            <a:r>
              <a:rPr lang="en-US" sz="1400">
                <a:latin typeface="Courier New" pitchFamily="49" charset="0"/>
              </a:rPr>
              <a:t>Oxygen     0.529  Potassium  0.013</a:t>
            </a:r>
          </a:p>
          <a:p>
            <a:pPr algn="l"/>
            <a:r>
              <a:rPr lang="en-US" sz="1400">
                <a:latin typeface="Courier New" pitchFamily="49" charset="0"/>
              </a:rPr>
              <a:t>Sodium     0.016  Calcium    0.044</a:t>
            </a:r>
          </a:p>
          <a:p>
            <a:pPr algn="l"/>
            <a:r>
              <a:rPr lang="en-US" sz="1400">
                <a:latin typeface="Courier New" pitchFamily="49" charset="0"/>
              </a:rPr>
              <a:t>Magnesium  0.002  Iron       0.014</a:t>
            </a:r>
          </a:p>
          <a:p>
            <a:pPr algn="l"/>
            <a:r>
              <a:rPr lang="en-US" sz="1400">
                <a:latin typeface="Courier New" pitchFamily="49" charset="0"/>
              </a:rPr>
              <a:t>        </a:t>
            </a:r>
            <a:r>
              <a:rPr lang="en-US" sz="1400" b="1">
                <a:latin typeface="Courier New" pitchFamily="49" charset="0"/>
              </a:rPr>
              <a:t>Density:</a:t>
            </a:r>
            <a:r>
              <a:rPr lang="en-US" sz="1400">
                <a:latin typeface="Courier New" pitchFamily="49" charset="0"/>
              </a:rPr>
              <a:t> </a:t>
            </a:r>
            <a:r>
              <a:rPr lang="en-US" sz="1400" b="1">
                <a:latin typeface="Courier New" pitchFamily="49" charset="0"/>
              </a:rPr>
              <a:t>2.42g/cm</a:t>
            </a:r>
            <a:r>
              <a:rPr lang="en-US" sz="1400" b="1" baseline="30000">
                <a:latin typeface="Courier New" pitchFamily="49" charset="0"/>
              </a:rPr>
              <a:t>3</a:t>
            </a:r>
          </a:p>
        </p:txBody>
      </p:sp>
      <p:sp>
        <p:nvSpPr>
          <p:cNvPr id="4131" name="Text Box 87"/>
          <p:cNvSpPr txBox="1">
            <a:spLocks noChangeArrowheads="1"/>
          </p:cNvSpPr>
          <p:nvPr/>
        </p:nvSpPr>
        <p:spPr bwMode="auto">
          <a:xfrm>
            <a:off x="6364288" y="4738688"/>
            <a:ext cx="531812" cy="304800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Comic Sans MS" pitchFamily="66" charset="0"/>
              </a:rPr>
              <a:t>H</a:t>
            </a:r>
            <a:r>
              <a:rPr lang="en-US" sz="1400" b="1" baseline="-25000">
                <a:latin typeface="Comic Sans MS" pitchFamily="66" charset="0"/>
              </a:rPr>
              <a:t>2</a:t>
            </a:r>
            <a:r>
              <a:rPr lang="en-US" sz="1400" b="1">
                <a:latin typeface="Comic Sans MS" pitchFamily="66" charset="0"/>
              </a:rPr>
              <a:t>O</a:t>
            </a:r>
          </a:p>
        </p:txBody>
      </p:sp>
      <p:sp>
        <p:nvSpPr>
          <p:cNvPr id="4132" name="Text Box 88"/>
          <p:cNvSpPr txBox="1">
            <a:spLocks noChangeArrowheads="1"/>
          </p:cNvSpPr>
          <p:nvPr/>
        </p:nvSpPr>
        <p:spPr bwMode="auto">
          <a:xfrm>
            <a:off x="7161213" y="4473575"/>
            <a:ext cx="384175" cy="304800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Comic Sans MS" pitchFamily="66" charset="0"/>
              </a:rPr>
              <a:t>Pb</a:t>
            </a:r>
          </a:p>
        </p:txBody>
      </p:sp>
      <p:sp>
        <p:nvSpPr>
          <p:cNvPr id="4133" name="Text Box 89"/>
          <p:cNvSpPr txBox="1">
            <a:spLocks noChangeArrowheads="1"/>
          </p:cNvSpPr>
          <p:nvPr/>
        </p:nvSpPr>
        <p:spPr bwMode="auto">
          <a:xfrm>
            <a:off x="6727825" y="4484688"/>
            <a:ext cx="363538" cy="304800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Comic Sans MS" pitchFamily="66" charset="0"/>
              </a:rPr>
              <a:t>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2800" dirty="0" smtClean="0"/>
              <a:t>Exercise 7   </a:t>
            </a:r>
            <a:r>
              <a:rPr lang="en-US" sz="2800" dirty="0" smtClean="0"/>
              <a:t>– Importance biasing</a:t>
            </a:r>
          </a:p>
        </p:txBody>
      </p:sp>
      <p:pic>
        <p:nvPicPr>
          <p:cNvPr id="5123" name="Picture 3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0" y="152400"/>
            <a:ext cx="5562600" cy="3389313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</p:pic>
      <p:pic>
        <p:nvPicPr>
          <p:cNvPr id="5124" name="Picture 4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43200" y="3308350"/>
            <a:ext cx="5562600" cy="3349625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</p:pic>
      <p:sp>
        <p:nvSpPr>
          <p:cNvPr id="267305" name="Text Box 41"/>
          <p:cNvSpPr txBox="1">
            <a:spLocks noChangeArrowheads="1"/>
          </p:cNvSpPr>
          <p:nvPr/>
        </p:nvSpPr>
        <p:spPr bwMode="auto">
          <a:xfrm>
            <a:off x="727075" y="1003300"/>
            <a:ext cx="1330325" cy="523875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FF0000"/>
                </a:solidFill>
                <a:latin typeface="+mj-lt"/>
              </a:rPr>
              <a:t>Result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rgbClr val="FF0000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8115</TotalTime>
  <Words>105</Words>
  <Application>Microsoft Office PowerPoint</Application>
  <PresentationFormat>On-screen Show (4:3)</PresentationFormat>
  <Paragraphs>37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Tahoma</vt:lpstr>
      <vt:lpstr>Arial</vt:lpstr>
      <vt:lpstr>Wingdings</vt:lpstr>
      <vt:lpstr>Comic Sans MS</vt:lpstr>
      <vt:lpstr>Courier New</vt:lpstr>
      <vt:lpstr>Blueprint</vt:lpstr>
      <vt:lpstr> Exercise 7: Importance biasing</vt:lpstr>
      <vt:lpstr>Exercise 7: Importance biasing</vt:lpstr>
      <vt:lpstr>Exercise 7   – Importance biasing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Motivation for new calculations</dc:title>
  <dc:creator>theis</dc:creator>
  <cp:lastModifiedBy>Vasilis Vlachoudis</cp:lastModifiedBy>
  <cp:revision>162</cp:revision>
  <dcterms:created xsi:type="dcterms:W3CDTF">2006-01-25T09:21:21Z</dcterms:created>
  <dcterms:modified xsi:type="dcterms:W3CDTF">2009-03-23T19:38:07Z</dcterms:modified>
</cp:coreProperties>
</file>