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4" r:id="rId2"/>
    <p:sldId id="282" r:id="rId3"/>
    <p:sldId id="283" r:id="rId4"/>
  </p:sldIdLst>
  <p:sldSz cx="9144000" cy="6858000" type="overhead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31" autoAdjust="0"/>
    <p:restoredTop sz="86583" autoAdjust="0"/>
  </p:normalViewPr>
  <p:slideViewPr>
    <p:cSldViewPr>
      <p:cViewPr varScale="1">
        <p:scale>
          <a:sx n="70" d="100"/>
          <a:sy n="70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4E0E360-3522-421A-837A-507566213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400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0675" y="0"/>
            <a:ext cx="32226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36600"/>
            <a:ext cx="4821237" cy="36163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4575175"/>
            <a:ext cx="5372100" cy="428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3525"/>
            <a:ext cx="314007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0675" y="9153525"/>
            <a:ext cx="322262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fld id="{CFFA8A54-A6C5-4112-AB2B-61D687529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B8DEB6E5-1093-4600-9C3F-4322D00CAB2B}" type="slidenum">
              <a:rPr lang="en-US" smtClean="0"/>
              <a:pPr defTabSz="949325"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67541D1E-2644-468F-AA05-D09305D09620}" type="slidenum">
              <a:rPr lang="en-US" smtClean="0"/>
              <a:pPr defTabSz="949325"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FLUKA Houston Course: Combinatorial Geometry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05CC3B5-D0F6-4E09-8620-930CA88C8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D6FEC-6FEF-48E0-820A-1B8EDC3B7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47F0C-0F41-4B2C-A108-36716F4CD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35A31-28AE-485F-B4C7-584086173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27767-679E-43D0-B229-810E76E9E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C1A59-EBD3-4ACF-BFAC-613136C51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B902-4E66-4B1D-841C-09CC6EB59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AF849-0708-48DD-828F-C0F70C740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07085-21FA-41BA-A446-FF442948A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944D2-1442-4635-AFE3-0661C9AC7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69755-14CE-4751-A95C-569BE0009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2D84D7-8C69-4ED1-AA58-7C2A9745B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8: User Routines</a:t>
            </a:r>
            <a:endParaRPr lang="en-US" smtClean="0"/>
          </a:p>
        </p:txBody>
      </p:sp>
      <p:sp>
        <p:nvSpPr>
          <p:cNvPr id="1536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437063"/>
            <a:ext cx="5761037" cy="863600"/>
          </a:xfrm>
        </p:spPr>
        <p:txBody>
          <a:bodyPr/>
          <a:lstStyle/>
          <a:p>
            <a:pPr algn="r" eaLnBrk="1" hangingPunct="1"/>
            <a:endParaRPr lang="en-US" sz="2800" smtClean="0"/>
          </a:p>
          <a:p>
            <a:pPr algn="r" eaLnBrk="1" hangingPunct="1"/>
            <a:r>
              <a:rPr lang="en-US" sz="2800" smtClean="0"/>
              <a:t>Beginners FLUKA Course</a:t>
            </a:r>
          </a:p>
        </p:txBody>
      </p:sp>
      <p:pic>
        <p:nvPicPr>
          <p:cNvPr id="15363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logo3000x200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0" y="357188"/>
            <a:ext cx="9144000" cy="6143625"/>
          </a:xfrm>
          <a:prstGeom prst="rect">
            <a:avLst/>
          </a:prstGeom>
          <a:solidFill>
            <a:schemeClr val="bg1">
              <a:alpha val="74901"/>
            </a:schemeClr>
          </a:solidFill>
          <a:ln w="635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en-GB"/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50FB6BC-20E8-4B14-9E16-9670DBDD90A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Exercise 8: User Routines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54088"/>
            <a:ext cx="8355013" cy="5715000"/>
          </a:xfrm>
        </p:spPr>
        <p:txBody>
          <a:bodyPr/>
          <a:lstStyle/>
          <a:p>
            <a:pPr marL="0" indent="0" defTabSz="590550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create a folder called ex08, download the solution of </a:t>
            </a:r>
            <a:r>
              <a:rPr lang="en-US" b="1" smtClean="0"/>
              <a:t>ex5</a:t>
            </a:r>
            <a:r>
              <a:rPr lang="en-US" smtClean="0"/>
              <a:t> (only </a:t>
            </a:r>
            <a:r>
              <a:rPr lang="en-US" b="1" smtClean="0"/>
              <a:t>ex5.inp</a:t>
            </a:r>
            <a:r>
              <a:rPr lang="en-US" smtClean="0"/>
              <a:t>) from the website, rename it to </a:t>
            </a:r>
            <a:r>
              <a:rPr lang="en-US" b="1" smtClean="0"/>
              <a:t>ex8.inp</a:t>
            </a:r>
            <a:r>
              <a:rPr lang="en-US" smtClean="0"/>
              <a:t> and open in </a:t>
            </a:r>
            <a:r>
              <a:rPr lang="en-US" i="1" smtClean="0"/>
              <a:t>flair</a:t>
            </a:r>
            <a:endParaRPr lang="en-US" smtClean="0"/>
          </a:p>
          <a:p>
            <a:pPr marL="0" indent="0" defTabSz="59055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marL="0" indent="0" defTabSz="59055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Copy the </a:t>
            </a:r>
            <a:r>
              <a:rPr lang="en-US" i="1" smtClean="0"/>
              <a:t>source.f</a:t>
            </a:r>
            <a:r>
              <a:rPr lang="en-US" smtClean="0"/>
              <a:t> and </a:t>
            </a:r>
            <a:r>
              <a:rPr lang="en-US" i="1" smtClean="0"/>
              <a:t>magfld.f</a:t>
            </a:r>
            <a:r>
              <a:rPr lang="en-US" smtClean="0"/>
              <a:t> user routines from </a:t>
            </a:r>
            <a:r>
              <a:rPr lang="en-US" smtClean="0">
                <a:solidFill>
                  <a:srgbClr val="CC0066"/>
                </a:solidFill>
              </a:rPr>
              <a:t>$FLUPRO/usermvax</a:t>
            </a:r>
            <a:r>
              <a:rPr lang="en-US" smtClean="0"/>
              <a:t> to </a:t>
            </a:r>
            <a:r>
              <a:rPr lang="en-US" smtClean="0">
                <a:solidFill>
                  <a:srgbClr val="CC0066"/>
                </a:solidFill>
              </a:rPr>
              <a:t>~/work/ex08</a:t>
            </a:r>
          </a:p>
          <a:p>
            <a:pPr marL="0" indent="0" defTabSz="59055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in the source.f routine, sample the proton kinetic energy between 30 and 70 MeV from the a flat energy spectrum</a:t>
            </a:r>
          </a:p>
          <a:p>
            <a:pPr marL="0" indent="0" defTabSz="59055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score differential proton fluence at the target entrance in order to check the beam spectrum (USRBDX)</a:t>
            </a:r>
          </a:p>
          <a:p>
            <a:pPr marL="0" indent="0" defTabSz="590550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marL="0" indent="0" defTabSz="590550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FF3300"/>
                </a:solidFill>
              </a:rPr>
              <a:t>advanced:</a:t>
            </a:r>
          </a:p>
          <a:p>
            <a:pPr marL="0" indent="0" defTabSz="59055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move the beam axis by 1 cm along the y axis and assign vacuum to the first two target segments</a:t>
            </a:r>
          </a:p>
          <a:p>
            <a:pPr marL="0" indent="0" defTabSz="59055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-   in the </a:t>
            </a:r>
            <a:r>
              <a:rPr lang="en-US" i="1" smtClean="0"/>
              <a:t>magfld.f </a:t>
            </a:r>
            <a:r>
              <a:rPr lang="en-US" smtClean="0"/>
              <a:t>routine, implement a quadrupole magnetic field with a gradient of 1 T/cm focusing (positive particles) along the horizontal axis</a:t>
            </a:r>
          </a:p>
          <a:p>
            <a:pPr marL="0" indent="0" defTabSz="59055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score integral fluence of positive and negative particles in the target in order to appreciate the magnetic field effect</a:t>
            </a:r>
            <a:r>
              <a:rPr lang="en-US" i="1" smtClean="0">
                <a:solidFill>
                  <a:srgbClr val="800000"/>
                </a:solidFill>
              </a:rPr>
              <a:t>	</a:t>
            </a:r>
          </a:p>
          <a:p>
            <a:pPr marL="0" indent="0" defTabSz="59055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i="1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4" descr="logo3000x200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0" y="357188"/>
            <a:ext cx="9144000" cy="6143625"/>
          </a:xfrm>
          <a:prstGeom prst="rect">
            <a:avLst/>
          </a:prstGeom>
          <a:solidFill>
            <a:schemeClr val="bg1">
              <a:alpha val="74901"/>
            </a:schemeClr>
          </a:solidFill>
          <a:ln w="635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en-GB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381000"/>
            <a:ext cx="4648200" cy="4294188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</p:pic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609600" y="4953000"/>
          <a:ext cx="7848600" cy="1152525"/>
        </p:xfrm>
        <a:graphic>
          <a:graphicData uri="http://schemas.openxmlformats.org/presentationml/2006/ole">
            <p:oleObj spid="_x0000_s20483" name="Equation" r:id="rId5" imgW="26794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8569</TotalTime>
  <Words>146</Words>
  <Application>Microsoft PowerPoint</Application>
  <PresentationFormat>Overhead</PresentationFormat>
  <Paragraphs>17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Tahoma</vt:lpstr>
      <vt:lpstr>Arial</vt:lpstr>
      <vt:lpstr>Wingdings</vt:lpstr>
      <vt:lpstr>Times New Roman</vt:lpstr>
      <vt:lpstr>Blueprint</vt:lpstr>
      <vt:lpstr>Blueprint</vt:lpstr>
      <vt:lpstr>MathType 6.0 Equation</vt:lpstr>
      <vt:lpstr>Exercise 8: User Routines</vt:lpstr>
      <vt:lpstr>Exercise 8: User Routines</vt:lpstr>
      <vt:lpstr>Slide 3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Giuseppe Battistoni</cp:lastModifiedBy>
  <cp:revision>886</cp:revision>
  <cp:lastPrinted>2004-07-08T08:47:15Z</cp:lastPrinted>
  <dcterms:created xsi:type="dcterms:W3CDTF">2003-02-06T18:33:45Z</dcterms:created>
  <dcterms:modified xsi:type="dcterms:W3CDTF">2009-03-26T22:45:21Z</dcterms:modified>
</cp:coreProperties>
</file>