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4" r:id="rId2"/>
    <p:sldId id="282" r:id="rId3"/>
  </p:sldIdLst>
  <p:sldSz cx="9144000" cy="6858000" type="overhead"/>
  <p:notesSz cx="7102475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CC0066"/>
    <a:srgbClr val="00CC00"/>
    <a:srgbClr val="FF0000"/>
    <a:srgbClr val="008000"/>
    <a:srgbClr val="000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31" autoAdjust="0"/>
    <p:restoredTop sz="86583" autoAdjust="0"/>
  </p:normalViewPr>
  <p:slideViewPr>
    <p:cSldViewPr>
      <p:cViewPr varScale="1">
        <p:scale>
          <a:sx n="67" d="100"/>
          <a:sy n="67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079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5" tIns="48118" rIns="96235" bIns="48118" numCol="1" anchor="t" anchorCtr="0" compatLnSpc="1">
            <a:prstTxWarp prst="textNoShape">
              <a:avLst/>
            </a:prstTxWarp>
          </a:bodyPr>
          <a:lstStyle>
            <a:lvl1pPr algn="l" defTabSz="956409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97" y="0"/>
            <a:ext cx="3078078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5" tIns="48118" rIns="96235" bIns="48118" numCol="1" anchor="t" anchorCtr="0" compatLnSpc="1">
            <a:prstTxWarp prst="textNoShape">
              <a:avLst/>
            </a:prstTxWarp>
          </a:bodyPr>
          <a:lstStyle>
            <a:lvl1pPr algn="r" defTabSz="956409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048"/>
            <a:ext cx="3078079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5" tIns="48118" rIns="96235" bIns="48118" numCol="1" anchor="b" anchorCtr="0" compatLnSpc="1">
            <a:prstTxWarp prst="textNoShape">
              <a:avLst/>
            </a:prstTxWarp>
          </a:bodyPr>
          <a:lstStyle>
            <a:lvl1pPr algn="l" defTabSz="956409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97" y="9723048"/>
            <a:ext cx="3078078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5" tIns="48118" rIns="96235" bIns="48118" numCol="1" anchor="b" anchorCtr="0" compatLnSpc="1">
            <a:prstTxWarp prst="textNoShape">
              <a:avLst/>
            </a:prstTxWarp>
          </a:bodyPr>
          <a:lstStyle>
            <a:lvl1pPr algn="r" defTabSz="956409">
              <a:defRPr sz="1300" smtClean="0"/>
            </a:lvl1pPr>
          </a:lstStyle>
          <a:p>
            <a:pPr>
              <a:defRPr/>
            </a:pPr>
            <a:fld id="{D279F1AF-BB9A-47C8-9FFA-52FD968A4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9248" cy="551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6" tIns="48118" rIns="94576" bIns="48118" numCol="1" anchor="t" anchorCtr="0" compatLnSpc="1">
            <a:prstTxWarp prst="textNoShape">
              <a:avLst/>
            </a:prstTxWarp>
          </a:bodyPr>
          <a:lstStyle>
            <a:lvl1pPr algn="l" defTabSz="951384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831" y="0"/>
            <a:ext cx="3128955" cy="551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6" tIns="48118" rIns="94576" bIns="48118" numCol="1" anchor="t" anchorCtr="0" compatLnSpc="1">
            <a:prstTxWarp prst="textNoShape">
              <a:avLst/>
            </a:prstTxWarp>
          </a:bodyPr>
          <a:lstStyle>
            <a:lvl1pPr algn="r" defTabSz="951384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85813"/>
            <a:ext cx="5140325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3278" y="4876473"/>
            <a:ext cx="5214927" cy="4565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6" tIns="48118" rIns="94576" bIns="481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6267"/>
            <a:ext cx="3049248" cy="47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6" tIns="48118" rIns="94576" bIns="48118" numCol="1" anchor="b" anchorCtr="0" compatLnSpc="1">
            <a:prstTxWarp prst="textNoShape">
              <a:avLst/>
            </a:prstTxWarp>
          </a:bodyPr>
          <a:lstStyle>
            <a:lvl1pPr algn="l" defTabSz="951384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831" y="9756267"/>
            <a:ext cx="3128955" cy="47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6" tIns="48118" rIns="94576" bIns="48118" numCol="1" anchor="b" anchorCtr="0" compatLnSpc="1">
            <a:prstTxWarp prst="textNoShape">
              <a:avLst/>
            </a:prstTxWarp>
          </a:bodyPr>
          <a:lstStyle>
            <a:lvl1pPr algn="r" defTabSz="951384">
              <a:defRPr sz="1300" smtClean="0"/>
            </a:lvl1pPr>
          </a:lstStyle>
          <a:p>
            <a:pPr>
              <a:defRPr/>
            </a:pPr>
            <a:fld id="{7E862B75-EEAA-4B7A-8EB8-47F1DB4F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696872-CC60-4C49-901B-9B1CAED47E25}" type="slidenum">
              <a:rPr lang="en-US"/>
              <a:pPr/>
              <a:t>1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85813"/>
            <a:ext cx="5138737" cy="3854450"/>
          </a:xfrm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012B4A-639D-4E00-AFA1-46A0D2F8139C}" type="slidenum">
              <a:rPr lang="en-US"/>
              <a:pPr/>
              <a:t>2</a:t>
            </a:fld>
            <a:endParaRPr 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85813"/>
            <a:ext cx="5138737" cy="3854450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700338" y="6248400"/>
            <a:ext cx="38163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/>
              <a:t>6th FLUKA Course, CERN, June 23-27, 2008</a:t>
            </a:r>
          </a:p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711E79FF-AB2B-4986-96B3-B2E169C70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66F67-6050-4827-A0E6-520163B0D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1256E-AC92-4975-9E03-3A77D799A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00E08-B1BC-415B-8CFE-71CCF712F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799D1-22BF-470A-8E97-76B4285ED0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CB168-CC40-49B9-BE8E-49FC844D6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EDB9F-9C0B-42D5-B5A3-D39CD299B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49585-21F0-417F-AB96-BE6A58C0C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F524-732A-4750-80B5-ED4163A0A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2EB70-0D5D-473F-A59F-96B15126A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7764D-D76D-4B00-AD12-D27F064E4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9A92751-6EE6-44D2-9B2C-B33AE3957D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71550" y="1700213"/>
            <a:ext cx="7772400" cy="109537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Exercise 9: Heavy ion beams</a:t>
            </a:r>
            <a:endParaRPr lang="en-US" sz="4000" dirty="0" smtClean="0"/>
          </a:p>
        </p:txBody>
      </p:sp>
      <p:pic>
        <p:nvPicPr>
          <p:cNvPr id="3076" name="Picture 8" descr="logo3000x20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357422" y="4437063"/>
            <a:ext cx="5761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2000" dirty="0" smtClean="0"/>
          </a:p>
          <a:p>
            <a:pPr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 smtClean="0"/>
              <a:t>Beginners FLUKA Course</a:t>
            </a:r>
            <a:endParaRPr lang="en-US" sz="2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Exercise 9: Heavy ion beams</a:t>
            </a:r>
          </a:p>
        </p:txBody>
      </p:sp>
      <p:sp>
        <p:nvSpPr>
          <p:cNvPr id="315399" name="Rectangle 7"/>
          <p:cNvSpPr>
            <a:spLocks noChangeArrowheads="1"/>
          </p:cNvSpPr>
          <p:nvPr/>
        </p:nvSpPr>
        <p:spPr bwMode="auto">
          <a:xfrm>
            <a:off x="685800" y="836613"/>
            <a:ext cx="8077200" cy="3108543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</a:pPr>
            <a:r>
              <a:rPr lang="en-US" sz="2000" dirty="0" smtClean="0"/>
              <a:t>-	create </a:t>
            </a:r>
            <a:r>
              <a:rPr lang="en-US" sz="2000" dirty="0"/>
              <a:t>a folder called </a:t>
            </a:r>
            <a:r>
              <a:rPr lang="en-US" sz="2000" b="1" dirty="0"/>
              <a:t>ex9</a:t>
            </a:r>
            <a:r>
              <a:rPr lang="en-US" sz="2000" dirty="0"/>
              <a:t>, download the solution of </a:t>
            </a:r>
            <a:r>
              <a:rPr lang="en-US" sz="2000" b="1" dirty="0"/>
              <a:t>ex5</a:t>
            </a:r>
            <a:r>
              <a:rPr lang="en-US" sz="2000" dirty="0"/>
              <a:t> (only </a:t>
            </a:r>
            <a:r>
              <a:rPr lang="en-US" sz="2000" b="1" dirty="0"/>
              <a:t>ex5.inp</a:t>
            </a:r>
            <a:r>
              <a:rPr lang="en-US" sz="2000" dirty="0"/>
              <a:t>) from the website, rename it to </a:t>
            </a:r>
            <a:r>
              <a:rPr lang="en-US" sz="2000" b="1" dirty="0"/>
              <a:t>ex9.inp</a:t>
            </a:r>
            <a:r>
              <a:rPr lang="en-US" sz="2000" dirty="0"/>
              <a:t> and open it in </a:t>
            </a:r>
            <a:r>
              <a:rPr lang="en-US" sz="2000" i="1" dirty="0"/>
              <a:t>flair</a:t>
            </a:r>
            <a:endParaRPr lang="en-US" sz="2000" dirty="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</a:pPr>
            <a:r>
              <a:rPr lang="en-US" sz="2000" dirty="0"/>
              <a:t>- </a:t>
            </a:r>
            <a:r>
              <a:rPr lang="en-US" sz="2000" dirty="0" smtClean="0"/>
              <a:t>	replace </a:t>
            </a:r>
            <a:r>
              <a:rPr lang="en-US" sz="2000" dirty="0"/>
              <a:t>the proton beam with an oxygen beam having the same </a:t>
            </a:r>
            <a:r>
              <a:rPr lang="en-US" sz="2000" dirty="0" smtClean="0"/>
              <a:t>energy </a:t>
            </a:r>
            <a:r>
              <a:rPr lang="en-US" sz="2000" dirty="0"/>
              <a:t>per nucleon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</a:pPr>
            <a:r>
              <a:rPr lang="en-US" sz="2000" dirty="0" smtClean="0"/>
              <a:t>-	swap </a:t>
            </a:r>
            <a:r>
              <a:rPr lang="en-US" sz="2000" dirty="0"/>
              <a:t>the water and lead material assignments (just to save CPU </a:t>
            </a:r>
            <a:r>
              <a:rPr lang="en-US" sz="2000" dirty="0" smtClean="0"/>
              <a:t>time</a:t>
            </a:r>
            <a:r>
              <a:rPr lang="en-US" sz="2000" dirty="0"/>
              <a:t>)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</a:pPr>
            <a:r>
              <a:rPr lang="en-US" sz="2000" dirty="0" smtClean="0"/>
              <a:t>-	score </a:t>
            </a:r>
            <a:r>
              <a:rPr lang="en-US" sz="2000" dirty="0"/>
              <a:t>the charge spectrum of ions (Z≥3) at the boundaries </a:t>
            </a:r>
            <a:r>
              <a:rPr lang="en-US" sz="2000" dirty="0" smtClean="0"/>
              <a:t>between </a:t>
            </a:r>
            <a:r>
              <a:rPr lang="en-US" sz="2000" dirty="0" err="1"/>
              <a:t>Pb</a:t>
            </a:r>
            <a:r>
              <a:rPr lang="en-US" sz="2000" dirty="0"/>
              <a:t> and Al, Al and water, and water and air (at z=10cm)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</a:pPr>
            <a:endParaRPr lang="en-US" sz="2000" dirty="0"/>
          </a:p>
        </p:txBody>
      </p:sp>
      <p:sp>
        <p:nvSpPr>
          <p:cNvPr id="315401" name="Text Box 9"/>
          <p:cNvSpPr txBox="1">
            <a:spLocks noChangeArrowheads="1"/>
          </p:cNvSpPr>
          <p:nvPr/>
        </p:nvSpPr>
        <p:spPr bwMode="auto">
          <a:xfrm>
            <a:off x="869950" y="3513149"/>
            <a:ext cx="7950200" cy="155892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solidFill>
                  <a:srgbClr val="800000"/>
                </a:solidFill>
              </a:rPr>
              <a:t>define a dummy cylindrical region 1um thick (5cm radius) between z=9.9999cm and  z=10cm</a:t>
            </a:r>
            <a:r>
              <a:rPr lang="en-US" sz="1600" dirty="0"/>
              <a:t> </a:t>
            </a:r>
            <a:endParaRPr lang="en-US" sz="1600" i="1" dirty="0">
              <a:solidFill>
                <a:srgbClr val="800000"/>
              </a:solidFill>
            </a:endParaRPr>
          </a:p>
          <a:p>
            <a:pPr algn="l"/>
            <a:endParaRPr lang="en-US" sz="1600" i="1" dirty="0">
              <a:solidFill>
                <a:srgbClr val="800000"/>
              </a:solidFill>
            </a:endParaRPr>
          </a:p>
          <a:p>
            <a:pPr algn="l"/>
            <a:r>
              <a:rPr lang="en-US" sz="1600" i="1" dirty="0">
                <a:solidFill>
                  <a:srgbClr val="800000"/>
                </a:solidFill>
              </a:rPr>
              <a:t>add three USRYIELD detectors with particle charge as the first quantity </a:t>
            </a:r>
          </a:p>
          <a:p>
            <a:pPr algn="l"/>
            <a:r>
              <a:rPr lang="en-US" sz="1600" i="1" dirty="0">
                <a:solidFill>
                  <a:srgbClr val="800000"/>
                </a:solidFill>
              </a:rPr>
              <a:t>(from 2.5 to 9.5) and polar lab angle as the second quantity (from 0 to 90 deg), </a:t>
            </a:r>
          </a:p>
          <a:p>
            <a:pPr algn="l"/>
            <a:r>
              <a:rPr lang="en-US" sz="1600" i="1" dirty="0">
                <a:solidFill>
                  <a:srgbClr val="800000"/>
                </a:solidFill>
              </a:rPr>
              <a:t>use unformatted unit 90</a:t>
            </a:r>
          </a:p>
        </p:txBody>
      </p:sp>
      <p:sp>
        <p:nvSpPr>
          <p:cNvPr id="315403" name="Rectangle 11"/>
          <p:cNvSpPr>
            <a:spLocks noChangeArrowheads="1"/>
          </p:cNvSpPr>
          <p:nvPr/>
        </p:nvSpPr>
        <p:spPr bwMode="auto">
          <a:xfrm>
            <a:off x="684213" y="5084763"/>
            <a:ext cx="8077200" cy="13716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2000" dirty="0">
                <a:latin typeface="+mj-lt"/>
              </a:rPr>
              <a:t>-  score the LET spectrum (in water) of ions (Z≥3) and charged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2000" dirty="0">
                <a:latin typeface="+mj-lt"/>
              </a:rPr>
              <a:t>   particles at the end of the target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2000" dirty="0">
                <a:latin typeface="+mj-lt"/>
              </a:rPr>
              <a:t> 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en-US" sz="2000" dirty="0">
              <a:latin typeface="+mj-lt"/>
            </a:endParaRPr>
          </a:p>
        </p:txBody>
      </p:sp>
      <p:sp>
        <p:nvSpPr>
          <p:cNvPr id="315405" name="Text Box 13"/>
          <p:cNvSpPr txBox="1">
            <a:spLocks noChangeArrowheads="1"/>
          </p:cNvSpPr>
          <p:nvPr/>
        </p:nvSpPr>
        <p:spPr bwMode="auto">
          <a:xfrm>
            <a:off x="869950" y="5843588"/>
            <a:ext cx="7950200" cy="8255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>
                <a:solidFill>
                  <a:srgbClr val="800000"/>
                </a:solidFill>
              </a:rPr>
              <a:t>add two USRYIELD detectors with Linear Energy Transfer [given in keV/(um g/cm</a:t>
            </a:r>
            <a:r>
              <a:rPr lang="en-US" sz="1600" i="1" baseline="30000">
                <a:solidFill>
                  <a:srgbClr val="800000"/>
                </a:solidFill>
              </a:rPr>
              <a:t>3</a:t>
            </a:r>
            <a:r>
              <a:rPr lang="en-US" sz="1600" i="1">
                <a:solidFill>
                  <a:srgbClr val="800000"/>
                </a:solidFill>
              </a:rPr>
              <a:t>)] as the first quantity (from 0.0 to 20.0) and particle charge as the second quantity (from -2.5 to 9.5), use unformatted unit 89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8452</TotalTime>
  <Words>140</Words>
  <Application>Microsoft PowerPoint</Application>
  <PresentationFormat>Overhead</PresentationFormat>
  <Paragraphs>19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Blueprint</vt:lpstr>
      <vt:lpstr>Exercise 9: Heavy ion beams</vt:lpstr>
      <vt:lpstr>Exercise 9: Heavy ion beams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Vasilis Vlachoudis</dc:creator>
  <cp:lastModifiedBy>Vasilis Vlachoudis</cp:lastModifiedBy>
  <cp:revision>884</cp:revision>
  <cp:lastPrinted>2004-07-08T08:47:15Z</cp:lastPrinted>
  <dcterms:created xsi:type="dcterms:W3CDTF">2003-02-06T18:33:45Z</dcterms:created>
  <dcterms:modified xsi:type="dcterms:W3CDTF">2009-03-23T20:24:37Z</dcterms:modified>
</cp:coreProperties>
</file>