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4"/>
  </p:notesMasterIdLst>
  <p:sldIdLst>
    <p:sldId id="342" r:id="rId2"/>
    <p:sldId id="343" r:id="rId3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7B206"/>
    <a:srgbClr val="0000FF"/>
    <a:srgbClr val="FF0000"/>
    <a:srgbClr val="FF3300"/>
    <a:srgbClr val="3DF7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9" autoAdjust="0"/>
    <p:restoredTop sz="90634" autoAdjust="0"/>
  </p:normalViewPr>
  <p:slideViewPr>
    <p:cSldViewPr>
      <p:cViewPr varScale="1">
        <p:scale>
          <a:sx n="67" d="100"/>
          <a:sy n="67" d="100"/>
        </p:scale>
        <p:origin x="-5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56DB4B93-6866-47E7-ADAD-544AE3FD0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52397-2705-4ADC-B8C6-4CAF671361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 w="12700" cap="flat"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 lIns="90488" tIns="46038" rIns="90488" bIns="46038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EC47B-3A09-4E91-A4E9-6C1F21F9C58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F140-C64D-4E2E-83CE-8CD05E636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1B3D-653B-469A-B217-BA931865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B544-F5EC-42BB-9F57-9A364061B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EC99-4B65-47D4-82CF-C460D7AFA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77C55-A5FB-4B29-9BFB-E4D24CFAF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CAC6D-2323-4E62-B10E-6E0844288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0DB-EA07-44A6-98CC-8EEAAC23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1336B-D6C1-405B-84BE-F026DFB2D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6CD9-99EC-4DA2-9E82-3A5D247B8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12"/>
          <p:cNvSpPr>
            <a:spLocks noChangeArrowheads="1"/>
          </p:cNvSpPr>
          <p:nvPr/>
        </p:nvSpPr>
        <p:spPr bwMode="auto">
          <a:xfrm>
            <a:off x="2971800" y="4495800"/>
            <a:ext cx="5111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</a:t>
            </a:r>
            <a:r>
              <a:rPr lang="en-US" sz="2000" dirty="0" smtClean="0"/>
              <a:t>FLUKA Course</a:t>
            </a:r>
            <a:endParaRPr lang="en-US" sz="2000" dirty="0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838200" y="1700213"/>
            <a:ext cx="7772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Exercise 11: Activation</a:t>
            </a:r>
            <a:endParaRPr lang="en-US" sz="36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924800" cy="5181600"/>
          </a:xfrm>
        </p:spPr>
        <p:txBody>
          <a:bodyPr/>
          <a:lstStyle/>
          <a:p>
            <a:pPr defTabSz="590550" eaLnBrk="1" hangingPunct="1">
              <a:spcBef>
                <a:spcPts val="500"/>
              </a:spcBef>
              <a:buClr>
                <a:srgbClr val="6F89F7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copy the solution of Exercise 5 (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ex5.inp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) into a new directory (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ex11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), name it 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ex11.inp 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and </a:t>
            </a:r>
            <a:r>
              <a:rPr lang="en-GB" sz="1800" dirty="0" smtClean="0">
                <a:solidFill>
                  <a:srgbClr val="40458C"/>
                </a:solidFill>
                <a:latin typeface="+mj-lt"/>
              </a:rPr>
              <a:t>open it using FLAIR</a:t>
            </a:r>
            <a:endParaRPr lang="en-US" sz="1800" dirty="0" smtClean="0">
              <a:latin typeface="+mj-lt"/>
            </a:endParaRPr>
          </a:p>
          <a:p>
            <a:pPr defTabSz="590550" eaLnBrk="1" hangingPunct="1">
              <a:buFont typeface="Wingdings" pitchFamily="2" charset="2"/>
              <a:buNone/>
              <a:defRPr/>
            </a:pPr>
            <a:endParaRPr lang="en-US" dirty="0" smtClean="0">
              <a:latin typeface="+mj-lt"/>
            </a:endParaRP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add irradiation profile of three irradiation periods of 7 days each, separated by 4 days of shutdown 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adjust intensity during each period: 10</a:t>
            </a:r>
            <a:r>
              <a:rPr lang="en-US" sz="1800" baseline="30000" dirty="0" smtClean="0">
                <a:latin typeface="+mj-lt"/>
              </a:rPr>
              <a:t>5</a:t>
            </a:r>
            <a:r>
              <a:rPr lang="en-US" sz="1800" dirty="0" smtClean="0">
                <a:latin typeface="+mj-lt"/>
              </a:rPr>
              <a:t> protons per second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consider two cooling periods: one hour and one month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endParaRPr lang="en-US" sz="1800" dirty="0" smtClean="0">
              <a:latin typeface="+mj-lt"/>
            </a:endParaRP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add scoring of specific activity in </a:t>
            </a:r>
            <a:r>
              <a:rPr lang="en-US" sz="1800" dirty="0" err="1" smtClean="0">
                <a:latin typeface="+mj-lt"/>
              </a:rPr>
              <a:t>Bq</a:t>
            </a:r>
            <a:r>
              <a:rPr lang="en-US" sz="1800" dirty="0" smtClean="0">
                <a:latin typeface="+mj-lt"/>
              </a:rPr>
              <a:t>/cm</a:t>
            </a:r>
            <a:r>
              <a:rPr lang="en-US" sz="1800" baseline="30000" dirty="0" smtClean="0">
                <a:latin typeface="+mj-lt"/>
              </a:rPr>
              <a:t>3</a:t>
            </a:r>
            <a:r>
              <a:rPr lang="en-US" sz="1800" dirty="0" smtClean="0">
                <a:latin typeface="+mj-lt"/>
              </a:rPr>
              <a:t> in the aluminum and lead cylinders of the target for both cooling </a:t>
            </a:r>
            <a:r>
              <a:rPr lang="en-US" sz="1800" dirty="0" smtClean="0">
                <a:latin typeface="+mj-lt"/>
              </a:rPr>
              <a:t>periods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with USRBIN and with </a:t>
            </a:r>
            <a:r>
              <a:rPr lang="en-US" sz="1800" dirty="0" smtClean="0">
                <a:latin typeface="+mj-lt"/>
              </a:rPr>
              <a:t>RESNUCLE and convince yourself that they give the same results</a:t>
            </a:r>
            <a:endParaRPr lang="en-US" sz="1800" dirty="0" smtClean="0">
              <a:latin typeface="+mj-lt"/>
            </a:endParaRP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c</a:t>
            </a:r>
            <a:r>
              <a:rPr lang="en-US" sz="1800" dirty="0" smtClean="0">
                <a:latin typeface="+mj-lt"/>
              </a:rPr>
              <a:t>alculate dose </a:t>
            </a:r>
            <a:r>
              <a:rPr lang="en-US" sz="1800" dirty="0" smtClean="0">
                <a:latin typeface="+mj-lt"/>
              </a:rPr>
              <a:t>equivalent </a:t>
            </a:r>
            <a:r>
              <a:rPr lang="en-US" sz="1800" dirty="0" smtClean="0">
                <a:latin typeface="+mj-lt"/>
              </a:rPr>
              <a:t>rate for bot</a:t>
            </a:r>
            <a:r>
              <a:rPr lang="en-US" sz="1800" dirty="0" smtClean="0">
                <a:latin typeface="+mj-lt"/>
              </a:rPr>
              <a:t>h cooling periods </a:t>
            </a:r>
            <a:r>
              <a:rPr lang="en-US" sz="1800" dirty="0" smtClean="0">
                <a:latin typeface="+mj-lt"/>
              </a:rPr>
              <a:t>using </a:t>
            </a:r>
            <a:r>
              <a:rPr lang="en-US" sz="1800" dirty="0" smtClean="0">
                <a:latin typeface="+mj-lt"/>
              </a:rPr>
              <a:t>the </a:t>
            </a:r>
            <a:r>
              <a:rPr lang="en-US" sz="1800" dirty="0" smtClean="0">
                <a:latin typeface="+mj-lt"/>
              </a:rPr>
              <a:t>conversion coefficients for effective dose (identifier ‘EWT74’, selected with the AUXSCORE card), </a:t>
            </a:r>
            <a:r>
              <a:rPr lang="en-US" sz="1800" dirty="0" smtClean="0">
                <a:latin typeface="+mj-lt"/>
              </a:rPr>
              <a:t>around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the target with USRBIN (R-</a:t>
            </a:r>
            <a:r>
              <a:rPr lang="en-US" sz="1800" dirty="0" smtClean="0">
                <a:latin typeface="Symbol" pitchFamily="18" charset="2"/>
              </a:rPr>
              <a:t>F</a:t>
            </a:r>
            <a:r>
              <a:rPr lang="en-US" sz="1800" dirty="0" smtClean="0">
                <a:latin typeface="+mj-lt"/>
              </a:rPr>
              <a:t>-Z)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R:0..10cm in 100 bins, </a:t>
            </a:r>
            <a:r>
              <a:rPr lang="en-US" sz="1800" dirty="0" smtClean="0">
                <a:latin typeface="Symbol" pitchFamily="18" charset="2"/>
              </a:rPr>
              <a:t>F</a:t>
            </a:r>
            <a:r>
              <a:rPr lang="en-US" sz="1800" dirty="0" smtClean="0">
                <a:latin typeface="+mj-lt"/>
              </a:rPr>
              <a:t> 1 bin, Z:-5..15cm in 200 bins, X=0, Y=0cm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kill electromagnetic cascade </a:t>
            </a:r>
            <a:r>
              <a:rPr lang="en-US" sz="1800" dirty="0" smtClean="0">
                <a:latin typeface="+mj-lt"/>
              </a:rPr>
              <a:t>in the prompt particle cascade</a:t>
            </a:r>
            <a:endParaRPr lang="en-US" sz="1800" dirty="0" smtClean="0">
              <a:latin typeface="+mj-lt"/>
            </a:endParaRPr>
          </a:p>
        </p:txBody>
      </p:sp>
      <p:sp>
        <p:nvSpPr>
          <p:cNvPr id="4104" name="Rectangle 8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Exercise 11: 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Activation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145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Slide 1</vt:lpstr>
      <vt:lpstr>Slide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sroesler</cp:lastModifiedBy>
  <cp:revision>156</cp:revision>
  <dcterms:created xsi:type="dcterms:W3CDTF">2006-01-25T09:21:21Z</dcterms:created>
  <dcterms:modified xsi:type="dcterms:W3CDTF">2009-04-01T09:17:27Z</dcterms:modified>
</cp:coreProperties>
</file>